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008" autoAdjust="0"/>
    <p:restoredTop sz="94660"/>
  </p:normalViewPr>
  <p:slideViewPr>
    <p:cSldViewPr>
      <p:cViewPr>
        <p:scale>
          <a:sx n="45" d="100"/>
          <a:sy n="45" d="100"/>
        </p:scale>
        <p:origin x="-1056" y="-1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81A1E-6412-4F57-9DF0-3670CB49CFE1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59ACF9-DD09-4849-8D45-F69DF8CC0EB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9ACF9-DD09-4849-8D45-F69DF8CC0EB8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3C21-142E-4099-8F05-C23709165143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699774D-9D0A-4344-8A1D-57E296EED4B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3C21-142E-4099-8F05-C23709165143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9774D-9D0A-4344-8A1D-57E296EED4B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3C21-142E-4099-8F05-C23709165143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9774D-9D0A-4344-8A1D-57E296EED4B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3C21-142E-4099-8F05-C23709165143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9774D-9D0A-4344-8A1D-57E296EED4B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3C21-142E-4099-8F05-C23709165143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699774D-9D0A-4344-8A1D-57E296EED4B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3C21-142E-4099-8F05-C23709165143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9774D-9D0A-4344-8A1D-57E296EED4B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3C21-142E-4099-8F05-C23709165143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9774D-9D0A-4344-8A1D-57E296EED4B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3C21-142E-4099-8F05-C23709165143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9774D-9D0A-4344-8A1D-57E296EED4B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3C21-142E-4099-8F05-C23709165143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9774D-9D0A-4344-8A1D-57E296EED4B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3C21-142E-4099-8F05-C23709165143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9774D-9D0A-4344-8A1D-57E296EED4B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3C21-142E-4099-8F05-C23709165143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699774D-9D0A-4344-8A1D-57E296EED4B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38E3C21-142E-4099-8F05-C23709165143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699774D-9D0A-4344-8A1D-57E296EED4B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ΤΗΛΕΟΡΑΣΗ: ΜΙΑ ΜΕΓΑΛΗ                    ΕΦΕΥΡΕΣΗ</a:t>
            </a:r>
            <a:endParaRPr lang="el-GR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3554" name="Picture 2" descr="ÎÏÎ¿ÏÎ­Î»ÎµÏÎ¼Î± ÎµÎ¹ÎºÏÎ½Î±Ï Î³Î¹Î± ÏÎ±Î»Î¹Î­Ï ÏÎ·Î»ÎµÎ¿ÏÎ¬ÏÎµÎ¹Ï ÎµÎ¹ÎºÏÎ½ÎµÏ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3643314"/>
            <a:ext cx="3000396" cy="3071810"/>
          </a:xfrm>
          <a:prstGeom prst="rect">
            <a:avLst/>
          </a:prstGeom>
          <a:noFill/>
        </p:spPr>
      </p:pic>
      <p:cxnSp>
        <p:nvCxnSpPr>
          <p:cNvPr id="6" name="5 - Γωνιακή σύνδεση"/>
          <p:cNvCxnSpPr/>
          <p:nvPr/>
        </p:nvCxnSpPr>
        <p:spPr>
          <a:xfrm>
            <a:off x="3714744" y="5214950"/>
            <a:ext cx="914400" cy="9144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558" name="Picture 6" descr="ÎÏÎ¿ÏÎ­Î»ÎµÏÎ¼Î± ÎµÎ¹ÎºÏÎ½Î±Ï Î³Î¹Î± ÏÎ·Î»ÎµÎ¿ÏÎ¬ÏÎµÎ¹Ï ÎµÎ¹ÎºÏÎ½ÎµÏ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94" y="3929066"/>
            <a:ext cx="3429024" cy="2714644"/>
          </a:xfrm>
          <a:prstGeom prst="rect">
            <a:avLst/>
          </a:prstGeo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τηλεόραση στη σύγχρονη εποχή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l-GR" sz="2800" dirty="0" smtClean="0">
                <a:solidFill>
                  <a:srgbClr val="FF0000"/>
                </a:solidFill>
              </a:rPr>
              <a:t> Στα τέλη της δεκαετίας του 1980 λειτουργούν στην Αμερική 1300 τηλεοπτικοί σταθμοί και το 98 % των αμερικάνικων νοικοκυριών διαθέτει τηλεόραση.</a:t>
            </a:r>
          </a:p>
          <a:p>
            <a:pPr>
              <a:buFont typeface="Wingdings" pitchFamily="2" charset="2"/>
              <a:buChar char="ü"/>
            </a:pPr>
            <a:r>
              <a:rPr lang="el-GR" sz="2800" dirty="0" smtClean="0">
                <a:solidFill>
                  <a:srgbClr val="FF0000"/>
                </a:solidFill>
              </a:rPr>
              <a:t>Οι εκπομπές πραγματοποιούνται κάτω  από καλύτερες τεχνικές συνθήκες και είναι έγχρωμες.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sz="2800" dirty="0" smtClean="0">
                <a:solidFill>
                  <a:srgbClr val="FF0000"/>
                </a:solidFill>
              </a:rPr>
              <a:t>Παράλληλα εξελίσσονται και τα τηλεοπτικά στούντιο απ’ όπου παρουσιάζονται οι ειδήσεις και γυρίζονται τηλεοπτικές σειρές.</a:t>
            </a:r>
            <a:endParaRPr lang="el-G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  <p:pic>
        <p:nvPicPr>
          <p:cNvPr id="4" name="3 - Εικόνα" descr="http://daskalosa.eu/glossa_st/wpimages/wp8e497b0e_0a_0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785926"/>
            <a:ext cx="3727138" cy="3338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- Εικόνα" descr="http://daskalosa.eu/glossa_st/wpimages/wpd3d762da_0a_0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0" y="1928802"/>
            <a:ext cx="4714908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142852"/>
            <a:ext cx="5779598" cy="1000132"/>
          </a:xfrm>
        </p:spPr>
        <p:txBody>
          <a:bodyPr/>
          <a:lstStyle/>
          <a:p>
            <a:r>
              <a:rPr lang="el-GR" dirty="0" smtClean="0"/>
              <a:t>Η τηλεόραση </a:t>
            </a:r>
            <a:r>
              <a:rPr lang="el-GR" sz="3600" dirty="0" smtClean="0"/>
              <a:t>στην</a:t>
            </a:r>
            <a:r>
              <a:rPr lang="el-GR" dirty="0" smtClean="0"/>
              <a:t> Ελλάδα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57158" y="1071546"/>
            <a:ext cx="8429684" cy="5786454"/>
          </a:xfrm>
        </p:spPr>
        <p:txBody>
          <a:bodyPr>
            <a:normAutofit fontScale="77500" lnSpcReduction="20000"/>
          </a:bodyPr>
          <a:lstStyle/>
          <a:p>
            <a:pPr>
              <a:buFont typeface="Courier New" pitchFamily="49" charset="0"/>
              <a:buChar char="o"/>
            </a:pPr>
            <a:r>
              <a:rPr lang="el-GR" dirty="0" smtClean="0"/>
              <a:t> </a:t>
            </a:r>
            <a:r>
              <a:rPr lang="el-GR" sz="3000" dirty="0" smtClean="0">
                <a:solidFill>
                  <a:srgbClr val="0070C0"/>
                </a:solidFill>
              </a:rPr>
              <a:t>1960: Στην διεθνή έκθεση </a:t>
            </a:r>
            <a:r>
              <a:rPr lang="el-GR" sz="3000" dirty="0" err="1" smtClean="0">
                <a:solidFill>
                  <a:srgbClr val="0070C0"/>
                </a:solidFill>
              </a:rPr>
              <a:t>Θεσ</a:t>
            </a:r>
            <a:r>
              <a:rPr lang="el-GR" sz="3000" dirty="0" smtClean="0">
                <a:solidFill>
                  <a:srgbClr val="0070C0"/>
                </a:solidFill>
              </a:rPr>
              <a:t>/νίκης</a:t>
            </a:r>
          </a:p>
          <a:p>
            <a:pPr>
              <a:buNone/>
            </a:pPr>
            <a:r>
              <a:rPr lang="el-GR" sz="3000" dirty="0" smtClean="0">
                <a:solidFill>
                  <a:srgbClr val="0070C0"/>
                </a:solidFill>
              </a:rPr>
              <a:t>με πρωτοβουλία της ΔΕΗ στήθηκε ο πρώτος πειραματικός σταθμός με περιορισμένη εμβέλεια.</a:t>
            </a:r>
          </a:p>
          <a:p>
            <a:pPr>
              <a:buFont typeface="Courier New" pitchFamily="49" charset="0"/>
              <a:buChar char="o"/>
            </a:pPr>
            <a:r>
              <a:rPr lang="el-GR" sz="3000" dirty="0" smtClean="0">
                <a:solidFill>
                  <a:srgbClr val="0070C0"/>
                </a:solidFill>
              </a:rPr>
              <a:t> 1964: Πειραματικές εκπομπές από το σταθμό της ΔΕΗ στο Ζάππειο. Οι πρώτες πραγματικές τηλεοπτικές μεταδόσεις ένα χρόνο αργότερα.</a:t>
            </a:r>
          </a:p>
          <a:p>
            <a:pPr>
              <a:buFont typeface="Courier New" pitchFamily="49" charset="0"/>
              <a:buChar char="o"/>
            </a:pPr>
            <a:r>
              <a:rPr lang="el-GR" sz="3000" dirty="0" smtClean="0">
                <a:solidFill>
                  <a:srgbClr val="0070C0"/>
                </a:solidFill>
              </a:rPr>
              <a:t>Στις 23 Φεβρουαρίου 1966 ξεκινάει στην Ελλάδα η ασπρόμαυρη περιπέτεια και η έναρξη της κρατικής τηλεόρασης.</a:t>
            </a:r>
          </a:p>
          <a:p>
            <a:pPr>
              <a:buFont typeface="Courier New" pitchFamily="49" charset="0"/>
              <a:buChar char="o"/>
            </a:pPr>
            <a:r>
              <a:rPr lang="el-GR" sz="3000" dirty="0" smtClean="0">
                <a:solidFill>
                  <a:srgbClr val="0070C0"/>
                </a:solidFill>
              </a:rPr>
              <a:t> Οι τηλεοράσεις που υπήρχαν στην Αθήνα δεν ήταν πάνω από χίλιες.</a:t>
            </a:r>
          </a:p>
          <a:p>
            <a:pPr>
              <a:buFont typeface="Courier New" pitchFamily="49" charset="0"/>
              <a:buChar char="o"/>
            </a:pPr>
            <a:r>
              <a:rPr lang="el-GR" sz="3000" dirty="0" smtClean="0">
                <a:solidFill>
                  <a:srgbClr val="0070C0"/>
                </a:solidFill>
              </a:rPr>
              <a:t> Η έγχρωμη μετάδοση στην Ελληνική τηλεόραση έγινε το 1979.</a:t>
            </a:r>
          </a:p>
          <a:p>
            <a:pPr>
              <a:buFont typeface="Courier New" pitchFamily="49" charset="0"/>
              <a:buChar char="o"/>
            </a:pPr>
            <a:r>
              <a:rPr lang="el-GR" sz="3000" dirty="0" smtClean="0">
                <a:solidFill>
                  <a:srgbClr val="0070C0"/>
                </a:solidFill>
              </a:rPr>
              <a:t>Το 1989 έχουμε την ιδιωτική τηλεόραση στην Ελλάδα. (</a:t>
            </a:r>
            <a:r>
              <a:rPr lang="en-US" sz="3000" dirty="0" smtClean="0">
                <a:solidFill>
                  <a:srgbClr val="0070C0"/>
                </a:solidFill>
              </a:rPr>
              <a:t>Mega Channel</a:t>
            </a:r>
            <a:r>
              <a:rPr lang="el-GR" sz="3000" dirty="0" smtClean="0">
                <a:solidFill>
                  <a:srgbClr val="0070C0"/>
                </a:solidFill>
              </a:rPr>
              <a:t> και </a:t>
            </a:r>
            <a:r>
              <a:rPr lang="en-US" sz="3000" dirty="0" smtClean="0">
                <a:solidFill>
                  <a:srgbClr val="0070C0"/>
                </a:solidFill>
              </a:rPr>
              <a:t> Antenna TV )</a:t>
            </a:r>
          </a:p>
          <a:p>
            <a:pPr>
              <a:buFont typeface="Courier New" pitchFamily="49" charset="0"/>
              <a:buChar char="o"/>
            </a:pPr>
            <a:r>
              <a:rPr lang="el-GR" sz="3000" dirty="0" smtClean="0">
                <a:solidFill>
                  <a:srgbClr val="0070C0"/>
                </a:solidFill>
              </a:rPr>
              <a:t>Το 1990 μεταδίδονται τα πρώτα δορυφορικά κανάλια.</a:t>
            </a:r>
          </a:p>
          <a:p>
            <a:pPr>
              <a:buFont typeface="Courier New" pitchFamily="49" charset="0"/>
              <a:buChar char="o"/>
            </a:pPr>
            <a:r>
              <a:rPr lang="el-GR" sz="3000" dirty="0" smtClean="0">
                <a:solidFill>
                  <a:srgbClr val="0070C0"/>
                </a:solidFill>
              </a:rPr>
              <a:t>Το 1994 εμφανίζεται το πρώτο συνδρομητικό κανάλι </a:t>
            </a:r>
            <a:r>
              <a:rPr lang="en-US" sz="3000" dirty="0" err="1" smtClean="0">
                <a:solidFill>
                  <a:srgbClr val="0070C0"/>
                </a:solidFill>
              </a:rPr>
              <a:t>Filmnet</a:t>
            </a:r>
            <a:r>
              <a:rPr lang="en-US" sz="3000" dirty="0" smtClean="0">
                <a:solidFill>
                  <a:srgbClr val="0070C0"/>
                </a:solidFill>
              </a:rPr>
              <a:t>.</a:t>
            </a:r>
            <a:endParaRPr lang="el-GR" sz="3000" dirty="0" smtClean="0">
              <a:solidFill>
                <a:srgbClr val="0070C0"/>
              </a:solidFill>
            </a:endParaRPr>
          </a:p>
          <a:p>
            <a:pPr>
              <a:buFont typeface="Courier New" pitchFamily="49" charset="0"/>
              <a:buChar char="o"/>
            </a:pPr>
            <a:endParaRPr lang="el-GR" sz="3000" dirty="0" smtClean="0"/>
          </a:p>
          <a:p>
            <a:pPr>
              <a:buFont typeface="Courier New" pitchFamily="49" charset="0"/>
              <a:buChar char="o"/>
            </a:pPr>
            <a:endParaRPr lang="el-GR" sz="3000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 σημερινές τηλεοράσεις.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l-GR" dirty="0" smtClean="0"/>
              <a:t> </a:t>
            </a:r>
            <a:r>
              <a:rPr lang="el-GR" sz="2800" dirty="0" smtClean="0">
                <a:solidFill>
                  <a:srgbClr val="C00000"/>
                </a:solidFill>
              </a:rPr>
              <a:t>Έχουν όμορφη σχεδίαση, είναι λεπτές με μεγάλο μέγεθος 40 – 42 ίντσες, συνδέονται ασύρματα με το διαδίκτυο, με </a:t>
            </a:r>
            <a:r>
              <a:rPr lang="el-GR" sz="2800" dirty="0" err="1" smtClean="0">
                <a:solidFill>
                  <a:srgbClr val="C00000"/>
                </a:solidFill>
              </a:rPr>
              <a:t>παιχνιδομηχανές</a:t>
            </a:r>
            <a:r>
              <a:rPr lang="el-GR" sz="2800" dirty="0" smtClean="0">
                <a:solidFill>
                  <a:srgbClr val="C00000"/>
                </a:solidFill>
              </a:rPr>
              <a:t> και μπορούν να προσφέρουν πολλές ώρες διασκέδασης.</a:t>
            </a:r>
          </a:p>
          <a:p>
            <a:pPr>
              <a:buFont typeface="Wingdings" pitchFamily="2" charset="2"/>
              <a:buChar char="v"/>
            </a:pPr>
            <a:r>
              <a:rPr lang="el-GR" sz="2800" dirty="0" smtClean="0">
                <a:solidFill>
                  <a:srgbClr val="C00000"/>
                </a:solidFill>
              </a:rPr>
              <a:t>Προτιμάμε «</a:t>
            </a:r>
            <a:r>
              <a:rPr lang="el-GR" sz="2800" dirty="0" err="1" smtClean="0">
                <a:solidFill>
                  <a:srgbClr val="C00000"/>
                </a:solidFill>
              </a:rPr>
              <a:t>ντιζαϊνάτες</a:t>
            </a:r>
            <a:r>
              <a:rPr lang="el-GR" sz="2800" dirty="0" smtClean="0">
                <a:solidFill>
                  <a:srgbClr val="C00000"/>
                </a:solidFill>
              </a:rPr>
              <a:t>» συσκευές με επίπεδες οθόνες υγρών κρυστάλλων ή </a:t>
            </a:r>
            <a:r>
              <a:rPr lang="en-US" sz="2800" dirty="0" smtClean="0">
                <a:solidFill>
                  <a:srgbClr val="C00000"/>
                </a:solidFill>
              </a:rPr>
              <a:t>plasma</a:t>
            </a:r>
            <a:r>
              <a:rPr lang="el-GR" sz="2800" dirty="0" smtClean="0">
                <a:solidFill>
                  <a:srgbClr val="C00000"/>
                </a:solidFill>
              </a:rPr>
              <a:t> και </a:t>
            </a:r>
            <a:r>
              <a:rPr lang="en-US" sz="2800" dirty="0" smtClean="0">
                <a:solidFill>
                  <a:srgbClr val="C00000"/>
                </a:solidFill>
              </a:rPr>
              <a:t>home cinema</a:t>
            </a:r>
            <a:r>
              <a:rPr lang="el-GR" sz="2800" dirty="0" smtClean="0">
                <a:solidFill>
                  <a:srgbClr val="C00000"/>
                </a:solidFill>
              </a:rPr>
              <a:t> για τέλειο αποτέλεσμα σε εικόνα και ήχο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http://daskalosa.eu/glossa_st/wpimages/wp9c087e26_0a_01.jp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642918"/>
            <a:ext cx="7748590" cy="5367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http://daskalosa.eu/glossa_st/wpimages/wp6090067d_0a_01.jpg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714348" y="571480"/>
            <a:ext cx="7786742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28596" y="1447800"/>
            <a:ext cx="8258204" cy="4572000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     </a:t>
            </a:r>
          </a:p>
          <a:p>
            <a:pPr algn="ctr">
              <a:buNone/>
            </a:pPr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    Σας ευχαριστώ για την προσοχή σας!!!</a:t>
            </a:r>
          </a:p>
          <a:p>
            <a:pPr algn="ctr">
              <a:buNone/>
            </a:pPr>
            <a:endParaRPr lang="el-GR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Νικόλας </a:t>
            </a:r>
            <a:r>
              <a:rPr lang="el-GR" b="1" dirty="0" err="1" smtClean="0">
                <a:solidFill>
                  <a:schemeClr val="accent1">
                    <a:lumMod val="75000"/>
                  </a:schemeClr>
                </a:solidFill>
              </a:rPr>
              <a:t>Μπ</a:t>
            </a:r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algn="ctr">
              <a:buNone/>
            </a:pPr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</a:t>
            </a:r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Στ` </a:t>
            </a:r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τάξη </a:t>
            </a:r>
          </a:p>
          <a:p>
            <a:pPr algn="ctr">
              <a:buNone/>
            </a:pPr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      </a:t>
            </a:r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         </a:t>
            </a:r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l-GR" b="1" baseline="30000" dirty="0" smtClean="0">
                <a:solidFill>
                  <a:schemeClr val="accent1">
                    <a:lumMod val="75000"/>
                  </a:schemeClr>
                </a:solidFill>
              </a:rPr>
              <a:t>ο</a:t>
            </a:r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 Δημοτικό σχολείο Άργους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3">
                    <a:lumMod val="75000"/>
                  </a:schemeClr>
                </a:solidFill>
              </a:rPr>
              <a:t>Τι είναι τηλεόραση</a:t>
            </a:r>
            <a:r>
              <a:rPr lang="el-GR" dirty="0" smtClean="0"/>
              <a:t>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8">
              <a:buNone/>
            </a:pPr>
            <a:endParaRPr lang="el-GR" sz="1600" dirty="0" smtClean="0"/>
          </a:p>
          <a:p>
            <a:pPr>
              <a:buFont typeface="Wingdings" pitchFamily="2" charset="2"/>
              <a:buChar char="q"/>
            </a:pPr>
            <a:r>
              <a:rPr lang="el-GR" sz="2800" dirty="0" smtClean="0"/>
              <a:t> </a:t>
            </a:r>
            <a:r>
              <a:rPr lang="el-GR" sz="2800" dirty="0" smtClean="0">
                <a:solidFill>
                  <a:schemeClr val="accent6">
                    <a:lumMod val="50000"/>
                  </a:schemeClr>
                </a:solidFill>
              </a:rPr>
              <a:t>Η λέξη είναι σύνθετη: από τη λέξη «</a:t>
            </a:r>
            <a:r>
              <a:rPr lang="el-GR" sz="2800" dirty="0" err="1" smtClean="0">
                <a:solidFill>
                  <a:schemeClr val="accent6">
                    <a:lumMod val="50000"/>
                  </a:schemeClr>
                </a:solidFill>
              </a:rPr>
              <a:t>τηλε</a:t>
            </a:r>
            <a:r>
              <a:rPr lang="el-GR" sz="2800" dirty="0" smtClean="0">
                <a:solidFill>
                  <a:schemeClr val="accent6">
                    <a:lumMod val="50000"/>
                  </a:schemeClr>
                </a:solidFill>
              </a:rPr>
              <a:t>» </a:t>
            </a:r>
            <a:r>
              <a:rPr lang="el-GR" sz="2800" dirty="0" smtClean="0">
                <a:solidFill>
                  <a:schemeClr val="accent6">
                    <a:lumMod val="50000"/>
                  </a:schemeClr>
                </a:solidFill>
              </a:rPr>
              <a:t>που σημαίνει μακριά και τη λέξη «όραση» που σημαίνει </a:t>
            </a:r>
            <a:r>
              <a:rPr lang="el-GR" sz="2800" dirty="0" smtClean="0">
                <a:solidFill>
                  <a:schemeClr val="accent6">
                    <a:lumMod val="50000"/>
                  </a:schemeClr>
                </a:solidFill>
              </a:rPr>
              <a:t>«βλέπω».</a:t>
            </a:r>
            <a:endParaRPr lang="el-GR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l-GR" sz="2800" dirty="0" smtClean="0">
                <a:solidFill>
                  <a:schemeClr val="accent6">
                    <a:lumMod val="50000"/>
                  </a:schemeClr>
                </a:solidFill>
              </a:rPr>
              <a:t>Τηλεόραση είναι η συσκευή που </a:t>
            </a:r>
            <a:r>
              <a:rPr lang="el-GR" sz="2800" dirty="0" smtClean="0">
                <a:solidFill>
                  <a:schemeClr val="accent6">
                    <a:lumMod val="50000"/>
                  </a:schemeClr>
                </a:solidFill>
              </a:rPr>
              <a:t>προβάλλει </a:t>
            </a:r>
            <a:r>
              <a:rPr lang="el-GR" sz="2800" dirty="0" smtClean="0">
                <a:solidFill>
                  <a:schemeClr val="accent6">
                    <a:lumMod val="50000"/>
                  </a:schemeClr>
                </a:solidFill>
              </a:rPr>
              <a:t>εικόνες και ήχους σε μακρινές αποστάσεις με τη βοήθεια ηλεκτρομαγνητικών κυμάτων.</a:t>
            </a:r>
          </a:p>
          <a:p>
            <a:pPr>
              <a:buFont typeface="Wingdings" pitchFamily="2" charset="2"/>
              <a:buChar char="q"/>
            </a:pPr>
            <a:r>
              <a:rPr lang="el-GR" sz="2800" dirty="0" smtClean="0">
                <a:solidFill>
                  <a:schemeClr val="accent6">
                    <a:lumMod val="50000"/>
                  </a:schemeClr>
                </a:solidFill>
              </a:rPr>
              <a:t> Είναι ένα σύστημα τηλεπικοινωνίας που χρησιμεύει στην μετάδοση και λήψη κινούμενων εικόνων και ήχου εξ αποστάσεως.</a:t>
            </a:r>
            <a:endParaRPr lang="el-GR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Ποιος ήταν ο εφευρέτης της;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571472" y="1447800"/>
            <a:ext cx="8143932" cy="5410200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l-GR" sz="2800" dirty="0" smtClean="0">
                <a:solidFill>
                  <a:srgbClr val="7030A0"/>
                </a:solidFill>
              </a:rPr>
              <a:t> Ο Τζον </a:t>
            </a:r>
            <a:r>
              <a:rPr lang="el-GR" sz="2800" dirty="0" err="1" smtClean="0">
                <a:solidFill>
                  <a:srgbClr val="7030A0"/>
                </a:solidFill>
              </a:rPr>
              <a:t>Λόγκι</a:t>
            </a:r>
            <a:r>
              <a:rPr lang="el-GR" sz="2800" dirty="0" smtClean="0">
                <a:solidFill>
                  <a:srgbClr val="7030A0"/>
                </a:solidFill>
              </a:rPr>
              <a:t> </a:t>
            </a:r>
            <a:r>
              <a:rPr lang="el-GR" sz="2800" dirty="0" err="1" smtClean="0">
                <a:solidFill>
                  <a:srgbClr val="7030A0"/>
                </a:solidFill>
              </a:rPr>
              <a:t>Μπερντ</a:t>
            </a:r>
            <a:r>
              <a:rPr lang="el-GR" sz="2800" dirty="0" smtClean="0">
                <a:solidFill>
                  <a:srgbClr val="7030A0"/>
                </a:solidFill>
              </a:rPr>
              <a:t> ήταν ο πρώτος στην ιστορία που κατόρθωσε να αναμεταδώσει εικόνες από ένα σημείο σε άλλο, όπως κάνει η σημερινή τηλεόραση, της οποίας θεωρείται εφευρέτης.</a:t>
            </a:r>
          </a:p>
          <a:p>
            <a:pPr>
              <a:buFont typeface="Courier New" pitchFamily="49" charset="0"/>
              <a:buChar char="o"/>
            </a:pPr>
            <a:r>
              <a:rPr lang="el-GR" sz="2800" dirty="0" smtClean="0">
                <a:solidFill>
                  <a:srgbClr val="7030A0"/>
                </a:solidFill>
              </a:rPr>
              <a:t>Οι πρώτες επιτυχείς </a:t>
            </a:r>
            <a:r>
              <a:rPr lang="el-GR" sz="2800" dirty="0" smtClean="0">
                <a:solidFill>
                  <a:srgbClr val="7030A0"/>
                </a:solidFill>
              </a:rPr>
              <a:t>μεταδόσεις </a:t>
            </a:r>
            <a:r>
              <a:rPr lang="el-GR" sz="2800" dirty="0" smtClean="0">
                <a:solidFill>
                  <a:srgbClr val="7030A0"/>
                </a:solidFill>
              </a:rPr>
              <a:t>του, έγιναν μεταξύ 1928 και 1935 στη Μεγάλη Βρετανία χρησιμοποιώντας τους πομπούς μεσαίων κυμάτων.</a:t>
            </a:r>
          </a:p>
          <a:p>
            <a:pPr>
              <a:buFont typeface="Courier New" pitchFamily="49" charset="0"/>
              <a:buChar char="o"/>
            </a:pPr>
            <a:r>
              <a:rPr lang="el-GR" sz="2800" dirty="0" smtClean="0">
                <a:solidFill>
                  <a:srgbClr val="7030A0"/>
                </a:solidFill>
              </a:rPr>
              <a:t>Στο σύστημα αυτό οι εικόνες αποτελούνταν μόνο από 30 γραμμές και δεν μπορούσαν να αναπαραχθούν οι μικρές λεπτομέρειες. </a:t>
            </a:r>
            <a:endParaRPr lang="el-GR" sz="2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πρώτη εικόνα από τηλεόραση 30 γραμμών το 1930</a:t>
            </a:r>
            <a:endParaRPr lang="el-GR" dirty="0"/>
          </a:p>
        </p:txBody>
      </p:sp>
      <p:pic>
        <p:nvPicPr>
          <p:cNvPr id="4" name="3 - Θέση περιεχομένου" descr="http://daskalosa.eu/glossa_st/wpimages/wp71e1205a_0a_01.jp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2214554"/>
            <a:ext cx="2928958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- Εικόνα" descr="http://daskalosa.eu/glossa_st/wpimages/wp80614a8f_0a_0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2143116"/>
            <a:ext cx="2801316" cy="2720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85786" y="1071546"/>
            <a:ext cx="7498080" cy="251142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       </a:t>
            </a:r>
            <a:r>
              <a:rPr lang="el-GR" dirty="0" smtClean="0"/>
              <a:t>       </a:t>
            </a:r>
            <a:r>
              <a:rPr lang="el-GR" dirty="0" smtClean="0"/>
              <a:t>Η πρώτη τηλεόραση</a:t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sz="3100" dirty="0" smtClean="0"/>
              <a:t>Η οθόνη είχε ένα μικρό μοτέρ με ένα περιστρεφόμενο δίσκο και μια λάμπα.</a:t>
            </a:r>
            <a:br>
              <a:rPr lang="el-GR" sz="3100" dirty="0" smtClean="0"/>
            </a:br>
            <a:endParaRPr lang="el-GR" sz="3100" dirty="0"/>
          </a:p>
        </p:txBody>
      </p:sp>
      <p:pic>
        <p:nvPicPr>
          <p:cNvPr id="4" name="3 - Θέση περιεχομένου" descr="ÎÏÎ¿ÏÎ­Î»ÎµÏÎ¼Î± ÎµÎ¹ÎºÏÎ½Î±Ï Î³Î¹Î± Î ÏÏÏÏÎ· ÏÎ·Î»ÎµÏÏÎ±ÏÎ· ÎµÎ¹ÎºÏÎ½ÎµÏ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286116" y="4214818"/>
            <a:ext cx="2438400" cy="199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εξέλιξη της τηλεόρασης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l-GR" sz="2800" dirty="0" smtClean="0"/>
              <a:t> </a:t>
            </a:r>
            <a:r>
              <a:rPr lang="el-GR" sz="2800" dirty="0" smtClean="0">
                <a:solidFill>
                  <a:schemeClr val="accent2">
                    <a:lumMod val="50000"/>
                  </a:schemeClr>
                </a:solidFill>
              </a:rPr>
              <a:t>1940: Ξεσπά ο Δεύτερος Παγκόσμιος Πόλεμος, οι τακτικές τηλεοπτικές εκπομπές διακόπηκαν. Μετά τον πόλεμο ξαναρχίζουν οι μεταδόσεις, αλλά ήταν λιγότερες σε αριθμό.</a:t>
            </a:r>
          </a:p>
          <a:p>
            <a:pPr>
              <a:buFont typeface="Wingdings" pitchFamily="2" charset="2"/>
              <a:buChar char="Ø"/>
            </a:pPr>
            <a:r>
              <a:rPr lang="el-GR" sz="2800" dirty="0" smtClean="0">
                <a:solidFill>
                  <a:schemeClr val="accent2">
                    <a:lumMod val="50000"/>
                  </a:schemeClr>
                </a:solidFill>
              </a:rPr>
              <a:t> 1946: Το 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</a:rPr>
              <a:t>BBC</a:t>
            </a:r>
            <a:r>
              <a:rPr lang="el-GR" sz="2800" dirty="0" smtClean="0">
                <a:solidFill>
                  <a:schemeClr val="accent2">
                    <a:lumMod val="50000"/>
                  </a:schemeClr>
                </a:solidFill>
              </a:rPr>
              <a:t> ξανάρχισε να εκπέμπει το τηλεοπτικό σήμα και τρία χρόνια αργότερα κατασκεύασε τον ισχυρότερο σταθμό </a:t>
            </a:r>
            <a:r>
              <a:rPr lang="el-GR" sz="2800" dirty="0" smtClean="0">
                <a:solidFill>
                  <a:schemeClr val="accent2">
                    <a:lumMod val="50000"/>
                  </a:schemeClr>
                </a:solidFill>
              </a:rPr>
              <a:t>αναμετάδοσης. </a:t>
            </a:r>
            <a:r>
              <a:rPr lang="el-GR" sz="2800" dirty="0" smtClean="0">
                <a:solidFill>
                  <a:schemeClr val="accent2">
                    <a:lumMod val="50000"/>
                  </a:schemeClr>
                </a:solidFill>
              </a:rPr>
              <a:t>Δώδεκα τηλεοπτικοί σταθμοί λειτούργησαν στις ΗΠΑ και οι πωλήσεις τηλεοπτικών συσκευών ανέβηκαν κατακόρυφα. 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142984"/>
            <a:ext cx="7772400" cy="4876816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l-GR" dirty="0" smtClean="0">
                <a:solidFill>
                  <a:srgbClr val="00B0F0"/>
                </a:solidFill>
              </a:rPr>
              <a:t>Δέκτης του 1946. Το μέγεθος της οθόνης ήταν 10 ίντσες.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  <p:pic>
        <p:nvPicPr>
          <p:cNvPr id="5" name="4 - Εικόνα" descr="http://daskalosa.eu/glossa_st/wpimages/wp9c6221d5_0a_0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2857496"/>
            <a:ext cx="4183380" cy="2506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έγχρωμη τηλεόραση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642910" y="1214422"/>
            <a:ext cx="8143932" cy="553404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l-GR" sz="2800" dirty="0" smtClean="0"/>
              <a:t> </a:t>
            </a:r>
            <a:r>
              <a:rPr lang="el-GR" sz="2800" dirty="0" smtClean="0">
                <a:solidFill>
                  <a:srgbClr val="00B050"/>
                </a:solidFill>
              </a:rPr>
              <a:t>Στις 25 Ιουνίου του 1951 το Αμερικάνικο κανάλι </a:t>
            </a:r>
            <a:r>
              <a:rPr lang="en-US" sz="2800" dirty="0" smtClean="0">
                <a:solidFill>
                  <a:srgbClr val="00B050"/>
                </a:solidFill>
              </a:rPr>
              <a:t> CBS, </a:t>
            </a:r>
            <a:r>
              <a:rPr lang="el-GR" sz="2800" dirty="0" smtClean="0">
                <a:solidFill>
                  <a:srgbClr val="00B050"/>
                </a:solidFill>
              </a:rPr>
              <a:t>μεταδίδει την πρώτη έγχρωμη εκπομπή. Σχεδόν όμως κανείς δεν μπορεί να την δει έγχρωμα αφού όλοι διαθέτουν ασπρόμαυρες συσκευές.</a:t>
            </a:r>
          </a:p>
          <a:p>
            <a:pPr>
              <a:buFont typeface="Wingdings" pitchFamily="2" charset="2"/>
              <a:buChar char="§"/>
            </a:pPr>
            <a:r>
              <a:rPr lang="el-GR" sz="2800" dirty="0" smtClean="0">
                <a:solidFill>
                  <a:srgbClr val="00B050"/>
                </a:solidFill>
              </a:rPr>
              <a:t> Το 1954  κυκλοφόρησε η πρώτη έγχρωμη συσκευή.</a:t>
            </a:r>
          </a:p>
          <a:p>
            <a:pPr>
              <a:buNone/>
            </a:pPr>
            <a:endParaRPr lang="el-GR" sz="2800" dirty="0" smtClean="0"/>
          </a:p>
        </p:txBody>
      </p:sp>
      <p:pic>
        <p:nvPicPr>
          <p:cNvPr id="4" name="3 - Εικόνα" descr="http://daskalosa.eu/glossa_st/wpimages/wp9049f7ef_0a_0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4000504"/>
            <a:ext cx="381000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http://daskalosa.eu/glossa_st/wpimages/wpb3b00a43_0a_01.jp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428736"/>
            <a:ext cx="3960157" cy="4586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- Εικόνα" descr="http://daskalosa.eu/glossa_st/wpimages/wpfb35524a_0a_0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1428736"/>
            <a:ext cx="3857652" cy="450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καιοσύνη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157</TotalTime>
  <Words>543</Words>
  <Application>Microsoft Office PowerPoint</Application>
  <PresentationFormat>Προβολή στην οθόνη (4:3)</PresentationFormat>
  <Paragraphs>45</Paragraphs>
  <Slides>16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Δικαιοσύνη</vt:lpstr>
      <vt:lpstr>ΤΗΛΕΟΡΑΣΗ: ΜΙΑ ΜΕΓΑΛΗ                    ΕΦΕΥΡΕΣΗ</vt:lpstr>
      <vt:lpstr>Τι είναι τηλεόραση;</vt:lpstr>
      <vt:lpstr>Ποιος ήταν ο εφευρέτης της;</vt:lpstr>
      <vt:lpstr>Η πρώτη εικόνα από τηλεόραση 30 γραμμών το 1930</vt:lpstr>
      <vt:lpstr>              Η πρώτη τηλεόραση   Η οθόνη είχε ένα μικρό μοτέρ με ένα περιστρεφόμενο δίσκο και μια λάμπα. </vt:lpstr>
      <vt:lpstr>Η εξέλιξη της τηλεόρασης</vt:lpstr>
      <vt:lpstr>Διαφάνεια 7</vt:lpstr>
      <vt:lpstr>Η έγχρωμη τηλεόραση </vt:lpstr>
      <vt:lpstr>Διαφάνεια 9</vt:lpstr>
      <vt:lpstr>Η τηλεόραση στη σύγχρονη εποχή</vt:lpstr>
      <vt:lpstr> </vt:lpstr>
      <vt:lpstr>Η τηλεόραση στην Ελλάδα</vt:lpstr>
      <vt:lpstr>Οι σημερινές τηλεοράσεις.</vt:lpstr>
      <vt:lpstr>Διαφάνεια 14</vt:lpstr>
      <vt:lpstr>Διαφάνεια 15</vt:lpstr>
      <vt:lpstr>Διαφάνεια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ΤΗΛΕΟΡΑΣΗ: ΜΙΑ ΜΕΓΑΛΗ                    ΕΦΕΥΡΕΣΗ</dc:title>
  <dc:creator>marip</dc:creator>
  <cp:lastModifiedBy>Windows User</cp:lastModifiedBy>
  <cp:revision>25</cp:revision>
  <dcterms:created xsi:type="dcterms:W3CDTF">2019-02-03T07:17:02Z</dcterms:created>
  <dcterms:modified xsi:type="dcterms:W3CDTF">2019-02-09T20:13:47Z</dcterms:modified>
</cp:coreProperties>
</file>