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2"/>
  </p:notesMasterIdLst>
  <p:sldIdLst>
    <p:sldId id="256" r:id="rId2"/>
    <p:sldId id="260" r:id="rId3"/>
    <p:sldId id="264" r:id="rId4"/>
    <p:sldId id="257" r:id="rId5"/>
    <p:sldId id="265" r:id="rId6"/>
    <p:sldId id="258" r:id="rId7"/>
    <p:sldId id="259" r:id="rId8"/>
    <p:sldId id="261" r:id="rId9"/>
    <p:sldId id="262" r:id="rId10"/>
    <p:sldId id="263"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2" autoAdjust="0"/>
    <p:restoredTop sz="94660"/>
  </p:normalViewPr>
  <p:slideViewPr>
    <p:cSldViewPr>
      <p:cViewPr varScale="1">
        <p:scale>
          <a:sx n="71" d="100"/>
          <a:sy n="71" d="100"/>
        </p:scale>
        <p:origin x="-51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771EA7-9BF7-4656-81DA-6E3262076617}" type="datetimeFigureOut">
              <a:rPr lang="el-GR" smtClean="0"/>
              <a:pPr/>
              <a:t>19/2/2019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D8F7F4-9BA1-4E17-AF74-480A701C5340}"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D0D8F7F4-9BA1-4E17-AF74-480A701C5340}"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0E584C90-AAF2-48A6-BFD7-408FBDEE52F7}" type="datetimeFigureOut">
              <a:rPr lang="el-GR" smtClean="0"/>
              <a:pPr/>
              <a:t>19/2/2019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AAABA7F-497B-49FA-B14E-B0398C3868C1}"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E584C90-AAF2-48A6-BFD7-408FBDEE52F7}" type="datetimeFigureOut">
              <a:rPr lang="el-GR" smtClean="0"/>
              <a:pPr/>
              <a:t>19/2/2019</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AAABA7F-497B-49FA-B14E-B0398C3868C1}"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0"/>
            <a:ext cx="7772400" cy="821953"/>
          </a:xfrm>
        </p:spPr>
        <p:txBody>
          <a:bodyPr>
            <a:noAutofit/>
          </a:bodyPr>
          <a:lstStyle/>
          <a:p>
            <a:r>
              <a:rPr lang="el-GR" sz="5400" b="1" dirty="0" smtClean="0">
                <a:solidFill>
                  <a:schemeClr val="accent5">
                    <a:lumMod val="60000"/>
                    <a:lumOff val="40000"/>
                  </a:schemeClr>
                </a:solidFill>
              </a:rPr>
              <a:t>Οι τελευταίοι ήρωες</a:t>
            </a:r>
            <a:endParaRPr lang="el-GR" sz="5400" b="1" dirty="0">
              <a:solidFill>
                <a:schemeClr val="accent5">
                  <a:lumMod val="60000"/>
                  <a:lumOff val="40000"/>
                </a:schemeClr>
              </a:solidFill>
            </a:endParaRPr>
          </a:p>
        </p:txBody>
      </p:sp>
      <p:sp>
        <p:nvSpPr>
          <p:cNvPr id="3" name="2 - Υπότιτλος"/>
          <p:cNvSpPr>
            <a:spLocks noGrp="1"/>
          </p:cNvSpPr>
          <p:nvPr>
            <p:ph type="subTitle" idx="1"/>
          </p:nvPr>
        </p:nvSpPr>
        <p:spPr>
          <a:xfrm>
            <a:off x="1043608" y="908720"/>
            <a:ext cx="7406640" cy="1752600"/>
          </a:xfrm>
        </p:spPr>
        <p:txBody>
          <a:bodyPr/>
          <a:lstStyle/>
          <a:p>
            <a:r>
              <a:rPr lang="el-GR" sz="3200" b="1" dirty="0" smtClean="0">
                <a:solidFill>
                  <a:schemeClr val="accent5">
                    <a:lumMod val="60000"/>
                    <a:lumOff val="40000"/>
                  </a:schemeClr>
                </a:solidFill>
              </a:rPr>
              <a:t>της Λίτσας Ψαραύτη</a:t>
            </a:r>
          </a:p>
          <a:p>
            <a:endParaRPr lang="el-GR" dirty="0"/>
          </a:p>
        </p:txBody>
      </p:sp>
      <p:pic>
        <p:nvPicPr>
          <p:cNvPr id="5" name="4 - Εικόνα" descr="h-pipa-ths-eirinis-litsa-psarayth.jpg"/>
          <p:cNvPicPr>
            <a:picLocks noChangeAspect="1"/>
          </p:cNvPicPr>
          <p:nvPr/>
        </p:nvPicPr>
        <p:blipFill>
          <a:blip r:embed="rId3" cstate="print"/>
          <a:stretch>
            <a:fillRect/>
          </a:stretch>
        </p:blipFill>
        <p:spPr>
          <a:xfrm>
            <a:off x="5004048" y="1700808"/>
            <a:ext cx="3570511" cy="4955175"/>
          </a:xfrm>
          <a:prstGeom prst="rect">
            <a:avLst/>
          </a:prstGeom>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heckerboard(across)">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2578298"/>
          </a:xfrm>
        </p:spPr>
        <p:txBody>
          <a:bodyPr>
            <a:normAutofit/>
          </a:bodyPr>
          <a:lstStyle/>
          <a:p>
            <a:r>
              <a:rPr lang="el-GR" b="1" dirty="0" smtClean="0">
                <a:solidFill>
                  <a:schemeClr val="accent5">
                    <a:lumMod val="60000"/>
                    <a:lumOff val="40000"/>
                  </a:schemeClr>
                </a:solidFill>
              </a:rPr>
              <a:t>Σας ευχαριστώ πολύ για την προσοχή σας!</a:t>
            </a:r>
            <a:endParaRPr lang="el-GR" b="1" dirty="0">
              <a:solidFill>
                <a:schemeClr val="accent5">
                  <a:lumMod val="60000"/>
                  <a:lumOff val="40000"/>
                </a:schemeClr>
              </a:solidFill>
            </a:endParaRPr>
          </a:p>
        </p:txBody>
      </p:sp>
      <p:sp>
        <p:nvSpPr>
          <p:cNvPr id="3" name="2 - Θέση περιεχομένου"/>
          <p:cNvSpPr>
            <a:spLocks noGrp="1"/>
          </p:cNvSpPr>
          <p:nvPr>
            <p:ph idx="1"/>
          </p:nvPr>
        </p:nvSpPr>
        <p:spPr>
          <a:xfrm>
            <a:off x="1435608" y="2852936"/>
            <a:ext cx="7498080" cy="4005064"/>
          </a:xfrm>
        </p:spPr>
        <p:txBody>
          <a:bodyPr/>
          <a:lstStyle/>
          <a:p>
            <a:endParaRPr lang="el-GR" dirty="0" smtClean="0"/>
          </a:p>
          <a:p>
            <a:endParaRPr lang="el-GR" dirty="0" smtClean="0"/>
          </a:p>
          <a:p>
            <a:pPr>
              <a:buNone/>
            </a:pPr>
            <a:endParaRPr lang="el-GR" dirty="0" smtClean="0"/>
          </a:p>
          <a:p>
            <a:pPr>
              <a:buNone/>
            </a:pPr>
            <a:endParaRPr lang="el-GR" dirty="0" smtClean="0"/>
          </a:p>
          <a:p>
            <a:pPr>
              <a:buNone/>
            </a:pPr>
            <a:r>
              <a:rPr lang="el-GR" b="1" dirty="0" smtClean="0">
                <a:solidFill>
                  <a:schemeClr val="accent5">
                    <a:lumMod val="60000"/>
                    <a:lumOff val="40000"/>
                  </a:schemeClr>
                </a:solidFill>
              </a:rPr>
              <a:t>Διονυσία  </a:t>
            </a:r>
            <a:r>
              <a:rPr lang="el-GR" b="1" dirty="0" err="1" smtClean="0">
                <a:solidFill>
                  <a:schemeClr val="accent5">
                    <a:lumMod val="60000"/>
                    <a:lumOff val="40000"/>
                  </a:schemeClr>
                </a:solidFill>
              </a:rPr>
              <a:t>Κιντ</a:t>
            </a:r>
            <a:r>
              <a:rPr lang="el-GR" b="1" smtClean="0">
                <a:solidFill>
                  <a:schemeClr val="accent5">
                    <a:lumMod val="60000"/>
                    <a:lumOff val="40000"/>
                  </a:schemeClr>
                </a:solidFill>
              </a:rPr>
              <a:t>.</a:t>
            </a:r>
            <a:endParaRPr lang="el-GR" b="1" dirty="0">
              <a:solidFill>
                <a:schemeClr val="accent5">
                  <a:lumMod val="60000"/>
                  <a:lumOff val="40000"/>
                </a:schemeClr>
              </a:solidFill>
            </a:endParaRPr>
          </a:p>
        </p:txBody>
      </p:sp>
      <p:pic>
        <p:nvPicPr>
          <p:cNvPr id="4" name="3 - Εικόνα" descr="ewordemojis.png"/>
          <p:cNvPicPr>
            <a:picLocks noChangeAspect="1"/>
          </p:cNvPicPr>
          <p:nvPr/>
        </p:nvPicPr>
        <p:blipFill>
          <a:blip r:embed="rId2" cstate="print"/>
          <a:stretch>
            <a:fillRect/>
          </a:stretch>
        </p:blipFill>
        <p:spPr>
          <a:xfrm rot="1043894">
            <a:off x="6112731" y="2112212"/>
            <a:ext cx="2012533" cy="2012533"/>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8" presetClass="entr" presetSubtype="0" accel="5000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4"/>
                                        </p:tgtEl>
                                        <p:attrNameLst>
                                          <p:attrName>ppt_y</p:attrName>
                                        </p:attrNameLst>
                                      </p:cBhvr>
                                      <p:tavLst>
                                        <p:tav tm="0">
                                          <p:val>
                                            <p:strVal val="#ppt_y"/>
                                          </p:val>
                                        </p:tav>
                                        <p:tav tm="100000">
                                          <p:val>
                                            <p:strVal val="#ppt_y"/>
                                          </p:val>
                                        </p:tav>
                                      </p:tavLst>
                                    </p:anim>
                                    <p:animEffect transition="in" filter="fade">
                                      <p:cBhvr>
                                        <p:cTn id="2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solidFill>
                  <a:schemeClr val="accent5">
                    <a:lumMod val="60000"/>
                    <a:lumOff val="40000"/>
                  </a:schemeClr>
                </a:solidFill>
              </a:rPr>
              <a:t>Οι χαρακτήρες του βιβλίου:</a:t>
            </a:r>
            <a:endParaRPr lang="el-GR" sz="3600" b="1" dirty="0">
              <a:solidFill>
                <a:schemeClr val="accent5">
                  <a:lumMod val="60000"/>
                  <a:lumOff val="40000"/>
                </a:schemeClr>
              </a:solidFill>
            </a:endParaRPr>
          </a:p>
        </p:txBody>
      </p:sp>
      <p:sp>
        <p:nvSpPr>
          <p:cNvPr id="3" name="2 - Θέση περιεχομένου"/>
          <p:cNvSpPr>
            <a:spLocks noGrp="1"/>
          </p:cNvSpPr>
          <p:nvPr>
            <p:ph idx="1"/>
          </p:nvPr>
        </p:nvSpPr>
        <p:spPr>
          <a:xfrm>
            <a:off x="1435608" y="1447800"/>
            <a:ext cx="7498080" cy="5221560"/>
          </a:xfrm>
        </p:spPr>
        <p:txBody>
          <a:bodyPr>
            <a:normAutofit/>
          </a:bodyPr>
          <a:lstStyle/>
          <a:p>
            <a:pPr algn="just"/>
            <a:r>
              <a:rPr lang="el-GR" b="1" u="sng" dirty="0" smtClean="0">
                <a:solidFill>
                  <a:schemeClr val="accent5">
                    <a:lumMod val="60000"/>
                    <a:lumOff val="40000"/>
                  </a:schemeClr>
                </a:solidFill>
              </a:rPr>
              <a:t>Αλέξανδρος</a:t>
            </a:r>
            <a:r>
              <a:rPr lang="el-GR" b="1" dirty="0" smtClean="0">
                <a:solidFill>
                  <a:schemeClr val="accent5">
                    <a:lumMod val="60000"/>
                    <a:lumOff val="40000"/>
                  </a:schemeClr>
                </a:solidFill>
              </a:rPr>
              <a:t>:  </a:t>
            </a:r>
            <a:r>
              <a:rPr lang="el-GR" b="1" dirty="0" smtClean="0"/>
              <a:t>Πρόκειται για ένα νεαρό αγόρι το οποίο αισθάνεται μεγάλο θαυμασμό για τις ιστορίες και τα κατορθώματα των Ινδιάνων. </a:t>
            </a:r>
          </a:p>
          <a:p>
            <a:pPr algn="just"/>
            <a:r>
              <a:rPr lang="el-GR" b="1" u="sng" dirty="0" smtClean="0">
                <a:solidFill>
                  <a:schemeClr val="accent5">
                    <a:lumMod val="60000"/>
                    <a:lumOff val="40000"/>
                  </a:schemeClr>
                </a:solidFill>
              </a:rPr>
              <a:t>Μαμά</a:t>
            </a:r>
            <a:r>
              <a:rPr lang="el-GR" b="1" dirty="0" smtClean="0">
                <a:solidFill>
                  <a:schemeClr val="accent5">
                    <a:lumMod val="60000"/>
                    <a:lumOff val="40000"/>
                  </a:schemeClr>
                </a:solidFill>
              </a:rPr>
              <a:t>: </a:t>
            </a:r>
            <a:r>
              <a:rPr lang="el-GR" b="1" dirty="0" smtClean="0"/>
              <a:t>Είναι η μητέρα του Αλέξανδρου η οποία βρίσκεται στην Αμερική και του έχει υποσχεθεί πως θα του φέρει ενθύμια από τους Ινδιάνους που γνώρισε.</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764704"/>
            <a:ext cx="7498080" cy="5483696"/>
          </a:xfrm>
        </p:spPr>
        <p:txBody>
          <a:bodyPr>
            <a:normAutofit fontScale="92500" lnSpcReduction="10000"/>
          </a:bodyPr>
          <a:lstStyle/>
          <a:p>
            <a:pPr algn="just"/>
            <a:r>
              <a:rPr lang="el-GR" sz="3500" b="1" u="sng" dirty="0" err="1" smtClean="0">
                <a:solidFill>
                  <a:schemeClr val="accent5">
                    <a:lumMod val="60000"/>
                    <a:lumOff val="40000"/>
                  </a:schemeClr>
                </a:solidFill>
              </a:rPr>
              <a:t>Σαμ</a:t>
            </a:r>
            <a:r>
              <a:rPr lang="el-GR" sz="3500" b="1" dirty="0" smtClean="0">
                <a:solidFill>
                  <a:schemeClr val="accent5">
                    <a:lumMod val="60000"/>
                    <a:lumOff val="40000"/>
                  </a:schemeClr>
                </a:solidFill>
              </a:rPr>
              <a:t>: </a:t>
            </a:r>
            <a:r>
              <a:rPr lang="el-GR" sz="3500" b="1" dirty="0" smtClean="0"/>
              <a:t>Απόγονος  του Δυνατού Ανέμου, που φιλοξενεί την μητέρα του Αλέξανδρου.  Δούλεψε χρόνια στα ορυχεία και νιώθει βαριά λύπη για την κατάσταση στην οποία βρίσκεται πια ο λαός του.</a:t>
            </a:r>
          </a:p>
          <a:p>
            <a:pPr algn="just"/>
            <a:r>
              <a:rPr lang="el-GR" sz="3500" b="1" u="sng" dirty="0" smtClean="0">
                <a:solidFill>
                  <a:schemeClr val="accent5">
                    <a:lumMod val="60000"/>
                    <a:lumOff val="40000"/>
                  </a:schemeClr>
                </a:solidFill>
              </a:rPr>
              <a:t>Γοργοπόδαρος Λύκος</a:t>
            </a:r>
            <a:r>
              <a:rPr lang="el-GR" sz="3500" b="1" dirty="0" smtClean="0">
                <a:solidFill>
                  <a:schemeClr val="accent5">
                    <a:lumMod val="60000"/>
                    <a:lumOff val="40000"/>
                  </a:schemeClr>
                </a:solidFill>
              </a:rPr>
              <a:t>: </a:t>
            </a:r>
            <a:r>
              <a:rPr lang="el-GR" sz="3500" b="1" dirty="0" smtClean="0"/>
              <a:t>Θρυλικός Ινδιάνος πολεμιστής, το πνεύμα του οποίου επισκέπτεται τη μητέρα του Αλέξανδρου και της διηγείται ιστορίες και μύθους από τα παλιά χρόνια της φυλής του .</a:t>
            </a: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03648" y="0"/>
            <a:ext cx="7498080" cy="1143000"/>
          </a:xfrm>
        </p:spPr>
        <p:txBody>
          <a:bodyPr>
            <a:normAutofit/>
          </a:bodyPr>
          <a:lstStyle/>
          <a:p>
            <a:r>
              <a:rPr lang="el-GR" b="1" dirty="0" smtClean="0">
                <a:solidFill>
                  <a:schemeClr val="accent5">
                    <a:lumMod val="60000"/>
                    <a:lumOff val="40000"/>
                  </a:schemeClr>
                </a:solidFill>
              </a:rPr>
              <a:t>Περίληψη του βιβλίου</a:t>
            </a:r>
            <a:endParaRPr lang="el-GR" b="1" dirty="0">
              <a:solidFill>
                <a:schemeClr val="accent5">
                  <a:lumMod val="60000"/>
                  <a:lumOff val="40000"/>
                </a:schemeClr>
              </a:solidFill>
            </a:endParaRPr>
          </a:p>
        </p:txBody>
      </p:sp>
      <p:sp>
        <p:nvSpPr>
          <p:cNvPr id="3" name="2 - Θέση περιεχομένου"/>
          <p:cNvSpPr>
            <a:spLocks noGrp="1"/>
          </p:cNvSpPr>
          <p:nvPr>
            <p:ph idx="1"/>
          </p:nvPr>
        </p:nvSpPr>
        <p:spPr>
          <a:xfrm>
            <a:off x="1403648" y="1124744"/>
            <a:ext cx="7498080" cy="5733256"/>
          </a:xfrm>
        </p:spPr>
        <p:txBody>
          <a:bodyPr>
            <a:normAutofit fontScale="92500"/>
          </a:bodyPr>
          <a:lstStyle/>
          <a:p>
            <a:pPr algn="just">
              <a:buNone/>
            </a:pPr>
            <a:r>
              <a:rPr lang="el-GR" sz="2400" dirty="0" smtClean="0"/>
              <a:t>		</a:t>
            </a:r>
            <a:r>
              <a:rPr lang="el-GR" b="1" dirty="0" smtClean="0"/>
              <a:t>Το βιβλίο ξεκινάει με ένα τηλεφώνημα του Αλέξανδρου στην μητέρα του, όπου με αγωνία την ρωτάει αν γνώρισε τους Ινδιάνους που τόσο θαυμάζει, κατά το ταξίδι της στην Αμερική. Ωστόσο, αυτή του απαντάει με ένα γράμμα στο οποίο περιγράφει τα δεινά που σήμανε για τους Ινδιάνους η άφιξη των λευκών στην Αμερική, καθώς και τις άθλιες συνθήκες στις οποίες αναγκάζονται να ζουν οι απόγονοι των Ινδιάνων σήμερα. </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836712"/>
            <a:ext cx="7498080" cy="5411688"/>
          </a:xfrm>
        </p:spPr>
        <p:txBody>
          <a:bodyPr/>
          <a:lstStyle/>
          <a:p>
            <a:pPr algn="just">
              <a:buNone/>
            </a:pPr>
            <a:r>
              <a:rPr lang="el-GR" b="1" dirty="0" smtClean="0"/>
              <a:t>    Τέλος, τη μητέρα επισκέπτεται το πνεύμα ενός Ινδιάνου πολεμιστή και της αφηγείται μύθους της ινδιάνικης παράδοσης, όπως το πώς έγινε ο κόσμος και το πώς έμαθαν να κεντούν οι Ινδιάνες.</a:t>
            </a:r>
            <a:endParaRPr lang="el-GR"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778098"/>
          </a:xfrm>
        </p:spPr>
        <p:txBody>
          <a:bodyPr>
            <a:normAutofit/>
          </a:bodyPr>
          <a:lstStyle/>
          <a:p>
            <a:r>
              <a:rPr lang="el-GR" sz="3200" b="1" dirty="0" smtClean="0">
                <a:solidFill>
                  <a:schemeClr val="accent5">
                    <a:lumMod val="60000"/>
                    <a:lumOff val="40000"/>
                  </a:schemeClr>
                </a:solidFill>
              </a:rPr>
              <a:t>Η γνώμη μου για το βιβλίο:</a:t>
            </a:r>
            <a:endParaRPr lang="el-GR" sz="3200" b="1" dirty="0">
              <a:solidFill>
                <a:schemeClr val="accent5">
                  <a:lumMod val="60000"/>
                  <a:lumOff val="40000"/>
                </a:schemeClr>
              </a:solidFill>
            </a:endParaRPr>
          </a:p>
        </p:txBody>
      </p:sp>
      <p:sp>
        <p:nvSpPr>
          <p:cNvPr id="3" name="2 - Θέση περιεχομένου"/>
          <p:cNvSpPr>
            <a:spLocks noGrp="1"/>
          </p:cNvSpPr>
          <p:nvPr>
            <p:ph idx="1"/>
          </p:nvPr>
        </p:nvSpPr>
        <p:spPr>
          <a:xfrm>
            <a:off x="1115616" y="908720"/>
            <a:ext cx="7714104" cy="4536504"/>
          </a:xfrm>
        </p:spPr>
        <p:txBody>
          <a:bodyPr/>
          <a:lstStyle/>
          <a:p>
            <a:pPr algn="just">
              <a:buNone/>
            </a:pPr>
            <a:r>
              <a:rPr lang="el-GR" dirty="0" smtClean="0"/>
              <a:t> 		</a:t>
            </a:r>
            <a:r>
              <a:rPr lang="el-GR" b="1" dirty="0" smtClean="0"/>
              <a:t>Το βιβλίο μου φάνηκε ιδιαίτερα ενδιαφέρον και συγκινητικό. Μας καταδεικνύει τη βιαιότητα με την οποία εκδιώχθηκαν οι Ινδιάνοι από τη γη τους και μας φέρνει σε επαφή με διάφορες ιστορίες από τις παραδόσεις τους.</a:t>
            </a:r>
          </a:p>
          <a:p>
            <a:pPr>
              <a:buNone/>
            </a:pPr>
            <a:endParaRPr lang="el-GR" sz="2400" dirty="0" smtClean="0"/>
          </a:p>
          <a:p>
            <a:pPr>
              <a:buNone/>
            </a:pPr>
            <a:endParaRPr lang="el-GR" dirty="0"/>
          </a:p>
        </p:txBody>
      </p:sp>
      <p:pic>
        <p:nvPicPr>
          <p:cNvPr id="4" name="3 - Εικόνα" descr="images.jpg"/>
          <p:cNvPicPr>
            <a:picLocks noChangeAspect="1"/>
          </p:cNvPicPr>
          <p:nvPr/>
        </p:nvPicPr>
        <p:blipFill>
          <a:blip r:embed="rId2" cstate="print"/>
          <a:stretch>
            <a:fillRect/>
          </a:stretch>
        </p:blipFill>
        <p:spPr>
          <a:xfrm>
            <a:off x="3527376" y="4005064"/>
            <a:ext cx="5616624" cy="25807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solidFill>
                  <a:schemeClr val="accent5">
                    <a:lumMod val="60000"/>
                    <a:lumOff val="40000"/>
                  </a:schemeClr>
                </a:solidFill>
              </a:rPr>
              <a:t>Λίγα λόγια για το βιβλίο..</a:t>
            </a:r>
            <a:endParaRPr lang="el-GR" sz="3200" b="1" dirty="0">
              <a:solidFill>
                <a:schemeClr val="accent5">
                  <a:lumMod val="60000"/>
                  <a:lumOff val="40000"/>
                </a:schemeClr>
              </a:solidFill>
            </a:endParaRPr>
          </a:p>
        </p:txBody>
      </p:sp>
      <p:sp>
        <p:nvSpPr>
          <p:cNvPr id="3" name="2 - Θέση περιεχομένου"/>
          <p:cNvSpPr>
            <a:spLocks noGrp="1"/>
          </p:cNvSpPr>
          <p:nvPr>
            <p:ph idx="1"/>
          </p:nvPr>
        </p:nvSpPr>
        <p:spPr/>
        <p:txBody>
          <a:bodyPr>
            <a:normAutofit/>
          </a:bodyPr>
          <a:lstStyle/>
          <a:p>
            <a:endParaRPr lang="el-GR" sz="2400" dirty="0" smtClean="0"/>
          </a:p>
          <a:p>
            <a:r>
              <a:rPr lang="el-GR" b="1" dirty="0" smtClean="0"/>
              <a:t>Το βιβλίο ανήκει στην συλλογή «Χελιδόνια », των εκδόσεων Πατάκη.</a:t>
            </a:r>
            <a:endParaRPr lang="el-GR" sz="2400" b="1" dirty="0" smtClean="0"/>
          </a:p>
          <a:p>
            <a:r>
              <a:rPr lang="el-GR" b="1" dirty="0" smtClean="0"/>
              <a:t>Απευθύνεται σε νέους και παιδιά άνω των 8 ετών.</a:t>
            </a:r>
          </a:p>
          <a:p>
            <a:endParaRPr lang="el-GR" sz="2400" dirty="0" smtClean="0"/>
          </a:p>
          <a:p>
            <a:endParaRPr lang="el-GR" sz="2400" dirty="0"/>
          </a:p>
        </p:txBody>
      </p:sp>
      <p:pic>
        <p:nvPicPr>
          <p:cNvPr id="4" name="3 - Εικόνα" descr="20914446.jpg"/>
          <p:cNvPicPr>
            <a:picLocks noChangeAspect="1"/>
          </p:cNvPicPr>
          <p:nvPr/>
        </p:nvPicPr>
        <p:blipFill>
          <a:blip r:embed="rId2" cstate="print"/>
          <a:stretch>
            <a:fillRect/>
          </a:stretch>
        </p:blipFill>
        <p:spPr>
          <a:xfrm rot="1457929">
            <a:off x="6887255" y="3797786"/>
            <a:ext cx="1779847" cy="2701045"/>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188640"/>
            <a:ext cx="7498080" cy="720080"/>
          </a:xfrm>
        </p:spPr>
        <p:txBody>
          <a:bodyPr>
            <a:normAutofit fontScale="90000"/>
          </a:bodyPr>
          <a:lstStyle/>
          <a:p>
            <a:r>
              <a:rPr lang="el-GR" dirty="0" smtClean="0">
                <a:solidFill>
                  <a:schemeClr val="accent5">
                    <a:lumMod val="60000"/>
                    <a:lumOff val="40000"/>
                  </a:schemeClr>
                </a:solidFill>
              </a:rPr>
              <a:t>..</a:t>
            </a:r>
            <a:r>
              <a:rPr lang="el-GR" sz="3600" b="1" dirty="0" smtClean="0">
                <a:solidFill>
                  <a:schemeClr val="accent5">
                    <a:lumMod val="60000"/>
                    <a:lumOff val="40000"/>
                  </a:schemeClr>
                </a:solidFill>
              </a:rPr>
              <a:t>και λίγα λόγια για τη συγγραφέα:</a:t>
            </a:r>
            <a:endParaRPr lang="el-GR" b="1" dirty="0">
              <a:solidFill>
                <a:schemeClr val="accent5">
                  <a:lumMod val="60000"/>
                  <a:lumOff val="40000"/>
                </a:schemeClr>
              </a:solidFill>
            </a:endParaRPr>
          </a:p>
        </p:txBody>
      </p:sp>
      <p:sp>
        <p:nvSpPr>
          <p:cNvPr id="3" name="2 - Θέση περιεχομένου"/>
          <p:cNvSpPr>
            <a:spLocks noGrp="1"/>
          </p:cNvSpPr>
          <p:nvPr>
            <p:ph idx="1"/>
          </p:nvPr>
        </p:nvSpPr>
        <p:spPr>
          <a:xfrm>
            <a:off x="1115616" y="1484784"/>
            <a:ext cx="7498080" cy="4800600"/>
          </a:xfrm>
        </p:spPr>
        <p:txBody>
          <a:bodyPr>
            <a:normAutofit fontScale="92500" lnSpcReduction="20000"/>
          </a:bodyPr>
          <a:lstStyle/>
          <a:p>
            <a:endParaRPr lang="el-GR" sz="2800" dirty="0" smtClean="0"/>
          </a:p>
          <a:p>
            <a:pPr algn="just"/>
            <a:r>
              <a:rPr lang="el-GR" sz="3000" b="1" dirty="0" smtClean="0"/>
              <a:t>Η Λίτσα Ψαραύτη γεννήθηκε στην Σάμο.</a:t>
            </a:r>
          </a:p>
          <a:p>
            <a:pPr algn="just"/>
            <a:endParaRPr lang="el-GR" sz="3000" b="1" dirty="0" smtClean="0"/>
          </a:p>
          <a:p>
            <a:pPr algn="just"/>
            <a:r>
              <a:rPr lang="el-GR" sz="3000" b="1" dirty="0" smtClean="0"/>
              <a:t>Άφησε την δουλειά της στην αμερικανική πρεσβεία όταν ανακάλυψε την αγάπη της για την συγγραφή παιδικών βιβλίων.</a:t>
            </a:r>
          </a:p>
          <a:p>
            <a:pPr algn="just"/>
            <a:endParaRPr lang="el-GR" sz="3000" b="1" dirty="0" smtClean="0"/>
          </a:p>
          <a:p>
            <a:pPr algn="just"/>
            <a:r>
              <a:rPr lang="el-GR" sz="3000" b="1" dirty="0" smtClean="0"/>
              <a:t>Τα βιβλία της έχουν λάβει διάφορους επαίνους και βραβεία.</a:t>
            </a:r>
          </a:p>
          <a:p>
            <a:pPr algn="just"/>
            <a:endParaRPr lang="el-GR" sz="3000" b="1" dirty="0" smtClean="0"/>
          </a:p>
          <a:p>
            <a:pPr algn="just"/>
            <a:r>
              <a:rPr lang="el-GR" sz="3000" b="1" dirty="0" smtClean="0"/>
              <a:t>Υπήρξε υποψήφια της χώρας μας για το βραβείο Άντερσεν το 2000.</a:t>
            </a:r>
          </a:p>
        </p:txBody>
      </p:sp>
      <p:pic>
        <p:nvPicPr>
          <p:cNvPr id="4" name="3 - Εικόνα" descr="4480.jpg"/>
          <p:cNvPicPr>
            <a:picLocks noChangeAspect="1"/>
          </p:cNvPicPr>
          <p:nvPr/>
        </p:nvPicPr>
        <p:blipFill>
          <a:blip r:embed="rId2" cstate="print"/>
          <a:stretch>
            <a:fillRect/>
          </a:stretch>
        </p:blipFill>
        <p:spPr>
          <a:xfrm rot="1151004">
            <a:off x="7310591" y="480898"/>
            <a:ext cx="1613161" cy="1613161"/>
          </a:xfrm>
          <a:prstGeom prst="rect">
            <a:avLst/>
          </a:prstGeom>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linds(horizontal)">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03648" y="332656"/>
            <a:ext cx="7498080" cy="1143000"/>
          </a:xfrm>
        </p:spPr>
        <p:txBody>
          <a:bodyPr>
            <a:normAutofit/>
          </a:bodyPr>
          <a:lstStyle/>
          <a:p>
            <a:r>
              <a:rPr lang="el-GR" sz="3600" b="1" dirty="0" smtClean="0">
                <a:solidFill>
                  <a:schemeClr val="accent5">
                    <a:lumMod val="60000"/>
                    <a:lumOff val="40000"/>
                  </a:schemeClr>
                </a:solidFill>
              </a:rPr>
              <a:t>Άλλα έργα της Λίτσας Ψαραύτη:</a:t>
            </a:r>
            <a:endParaRPr lang="el-GR" sz="3600" b="1" dirty="0">
              <a:solidFill>
                <a:schemeClr val="accent5">
                  <a:lumMod val="60000"/>
                  <a:lumOff val="40000"/>
                </a:schemeClr>
              </a:solidFill>
            </a:endParaRPr>
          </a:p>
        </p:txBody>
      </p:sp>
      <p:pic>
        <p:nvPicPr>
          <p:cNvPr id="4" name="3 - Θέση περιεχομένου" descr="7be4a36d94ea6110ffb192435c96754f.jpg"/>
          <p:cNvPicPr>
            <a:picLocks noGrp="1" noChangeAspect="1"/>
          </p:cNvPicPr>
          <p:nvPr>
            <p:ph idx="1"/>
          </p:nvPr>
        </p:nvPicPr>
        <p:blipFill>
          <a:blip r:embed="rId2" cstate="print"/>
          <a:stretch>
            <a:fillRect/>
          </a:stretch>
        </p:blipFill>
        <p:spPr>
          <a:xfrm>
            <a:off x="1259632" y="1772815"/>
            <a:ext cx="2016224" cy="3040595"/>
          </a:xfrm>
        </p:spPr>
      </p:pic>
      <p:pic>
        <p:nvPicPr>
          <p:cNvPr id="5" name="4 - Εικόνα" descr="κατάλογσδσος.jpg"/>
          <p:cNvPicPr>
            <a:picLocks noChangeAspect="1"/>
          </p:cNvPicPr>
          <p:nvPr/>
        </p:nvPicPr>
        <p:blipFill>
          <a:blip r:embed="rId3" cstate="print"/>
          <a:stretch>
            <a:fillRect/>
          </a:stretch>
        </p:blipFill>
        <p:spPr>
          <a:xfrm>
            <a:off x="3635896" y="1556792"/>
            <a:ext cx="2114724" cy="3053345"/>
          </a:xfrm>
          <a:prstGeom prst="rect">
            <a:avLst/>
          </a:prstGeom>
        </p:spPr>
      </p:pic>
      <p:pic>
        <p:nvPicPr>
          <p:cNvPr id="6" name="5 - Εικόνα" descr="ασδαδαδσα.jpg"/>
          <p:cNvPicPr>
            <a:picLocks noChangeAspect="1"/>
          </p:cNvPicPr>
          <p:nvPr/>
        </p:nvPicPr>
        <p:blipFill>
          <a:blip r:embed="rId4" cstate="print"/>
          <a:stretch>
            <a:fillRect/>
          </a:stretch>
        </p:blipFill>
        <p:spPr>
          <a:xfrm>
            <a:off x="6588224" y="1196752"/>
            <a:ext cx="2156313" cy="3240360"/>
          </a:xfrm>
          <a:prstGeom prst="rect">
            <a:avLst/>
          </a:prstGeom>
        </p:spPr>
      </p:pic>
      <p:pic>
        <p:nvPicPr>
          <p:cNvPr id="7" name="6 - Εικόνα" descr="κατάλογος.jpg"/>
          <p:cNvPicPr>
            <a:picLocks noChangeAspect="1"/>
          </p:cNvPicPr>
          <p:nvPr/>
        </p:nvPicPr>
        <p:blipFill>
          <a:blip r:embed="rId5" cstate="print"/>
          <a:stretch>
            <a:fillRect/>
          </a:stretch>
        </p:blipFill>
        <p:spPr>
          <a:xfrm rot="1269901">
            <a:off x="5545486" y="4616472"/>
            <a:ext cx="1384143" cy="2061170"/>
          </a:xfrm>
          <a:prstGeom prst="rect">
            <a:avLst/>
          </a:prstGeom>
        </p:spPr>
      </p:pic>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80">
                                          <p:stCondLst>
                                            <p:cond delay="0"/>
                                          </p:stCondLst>
                                        </p:cTn>
                                        <p:tgtEl>
                                          <p:spTgt spid="7"/>
                                        </p:tgtEl>
                                      </p:cBhvr>
                                    </p:animEffect>
                                    <p:anim calcmode="lin" valueType="num">
                                      <p:cBhvr>
                                        <p:cTn id="31"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6" dur="26">
                                          <p:stCondLst>
                                            <p:cond delay="650"/>
                                          </p:stCondLst>
                                        </p:cTn>
                                        <p:tgtEl>
                                          <p:spTgt spid="7"/>
                                        </p:tgtEl>
                                      </p:cBhvr>
                                      <p:to x="100000" y="60000"/>
                                    </p:animScale>
                                    <p:animScale>
                                      <p:cBhvr>
                                        <p:cTn id="37" dur="166" decel="50000">
                                          <p:stCondLst>
                                            <p:cond delay="676"/>
                                          </p:stCondLst>
                                        </p:cTn>
                                        <p:tgtEl>
                                          <p:spTgt spid="7"/>
                                        </p:tgtEl>
                                      </p:cBhvr>
                                      <p:to x="100000" y="100000"/>
                                    </p:animScale>
                                    <p:animScale>
                                      <p:cBhvr>
                                        <p:cTn id="38" dur="26">
                                          <p:stCondLst>
                                            <p:cond delay="1312"/>
                                          </p:stCondLst>
                                        </p:cTn>
                                        <p:tgtEl>
                                          <p:spTgt spid="7"/>
                                        </p:tgtEl>
                                      </p:cBhvr>
                                      <p:to x="100000" y="80000"/>
                                    </p:animScale>
                                    <p:animScale>
                                      <p:cBhvr>
                                        <p:cTn id="39" dur="166" decel="50000">
                                          <p:stCondLst>
                                            <p:cond delay="1338"/>
                                          </p:stCondLst>
                                        </p:cTn>
                                        <p:tgtEl>
                                          <p:spTgt spid="7"/>
                                        </p:tgtEl>
                                      </p:cBhvr>
                                      <p:to x="100000" y="100000"/>
                                    </p:animScale>
                                    <p:animScale>
                                      <p:cBhvr>
                                        <p:cTn id="40" dur="26">
                                          <p:stCondLst>
                                            <p:cond delay="1642"/>
                                          </p:stCondLst>
                                        </p:cTn>
                                        <p:tgtEl>
                                          <p:spTgt spid="7"/>
                                        </p:tgtEl>
                                      </p:cBhvr>
                                      <p:to x="100000" y="90000"/>
                                    </p:animScale>
                                    <p:animScale>
                                      <p:cBhvr>
                                        <p:cTn id="41" dur="166" decel="50000">
                                          <p:stCondLst>
                                            <p:cond delay="1668"/>
                                          </p:stCondLst>
                                        </p:cTn>
                                        <p:tgtEl>
                                          <p:spTgt spid="7"/>
                                        </p:tgtEl>
                                      </p:cBhvr>
                                      <p:to x="100000" y="100000"/>
                                    </p:animScale>
                                    <p:animScale>
                                      <p:cBhvr>
                                        <p:cTn id="42" dur="26">
                                          <p:stCondLst>
                                            <p:cond delay="1808"/>
                                          </p:stCondLst>
                                        </p:cTn>
                                        <p:tgtEl>
                                          <p:spTgt spid="7"/>
                                        </p:tgtEl>
                                      </p:cBhvr>
                                      <p:to x="100000" y="95000"/>
                                    </p:animScale>
                                    <p:animScale>
                                      <p:cBhvr>
                                        <p:cTn id="43"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414</TotalTime>
  <Words>268</Words>
  <Application>Microsoft Office PowerPoint</Application>
  <PresentationFormat>Προβολή στην οθόνη (4:3)</PresentationFormat>
  <Paragraphs>33</Paragraphs>
  <Slides>10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Ηλιοστάσιο</vt:lpstr>
      <vt:lpstr>Οι τελευταίοι ήρωες</vt:lpstr>
      <vt:lpstr>Οι χαρακτήρες του βιβλίου:</vt:lpstr>
      <vt:lpstr>Διαφάνεια 3</vt:lpstr>
      <vt:lpstr>Περίληψη του βιβλίου</vt:lpstr>
      <vt:lpstr>Διαφάνεια 5</vt:lpstr>
      <vt:lpstr>Η γνώμη μου για το βιβλίο:</vt:lpstr>
      <vt:lpstr>Λίγα λόγια για το βιβλίο..</vt:lpstr>
      <vt:lpstr>..και λίγα λόγια για τη συγγραφέα:</vt:lpstr>
      <vt:lpstr>Άλλα έργα της Λίτσας Ψαραύτη:</vt:lpstr>
      <vt:lpstr>Σας ευχαριστώ πολύ για την προσοχή σας!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τελευταίοι ήρωες</dc:title>
  <dc:creator>Eleni</dc:creator>
  <cp:lastModifiedBy>Windows User</cp:lastModifiedBy>
  <cp:revision>16</cp:revision>
  <dcterms:created xsi:type="dcterms:W3CDTF">2019-02-16T14:22:47Z</dcterms:created>
  <dcterms:modified xsi:type="dcterms:W3CDTF">2019-02-19T07:28:47Z</dcterms:modified>
</cp:coreProperties>
</file>