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1" r:id="rId4"/>
    <p:sldMasterId id="2147483715" r:id="rId5"/>
  </p:sldMasterIdLst>
  <p:notesMasterIdLst>
    <p:notesMasterId r:id="rId58"/>
  </p:notesMasterIdLst>
  <p:sldIdLst>
    <p:sldId id="256" r:id="rId6"/>
    <p:sldId id="257" r:id="rId7"/>
    <p:sldId id="258" r:id="rId8"/>
    <p:sldId id="259" r:id="rId9"/>
    <p:sldId id="260" r:id="rId10"/>
    <p:sldId id="261" r:id="rId11"/>
    <p:sldId id="262" r:id="rId12"/>
    <p:sldId id="263" r:id="rId13"/>
    <p:sldId id="264" r:id="rId14"/>
    <p:sldId id="265" r:id="rId15"/>
    <p:sldId id="269" r:id="rId16"/>
    <p:sldId id="270" r:id="rId17"/>
    <p:sldId id="271" r:id="rId18"/>
    <p:sldId id="272" r:id="rId19"/>
    <p:sldId id="276" r:id="rId20"/>
    <p:sldId id="277" r:id="rId21"/>
    <p:sldId id="278" r:id="rId22"/>
    <p:sldId id="313" r:id="rId23"/>
    <p:sldId id="315" r:id="rId24"/>
    <p:sldId id="316" r:id="rId25"/>
    <p:sldId id="317"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19" r:id="rId41"/>
    <p:sldId id="321" r:id="rId42"/>
    <p:sldId id="324" r:id="rId43"/>
    <p:sldId id="323"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custDataLst>
    <p:tags r:id="rId5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698D3-4247-43E6-8B39-F205962B5E8A}" type="datetimeFigureOut">
              <a:rPr lang="el-GR" smtClean="0"/>
              <a:pPr/>
              <a:t>2/5/2019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F324A-28F3-4921-BBA0-25B2A7B1E64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E448324-E363-4846-8663-F4135E15B23E}" type="slidenum">
              <a:rPr lang="el-GR" smtClean="0">
                <a:solidFill>
                  <a:prstClr val="black"/>
                </a:solidFill>
              </a:rPr>
              <a:pPr/>
              <a:t>2</a:t>
            </a:fld>
            <a:endParaRPr lang="el-GR" dirty="0">
              <a:solidFill>
                <a:prstClr val="black"/>
              </a:solidFill>
            </a:endParaRPr>
          </a:p>
        </p:txBody>
      </p:sp>
    </p:spTree>
    <p:extLst>
      <p:ext uri="{BB962C8B-B14F-4D97-AF65-F5344CB8AC3E}">
        <p14:creationId xmlns:p14="http://schemas.microsoft.com/office/powerpoint/2010/main" xmlns="" val="11666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dirty="0"/>
          </a:p>
        </p:txBody>
      </p:sp>
      <p:sp>
        <p:nvSpPr>
          <p:cNvPr id="221" name="Shape 221"/>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784" y="4343391"/>
            <a:ext cx="5486385" cy="4114786"/>
          </a:xfrm>
          <a:prstGeom prst="rect">
            <a:avLst/>
          </a:prstGeom>
          <a:noFill/>
          <a:ln>
            <a:noFill/>
          </a:ln>
        </p:spPr>
        <p:txBody>
          <a:bodyPr lIns="80152" tIns="80152" rIns="80152" bIns="80152" anchor="ctr" anchorCtr="0">
            <a:noAutofit/>
          </a:bodyPr>
          <a:lstStyle/>
          <a:p>
            <a:endParaRPr dirty="0"/>
          </a:p>
        </p:txBody>
      </p:sp>
      <p:sp>
        <p:nvSpPr>
          <p:cNvPr id="241" name="Shape 241"/>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AE8859D-D06A-473C-8B58-B66017377249}"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xmlns="" val="56835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7E8BEC9-C793-4A78-B28A-F10EE67AB02E}" type="datetimeFigureOut">
              <a:rPr lang="el-GR" smtClean="0"/>
              <a:pPr/>
              <a:t>2/5/2019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7E8BEC9-C793-4A78-B28A-F10EE67AB02E}" type="datetimeFigureOut">
              <a:rPr lang="el-GR" smtClean="0"/>
              <a:pPr/>
              <a:t>2/5/2019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7E8BEC9-C793-4A78-B28A-F10EE67AB02E}" type="datetimeFigureOut">
              <a:rPr lang="el-GR" smtClean="0"/>
              <a:pPr/>
              <a:t>2/5/2019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l-GR"/>
              <a:t>Στυλ κύριου τίτλου</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5" name="Footer Placeholder 4"/>
          <p:cNvSpPr>
            <a:spLocks noGrp="1"/>
          </p:cNvSpPr>
          <p:nvPr>
            <p:ph type="ftr" sz="quarter" idx="11"/>
          </p:nvPr>
        </p:nvSpPr>
        <p:spPr>
          <a:xfrm>
            <a:off x="1028700" y="4323846"/>
            <a:ext cx="4800600" cy="365125"/>
          </a:xfrm>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a:xfrm>
            <a:off x="6057900" y="1430867"/>
            <a:ext cx="2057400" cy="365125"/>
          </a:xfrm>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329411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1186218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l-GR"/>
              <a:t>Στυλ κύριου τίτλου</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5" name="Footer Placeholder 4"/>
          <p:cNvSpPr>
            <a:spLocks noGrp="1"/>
          </p:cNvSpPr>
          <p:nvPr>
            <p:ph type="ftr" sz="quarter" idx="11"/>
          </p:nvPr>
        </p:nvSpPr>
        <p:spPr>
          <a:xfrm>
            <a:off x="514350" y="381002"/>
            <a:ext cx="5243619" cy="364065"/>
          </a:xfrm>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49293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202632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514351" y="3132667"/>
            <a:ext cx="3983831"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3132667"/>
            <a:ext cx="4000500"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1736637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23559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l-G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355545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l-GR"/>
              <a:t>Στυλ κύριου τίτλου</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370356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7E8BEC9-C793-4A78-B28A-F10EE67AB02E}" type="datetimeFigureOut">
              <a:rPr lang="el-GR" smtClean="0"/>
              <a:pPr/>
              <a:t>2/5/2019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340707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4212589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2234127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893350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6" name="Footer Placeholder 5"/>
          <p:cNvSpPr>
            <a:spLocks noGrp="1"/>
          </p:cNvSpPr>
          <p:nvPr>
            <p:ph type="ftr" sz="quarter" idx="11"/>
          </p:nvPr>
        </p:nvSpPr>
        <p:spPr>
          <a:xfrm>
            <a:off x="514350" y="378884"/>
            <a:ext cx="5243619" cy="365125"/>
          </a:xfrm>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496859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3299784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2548114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386955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ACBF4B5A-2D2D-4819-8CB9-0F0300F22686}" type="datetimeFigureOut">
              <a:rPr lang="el-GR" smtClean="0">
                <a:solidFill>
                  <a:prstClr val="black">
                    <a:tint val="75000"/>
                  </a:prstClr>
                </a:solidFill>
              </a:rPr>
              <a:pPr/>
              <a:t>2/5/2019</a:t>
            </a:fld>
            <a:endParaRPr lang="el-GR" dirty="0">
              <a:solidFill>
                <a:prstClr val="black">
                  <a:tint val="75000"/>
                </a:prstClr>
              </a:solidFill>
            </a:endParaRPr>
          </a:p>
        </p:txBody>
      </p:sp>
      <p:sp>
        <p:nvSpPr>
          <p:cNvPr id="5" name="Footer Placeholder 4"/>
          <p:cNvSpPr>
            <a:spLocks noGrp="1"/>
          </p:cNvSpPr>
          <p:nvPr>
            <p:ph type="ftr" sz="quarter" idx="11"/>
          </p:nvPr>
        </p:nvSpPr>
        <p:spPr>
          <a:xfrm>
            <a:off x="514350" y="381001"/>
            <a:ext cx="5243619" cy="365125"/>
          </a:xfrm>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E0B6142D-C884-4974-8956-356EAB22D1F5}"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xmlns="" val="2792814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13" name="Shape 13"/>
          <p:cNvSpPr txBox="1">
            <a:spLocks noGrp="1"/>
          </p:cNvSpPr>
          <p:nvPr>
            <p:ph type="subTitle" idx="1"/>
          </p:nvPr>
        </p:nvSpPr>
        <p:spPr>
          <a:xfrm>
            <a:off x="653103" y="1768134"/>
            <a:ext cx="8032832" cy="3977810"/>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8BEC9-C793-4A78-B28A-F10EE67AB02E}" type="datetimeFigureOut">
              <a:rPr lang="el-GR" smtClean="0"/>
              <a:pPr/>
              <a:t>2/5/2019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20" name="Shape 20"/>
          <p:cNvSpPr txBox="1">
            <a:spLocks noGrp="1"/>
          </p:cNvSpPr>
          <p:nvPr>
            <p:ph type="body" idx="1"/>
          </p:nvPr>
        </p:nvSpPr>
        <p:spPr>
          <a:xfrm>
            <a:off x="653103" y="1768134"/>
            <a:ext cx="8032832" cy="3977810"/>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21"/>
        <p:cNvGrpSpPr/>
        <p:nvPr/>
      </p:nvGrpSpPr>
      <p:grpSpPr>
        <a:xfrm>
          <a:off x="0" y="0"/>
          <a:ext cx="0" cy="0"/>
          <a:chOff x="0" y="0"/>
          <a:chExt cx="0" cy="0"/>
        </a:xfrm>
      </p:grpSpPr>
    </p:spTree>
  </p:cSld>
  <p:clrMapOvr>
    <a:masterClrMapping/>
  </p:clrMapOvr>
  <p:transition spd="med">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24"/>
        <p:cNvGrpSpPr/>
        <p:nvPr/>
      </p:nvGrpSpPr>
      <p:grpSpPr>
        <a:xfrm>
          <a:off x="0" y="0"/>
          <a:ext cx="0" cy="0"/>
          <a:chOff x="0" y="0"/>
          <a:chExt cx="0" cy="0"/>
        </a:xfrm>
      </p:grpSpPr>
      <p:sp>
        <p:nvSpPr>
          <p:cNvPr id="25" name="Shape 25"/>
          <p:cNvSpPr txBox="1">
            <a:spLocks noGrp="1"/>
          </p:cNvSpPr>
          <p:nvPr>
            <p:ph type="subTitle" idx="1"/>
          </p:nvPr>
        </p:nvSpPr>
        <p:spPr>
          <a:xfrm>
            <a:off x="653103" y="620512"/>
            <a:ext cx="7673952" cy="4305050"/>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28" name="Shape 28"/>
          <p:cNvSpPr txBox="1">
            <a:spLocks noGrp="1"/>
          </p:cNvSpPr>
          <p:nvPr>
            <p:ph type="body" idx="1"/>
          </p:nvPr>
        </p:nvSpPr>
        <p:spPr>
          <a:xfrm>
            <a:off x="653103" y="1768134"/>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29" name="Shape 29"/>
          <p:cNvSpPr txBox="1">
            <a:spLocks noGrp="1"/>
          </p:cNvSpPr>
          <p:nvPr>
            <p:ph type="body" idx="2"/>
          </p:nvPr>
        </p:nvSpPr>
        <p:spPr>
          <a:xfrm>
            <a:off x="653103" y="3845870"/>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30" name="Shape 30"/>
          <p:cNvSpPr txBox="1">
            <a:spLocks noGrp="1"/>
          </p:cNvSpPr>
          <p:nvPr>
            <p:ph type="body" idx="3"/>
          </p:nvPr>
        </p:nvSpPr>
        <p:spPr>
          <a:xfrm>
            <a:off x="4769281" y="1768134"/>
            <a:ext cx="3919919" cy="3977810"/>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33" name="Shape 33"/>
          <p:cNvSpPr txBox="1">
            <a:spLocks noGrp="1"/>
          </p:cNvSpPr>
          <p:nvPr>
            <p:ph type="body" idx="1"/>
          </p:nvPr>
        </p:nvSpPr>
        <p:spPr>
          <a:xfrm>
            <a:off x="653103" y="1768134"/>
            <a:ext cx="3919919" cy="3977810"/>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34" name="Shape 34"/>
          <p:cNvSpPr txBox="1">
            <a:spLocks noGrp="1"/>
          </p:cNvSpPr>
          <p:nvPr>
            <p:ph type="body" idx="2"/>
          </p:nvPr>
        </p:nvSpPr>
        <p:spPr>
          <a:xfrm>
            <a:off x="4769281" y="1768134"/>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35" name="Shape 35"/>
          <p:cNvSpPr txBox="1">
            <a:spLocks noGrp="1"/>
          </p:cNvSpPr>
          <p:nvPr>
            <p:ph type="body" idx="3"/>
          </p:nvPr>
        </p:nvSpPr>
        <p:spPr>
          <a:xfrm>
            <a:off x="4769281" y="3845870"/>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38" name="Shape 38"/>
          <p:cNvSpPr txBox="1">
            <a:spLocks noGrp="1"/>
          </p:cNvSpPr>
          <p:nvPr>
            <p:ph type="body" idx="1"/>
          </p:nvPr>
        </p:nvSpPr>
        <p:spPr>
          <a:xfrm>
            <a:off x="653103" y="1768134"/>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39" name="Shape 39"/>
          <p:cNvSpPr txBox="1">
            <a:spLocks noGrp="1"/>
          </p:cNvSpPr>
          <p:nvPr>
            <p:ph type="body" idx="2"/>
          </p:nvPr>
        </p:nvSpPr>
        <p:spPr>
          <a:xfrm>
            <a:off x="4769281" y="1768134"/>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40" name="Shape 40"/>
          <p:cNvSpPr txBox="1">
            <a:spLocks noGrp="1"/>
          </p:cNvSpPr>
          <p:nvPr>
            <p:ph type="body" idx="3"/>
          </p:nvPr>
        </p:nvSpPr>
        <p:spPr>
          <a:xfrm>
            <a:off x="653103" y="3845870"/>
            <a:ext cx="8032832"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43" name="Shape 43"/>
          <p:cNvSpPr txBox="1">
            <a:spLocks noGrp="1"/>
          </p:cNvSpPr>
          <p:nvPr>
            <p:ph type="body" idx="1"/>
          </p:nvPr>
        </p:nvSpPr>
        <p:spPr>
          <a:xfrm>
            <a:off x="653103" y="1768134"/>
            <a:ext cx="8032832"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44" name="Shape 44"/>
          <p:cNvSpPr txBox="1">
            <a:spLocks noGrp="1"/>
          </p:cNvSpPr>
          <p:nvPr>
            <p:ph type="body" idx="2"/>
          </p:nvPr>
        </p:nvSpPr>
        <p:spPr>
          <a:xfrm>
            <a:off x="653103" y="3845870"/>
            <a:ext cx="8032832"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47" name="Shape 47"/>
          <p:cNvSpPr txBox="1">
            <a:spLocks noGrp="1"/>
          </p:cNvSpPr>
          <p:nvPr>
            <p:ph type="body" idx="1"/>
          </p:nvPr>
        </p:nvSpPr>
        <p:spPr>
          <a:xfrm>
            <a:off x="653103" y="1768134"/>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48" name="Shape 48"/>
          <p:cNvSpPr txBox="1">
            <a:spLocks noGrp="1"/>
          </p:cNvSpPr>
          <p:nvPr>
            <p:ph type="body" idx="2"/>
          </p:nvPr>
        </p:nvSpPr>
        <p:spPr>
          <a:xfrm>
            <a:off x="4769281" y="1768134"/>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49" name="Shape 49"/>
          <p:cNvSpPr txBox="1">
            <a:spLocks noGrp="1"/>
          </p:cNvSpPr>
          <p:nvPr>
            <p:ph type="body" idx="3"/>
          </p:nvPr>
        </p:nvSpPr>
        <p:spPr>
          <a:xfrm>
            <a:off x="4769281" y="3845870"/>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50" name="Shape 50"/>
          <p:cNvSpPr txBox="1">
            <a:spLocks noGrp="1"/>
          </p:cNvSpPr>
          <p:nvPr>
            <p:ph type="body" idx="4"/>
          </p:nvPr>
        </p:nvSpPr>
        <p:spPr>
          <a:xfrm>
            <a:off x="653103" y="3845870"/>
            <a:ext cx="3919919" cy="189713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53" name="Shape 53"/>
          <p:cNvSpPr txBox="1">
            <a:spLocks noGrp="1"/>
          </p:cNvSpPr>
          <p:nvPr>
            <p:ph type="body" idx="1"/>
          </p:nvPr>
        </p:nvSpPr>
        <p:spPr>
          <a:xfrm>
            <a:off x="653103" y="1768134"/>
            <a:ext cx="8032832" cy="3977810"/>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54" name="Shape 54"/>
          <p:cNvSpPr txBox="1">
            <a:spLocks noGrp="1"/>
          </p:cNvSpPr>
          <p:nvPr>
            <p:ph type="body" idx="2"/>
          </p:nvPr>
        </p:nvSpPr>
        <p:spPr>
          <a:xfrm>
            <a:off x="653103" y="1768134"/>
            <a:ext cx="8032832" cy="3977810"/>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55" name="Shape 55"/>
          <p:cNvSpPr/>
          <p:nvPr/>
        </p:nvSpPr>
        <p:spPr>
          <a:xfrm>
            <a:off x="653103" y="1768134"/>
            <a:ext cx="8032832" cy="3977810"/>
          </a:xfrm>
          <a:prstGeom prst="rect">
            <a:avLst/>
          </a:prstGeom>
          <a:noFill/>
          <a:ln>
            <a:noFill/>
          </a:ln>
        </p:spPr>
        <p:txBody>
          <a:bodyPr lIns="82932" tIns="82932" rIns="82932" bIns="82932" anchor="ctr" anchorCtr="0">
            <a:noAutofit/>
          </a:bodyPr>
          <a:lstStyle/>
          <a:p>
            <a:endParaRPr sz="1300" kern="0">
              <a:solidFill>
                <a:srgbClr val="000000"/>
              </a:solidFill>
              <a:cs typeface="Arial"/>
              <a:sym typeface="Arial"/>
            </a:endParaRPr>
          </a:p>
        </p:txBody>
      </p:sp>
      <p:sp>
        <p:nvSpPr>
          <p:cNvPr id="56" name="Shape 56"/>
          <p:cNvSpPr/>
          <p:nvPr/>
        </p:nvSpPr>
        <p:spPr>
          <a:xfrm>
            <a:off x="653103" y="1768134"/>
            <a:ext cx="8032832" cy="3977810"/>
          </a:xfrm>
          <a:prstGeom prst="rect">
            <a:avLst/>
          </a:prstGeom>
          <a:noFill/>
          <a:ln>
            <a:noFill/>
          </a:ln>
        </p:spPr>
        <p:txBody>
          <a:bodyPr lIns="82932" tIns="82932" rIns="82932" bIns="82932" anchor="ctr" anchorCtr="0">
            <a:noAutofit/>
          </a:bodyPr>
          <a:lstStyle/>
          <a:p>
            <a:endParaRPr sz="1300" kern="0">
              <a:solidFill>
                <a:srgbClr val="000000"/>
              </a:solidFill>
              <a:cs typeface="Arial"/>
              <a:sym typeface="Arial"/>
            </a:endParaRP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7E8BEC9-C793-4A78-B28A-F10EE67AB02E}" type="datetimeFigureOut">
              <a:rPr lang="el-GR" smtClean="0"/>
              <a:pPr/>
              <a:t>2/5/2019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600" b="0" i="0" u="none" strike="noStrike" cap="none"/>
            </a:lvl1pPr>
            <a:lvl2pPr marL="0" marR="0" lvl="1" indent="0" algn="l" rtl="0">
              <a:spcBef>
                <a:spcPts val="0"/>
              </a:spcBef>
              <a:buNone/>
              <a:defRPr sz="1600" b="0" i="0" u="none" strike="noStrike" cap="none"/>
            </a:lvl2pPr>
            <a:lvl3pPr marL="0" marR="0" lvl="2" indent="0" algn="l" rtl="0">
              <a:spcBef>
                <a:spcPts val="0"/>
              </a:spcBef>
              <a:buNone/>
              <a:defRPr sz="1600" b="0" i="0" u="none" strike="noStrike" cap="none"/>
            </a:lvl3pPr>
            <a:lvl4pPr marL="0" marR="0" lvl="3" indent="0" algn="l" rtl="0">
              <a:spcBef>
                <a:spcPts val="0"/>
              </a:spcBef>
              <a:buNone/>
              <a:defRPr sz="1600" b="0" i="0" u="none" strike="noStrike" cap="none"/>
            </a:lvl4pPr>
            <a:lvl5pPr marL="0" marR="0" lvl="4" indent="0" algn="l" rtl="0">
              <a:spcBef>
                <a:spcPts val="0"/>
              </a:spcBef>
              <a:buNone/>
              <a:defRPr sz="1600" b="0" i="0" u="none" strike="noStrike" cap="none"/>
            </a:lvl5pPr>
            <a:lvl6pPr marL="0" marR="0" lvl="5" indent="0" algn="l" rtl="0">
              <a:spcBef>
                <a:spcPts val="0"/>
              </a:spcBef>
              <a:buNone/>
              <a:defRPr sz="1600" b="0" i="0" u="none" strike="noStrike" cap="none"/>
            </a:lvl6pPr>
            <a:lvl7pPr marL="0" marR="0" lvl="6" indent="0" algn="l" rtl="0">
              <a:spcBef>
                <a:spcPts val="0"/>
              </a:spcBef>
              <a:buNone/>
              <a:defRPr sz="1600" b="0" i="0" u="none" strike="noStrike" cap="none"/>
            </a:lvl7pPr>
            <a:lvl8pPr marL="0" marR="0" lvl="7" indent="0" algn="l" rtl="0">
              <a:spcBef>
                <a:spcPts val="0"/>
              </a:spcBef>
              <a:buNone/>
              <a:defRPr sz="1600" b="0" i="0" u="none" strike="noStrike" cap="none"/>
            </a:lvl8pPr>
            <a:lvl9pPr marL="0" marR="0" lvl="8" indent="0" algn="l" rtl="0">
              <a:spcBef>
                <a:spcPts val="0"/>
              </a:spcBef>
              <a:buNone/>
              <a:defRPr sz="1600" b="0" i="0" u="none" strike="noStrike" cap="none"/>
            </a:lvl9pPr>
          </a:lstStyle>
          <a:p>
            <a:endParaRPr/>
          </a:p>
        </p:txBody>
      </p:sp>
      <p:sp>
        <p:nvSpPr>
          <p:cNvPr id="16" name="Shape 16"/>
          <p:cNvSpPr txBox="1">
            <a:spLocks noGrp="1"/>
          </p:cNvSpPr>
          <p:nvPr>
            <p:ph type="body" idx="1"/>
          </p:nvPr>
        </p:nvSpPr>
        <p:spPr>
          <a:xfrm>
            <a:off x="653103" y="1768134"/>
            <a:ext cx="3919919" cy="3977810"/>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
        <p:nvSpPr>
          <p:cNvPr id="17" name="Shape 17"/>
          <p:cNvSpPr txBox="1">
            <a:spLocks noGrp="1"/>
          </p:cNvSpPr>
          <p:nvPr>
            <p:ph type="body" idx="2"/>
          </p:nvPr>
        </p:nvSpPr>
        <p:spPr>
          <a:xfrm>
            <a:off x="4769281" y="1768134"/>
            <a:ext cx="3919919" cy="3977810"/>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a:p>
        </p:txBody>
      </p:sp>
    </p:spTree>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56FD4ED-62BC-444C-97B7-B567B0BD7311}" type="datetime1">
              <a:rPr lang="el-GR" smtClean="0"/>
              <a:pPr/>
              <a:t>2/5/2019</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C61F1ECA-E332-4231-A097-B0AF41CB691C}" type="slidenum">
              <a:rPr lang="el-GR" smtClean="0">
                <a:solidFill>
                  <a:srgbClr val="EBDDC3"/>
                </a:solidFill>
              </a:rPr>
              <a:pPr/>
              <a:t>‹#›</a:t>
            </a:fld>
            <a:endParaRPr lang="el-GR">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747DD86-7DFC-49F1-883B-C6D7F7BFE278}" type="datetime1">
              <a:rPr lang="el-GR" smtClean="0">
                <a:solidFill>
                  <a:srgbClr val="775F55"/>
                </a:solidFill>
              </a:rPr>
              <a:pPr/>
              <a:t>2/5/2019</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C61F1ECA-E332-4231-A097-B0AF41CB691C}"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19F59B16-DC19-4C80-9794-2F4F8ADBD397}" type="datetime1">
              <a:rPr lang="el-GR" smtClean="0">
                <a:solidFill>
                  <a:srgbClr val="775F55"/>
                </a:solidFill>
              </a:rPr>
              <a:pPr/>
              <a:t>2/5/2019</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61F1ECA-E332-4231-A097-B0AF41CB691C}"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79D5FB7B-A3DC-4763-A0C3-B3E1A6D8D595}" type="datetime1">
              <a:rPr lang="el-GR" smtClean="0">
                <a:solidFill>
                  <a:srgbClr val="775F55"/>
                </a:solidFill>
              </a:rPr>
              <a:pPr/>
              <a:t>2/5/2019</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C61F1ECA-E332-4231-A097-B0AF41CB691C}"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75341257-35EE-469B-8A3F-E2EDDB929F4F}" type="datetime1">
              <a:rPr lang="el-GR" smtClean="0">
                <a:solidFill>
                  <a:srgbClr val="775F55"/>
                </a:solidFill>
              </a:rPr>
              <a:pPr/>
              <a:t>2/5/2019</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C61F1ECA-E332-4231-A097-B0AF41CB691C}"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AD21860-359B-4940-A3E2-9EA830A762D4}" type="datetime1">
              <a:rPr lang="el-GR" smtClean="0">
                <a:solidFill>
                  <a:srgbClr val="775F55"/>
                </a:solidFill>
              </a:rPr>
              <a:pPr/>
              <a:t>2/5/2019</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C61F1ECA-E332-4231-A097-B0AF41CB691C}" type="slidenum">
              <a:rPr lang="el-GR" smtClean="0"/>
              <a:pPr/>
              <a:t>‹#›</a:t>
            </a:fld>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FC3A9AF-F0C8-4266-BF82-42FCD29AE396}" type="datetime1">
              <a:rPr lang="el-GR" smtClean="0">
                <a:solidFill>
                  <a:srgbClr val="775F55"/>
                </a:solidFill>
              </a:rPr>
              <a:pPr/>
              <a:t>2/5/2019</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C61F1ECA-E332-4231-A097-B0AF41CB691C}" type="slidenum">
              <a:rPr lang="el-GR" smtClean="0">
                <a:solidFill>
                  <a:srgbClr val="775F55"/>
                </a:solidFill>
              </a:rPr>
              <a:pPr/>
              <a:t>‹#›</a:t>
            </a:fld>
            <a:endParaRPr lang="el-GR">
              <a:solidFill>
                <a:srgbClr val="775F55"/>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C5D1EA2C-D34D-464E-B4B3-197FF0A936B4}" type="datetime1">
              <a:rPr lang="el-GR" smtClean="0">
                <a:solidFill>
                  <a:srgbClr val="775F55"/>
                </a:solidFill>
              </a:rPr>
              <a:pPr/>
              <a:t>2/5/2019</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C61F1ECA-E332-4231-A097-B0AF41CB691C}"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Θέση ημερομηνίας"/>
          <p:cNvSpPr>
            <a:spLocks noGrp="1"/>
          </p:cNvSpPr>
          <p:nvPr>
            <p:ph type="dt" sz="half" idx="10"/>
          </p:nvPr>
        </p:nvSpPr>
        <p:spPr>
          <a:xfrm>
            <a:off x="6248400" y="6248400"/>
            <a:ext cx="2667000" cy="365125"/>
          </a:xfrm>
        </p:spPr>
        <p:txBody>
          <a:bodyPr rtlCol="0"/>
          <a:lstStyle/>
          <a:p>
            <a:fld id="{157775F2-F0AC-497B-AB5D-C1662724006C}" type="datetime1">
              <a:rPr lang="el-GR" smtClean="0">
                <a:solidFill>
                  <a:srgbClr val="775F55"/>
                </a:solidFill>
              </a:rPr>
              <a:pPr/>
              <a:t>2/5/2019</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C61F1ECA-E332-4231-A097-B0AF41CB691C}"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7E8BEC9-C793-4A78-B28A-F10EE67AB02E}" type="datetimeFigureOut">
              <a:rPr lang="el-GR" smtClean="0"/>
              <a:pPr/>
              <a:t>2/5/2019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830DFF6-6D92-4AFA-897F-7C589DDD5587}" type="datetime1">
              <a:rPr lang="el-GR" smtClean="0">
                <a:solidFill>
                  <a:srgbClr val="775F55"/>
                </a:solidFill>
              </a:rPr>
              <a:pPr/>
              <a:t>2/5/2019</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C61F1ECA-E332-4231-A097-B0AF41CB691C}" type="slidenum">
              <a:rPr lang="el-GR" smtClean="0"/>
              <a:pPr/>
              <a:t>‹#›</a:t>
            </a:fld>
            <a:endParaRPr 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144D6897-7E3C-45DA-A125-89F708B28687}" type="datetime1">
              <a:rPr lang="el-GR" smtClean="0">
                <a:solidFill>
                  <a:srgbClr val="775F55"/>
                </a:solidFill>
              </a:rPr>
              <a:pPr/>
              <a:t>2/5/2019</a:t>
            </a:fld>
            <a:endParaRPr lang="el-GR">
              <a:solidFill>
                <a:srgbClr val="775F55"/>
              </a:solidFill>
            </a:endParaRP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solidFill>
                <a:srgbClr val="775F55"/>
              </a:solidFill>
            </a:endParaRP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C61F1ECA-E332-4231-A097-B0AF41CB691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EF1387D-3928-4329-9450-08167002516C}" type="datetimeFigureOut">
              <a:rPr lang="el-GR" smtClean="0">
                <a:solidFill>
                  <a:srgbClr val="4E5B6F"/>
                </a:solidFill>
              </a:rPr>
              <a:pPr/>
              <a:t>2/5/2019</a:t>
            </a:fld>
            <a:endParaRPr lang="el-GR">
              <a:solidFill>
                <a:srgbClr val="4E5B6F"/>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l-GR">
              <a:solidFill>
                <a:srgbClr val="4E5B6F"/>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CA78FBA6-A0C3-4763-A8BD-EBB67383EC8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EF1387D-3928-4329-9450-08167002516C}" type="datetimeFigureOut">
              <a:rPr lang="el-GR" smtClean="0">
                <a:solidFill>
                  <a:srgbClr val="4E5B6F"/>
                </a:solidFill>
              </a:rPr>
              <a:pPr/>
              <a:t>2/5/2019</a:t>
            </a:fld>
            <a:endParaRPr lang="el-GR">
              <a:solidFill>
                <a:srgbClr val="4E5B6F"/>
              </a:solidFill>
            </a:endParaRPr>
          </a:p>
        </p:txBody>
      </p:sp>
      <p:sp>
        <p:nvSpPr>
          <p:cNvPr id="9" name="Slide Number Placeholder 8"/>
          <p:cNvSpPr>
            <a:spLocks noGrp="1"/>
          </p:cNvSpPr>
          <p:nvPr>
            <p:ph type="sldNum" sz="quarter" idx="15"/>
          </p:nvPr>
        </p:nvSpPr>
        <p:spPr/>
        <p:txBody>
          <a:bodyPr rtlCol="0"/>
          <a:lstStyle/>
          <a:p>
            <a:fld id="{CA78FBA6-A0C3-4763-A8BD-EBB67383EC8E}" type="slidenum">
              <a:rPr lang="el-GR" smtClean="0"/>
              <a:pPr/>
              <a:t>‹#›</a:t>
            </a:fld>
            <a:endParaRPr lang="el-GR"/>
          </a:p>
        </p:txBody>
      </p:sp>
      <p:sp>
        <p:nvSpPr>
          <p:cNvPr id="10" name="Footer Placeholder 9"/>
          <p:cNvSpPr>
            <a:spLocks noGrp="1"/>
          </p:cNvSpPr>
          <p:nvPr>
            <p:ph type="ftr" sz="quarter" idx="16"/>
          </p:nvPr>
        </p:nvSpPr>
        <p:spPr/>
        <p:txBody>
          <a:bodyPr rtlCol="0"/>
          <a:lstStyle/>
          <a:p>
            <a:endParaRPr lang="el-GR">
              <a:solidFill>
                <a:srgbClr val="4E5B6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EF1387D-3928-4329-9450-08167002516C}" type="datetimeFigureOut">
              <a:rPr lang="el-GR" smtClean="0">
                <a:solidFill>
                  <a:srgbClr val="D6ECFF"/>
                </a:solidFill>
              </a:rPr>
              <a:pPr/>
              <a:t>2/5/2019</a:t>
            </a:fld>
            <a:endParaRPr lang="el-GR">
              <a:solidFill>
                <a:srgbClr val="D6ECFF"/>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l-GR">
              <a:solidFill>
                <a:srgbClr val="D6ECFF"/>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CA78FBA6-A0C3-4763-A8BD-EBB67383EC8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F1387D-3928-4329-9450-08167002516C}" type="datetimeFigureOut">
              <a:rPr lang="el-GR" smtClean="0">
                <a:solidFill>
                  <a:srgbClr val="4E5B6F"/>
                </a:solidFill>
              </a:rPr>
              <a:pPr/>
              <a:t>2/5/2019</a:t>
            </a:fld>
            <a:endParaRPr lang="el-GR">
              <a:solidFill>
                <a:srgbClr val="4E5B6F"/>
              </a:solidFill>
            </a:endParaRPr>
          </a:p>
        </p:txBody>
      </p:sp>
      <p:sp>
        <p:nvSpPr>
          <p:cNvPr id="6" name="Footer Placeholder 5"/>
          <p:cNvSpPr>
            <a:spLocks noGrp="1"/>
          </p:cNvSpPr>
          <p:nvPr>
            <p:ph type="ftr" sz="quarter" idx="11"/>
          </p:nvPr>
        </p:nvSpPr>
        <p:spPr/>
        <p:txBody>
          <a:bodyPr/>
          <a:lstStyle/>
          <a:p>
            <a:endParaRPr lang="el-GR">
              <a:solidFill>
                <a:srgbClr val="4E5B6F"/>
              </a:solidFill>
            </a:endParaRPr>
          </a:p>
        </p:txBody>
      </p:sp>
      <p:sp>
        <p:nvSpPr>
          <p:cNvPr id="7" name="Slide Number Placeholder 6"/>
          <p:cNvSpPr>
            <a:spLocks noGrp="1"/>
          </p:cNvSpPr>
          <p:nvPr>
            <p:ph type="sldNum" sz="quarter" idx="12"/>
          </p:nvPr>
        </p:nvSpPr>
        <p:spPr/>
        <p:txBody>
          <a:bodyPr/>
          <a:lstStyle/>
          <a:p>
            <a:fld id="{CA78FBA6-A0C3-4763-A8BD-EBB67383EC8E}" type="slidenum">
              <a:rPr lang="el-GR" smtClean="0"/>
              <a:pPr/>
              <a:t>‹#›</a:t>
            </a:fld>
            <a:endParaRPr lang="el-G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EF1387D-3928-4329-9450-08167002516C}" type="datetimeFigureOut">
              <a:rPr lang="el-GR" smtClean="0">
                <a:solidFill>
                  <a:srgbClr val="4E5B6F"/>
                </a:solidFill>
              </a:rPr>
              <a:pPr/>
              <a:t>2/5/2019</a:t>
            </a:fld>
            <a:endParaRPr lang="el-GR">
              <a:solidFill>
                <a:srgbClr val="4E5B6F"/>
              </a:solidFill>
            </a:endParaRPr>
          </a:p>
        </p:txBody>
      </p:sp>
      <p:sp>
        <p:nvSpPr>
          <p:cNvPr id="8" name="Footer Placeholder 7"/>
          <p:cNvSpPr>
            <a:spLocks noGrp="1"/>
          </p:cNvSpPr>
          <p:nvPr>
            <p:ph type="ftr" sz="quarter" idx="11"/>
          </p:nvPr>
        </p:nvSpPr>
        <p:spPr/>
        <p:txBody>
          <a:bodyPr/>
          <a:lstStyle/>
          <a:p>
            <a:endParaRPr lang="el-GR">
              <a:solidFill>
                <a:srgbClr val="4E5B6F"/>
              </a:solidFill>
            </a:endParaRPr>
          </a:p>
        </p:txBody>
      </p:sp>
      <p:sp>
        <p:nvSpPr>
          <p:cNvPr id="9" name="Slide Number Placeholder 8"/>
          <p:cNvSpPr>
            <a:spLocks noGrp="1"/>
          </p:cNvSpPr>
          <p:nvPr>
            <p:ph type="sldNum" sz="quarter" idx="12"/>
          </p:nvPr>
        </p:nvSpPr>
        <p:spPr/>
        <p:txBody>
          <a:bodyPr/>
          <a:lstStyle/>
          <a:p>
            <a:fld id="{CA78FBA6-A0C3-4763-A8BD-EBB67383EC8E}" type="slidenum">
              <a:rPr lang="el-GR" smtClean="0"/>
              <a:pPr/>
              <a:t>‹#›</a:t>
            </a:fld>
            <a:endParaRPr lang="el-G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EF1387D-3928-4329-9450-08167002516C}" type="datetimeFigureOut">
              <a:rPr lang="el-GR" smtClean="0">
                <a:solidFill>
                  <a:srgbClr val="4E5B6F"/>
                </a:solidFill>
              </a:rPr>
              <a:pPr/>
              <a:t>2/5/2019</a:t>
            </a:fld>
            <a:endParaRPr lang="el-GR">
              <a:solidFill>
                <a:srgbClr val="4E5B6F"/>
              </a:solidFill>
            </a:endParaRPr>
          </a:p>
        </p:txBody>
      </p:sp>
      <p:sp>
        <p:nvSpPr>
          <p:cNvPr id="7" name="Slide Number Placeholder 6"/>
          <p:cNvSpPr>
            <a:spLocks noGrp="1"/>
          </p:cNvSpPr>
          <p:nvPr>
            <p:ph type="sldNum" sz="quarter" idx="11"/>
          </p:nvPr>
        </p:nvSpPr>
        <p:spPr/>
        <p:txBody>
          <a:bodyPr rtlCol="0"/>
          <a:lstStyle/>
          <a:p>
            <a:fld id="{CA78FBA6-A0C3-4763-A8BD-EBB67383EC8E}" type="slidenum">
              <a:rPr lang="el-GR" smtClean="0"/>
              <a:pPr/>
              <a:t>‹#›</a:t>
            </a:fld>
            <a:endParaRPr lang="el-GR"/>
          </a:p>
        </p:txBody>
      </p:sp>
      <p:sp>
        <p:nvSpPr>
          <p:cNvPr id="8" name="Footer Placeholder 7"/>
          <p:cNvSpPr>
            <a:spLocks noGrp="1"/>
          </p:cNvSpPr>
          <p:nvPr>
            <p:ph type="ftr" sz="quarter" idx="12"/>
          </p:nvPr>
        </p:nvSpPr>
        <p:spPr/>
        <p:txBody>
          <a:bodyPr rtlCol="0"/>
          <a:lstStyle/>
          <a:p>
            <a:endParaRPr lang="el-GR">
              <a:solidFill>
                <a:srgbClr val="4E5B6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1387D-3928-4329-9450-08167002516C}" type="datetimeFigureOut">
              <a:rPr lang="el-GR" smtClean="0">
                <a:solidFill>
                  <a:srgbClr val="4E5B6F"/>
                </a:solidFill>
              </a:rPr>
              <a:pPr/>
              <a:t>2/5/2019</a:t>
            </a:fld>
            <a:endParaRPr lang="el-GR">
              <a:solidFill>
                <a:srgbClr val="4E5B6F"/>
              </a:solidFill>
            </a:endParaRPr>
          </a:p>
        </p:txBody>
      </p:sp>
      <p:sp>
        <p:nvSpPr>
          <p:cNvPr id="3" name="Footer Placeholder 2"/>
          <p:cNvSpPr>
            <a:spLocks noGrp="1"/>
          </p:cNvSpPr>
          <p:nvPr>
            <p:ph type="ftr" sz="quarter" idx="11"/>
          </p:nvPr>
        </p:nvSpPr>
        <p:spPr/>
        <p:txBody>
          <a:bodyPr/>
          <a:lstStyle/>
          <a:p>
            <a:endParaRPr lang="el-GR">
              <a:solidFill>
                <a:srgbClr val="4E5B6F"/>
              </a:solidFill>
            </a:endParaRPr>
          </a:p>
        </p:txBody>
      </p:sp>
      <p:sp>
        <p:nvSpPr>
          <p:cNvPr id="4" name="Slide Number Placeholder 3"/>
          <p:cNvSpPr>
            <a:spLocks noGrp="1"/>
          </p:cNvSpPr>
          <p:nvPr>
            <p:ph type="sldNum" sz="quarter" idx="12"/>
          </p:nvPr>
        </p:nvSpPr>
        <p:spPr/>
        <p:txBody>
          <a:bodyPr/>
          <a:lstStyle/>
          <a:p>
            <a:fld id="{CA78FBA6-A0C3-4763-A8BD-EBB67383EC8E}" type="slidenum">
              <a:rPr lang="el-GR" smtClean="0"/>
              <a:pPr/>
              <a:t>‹#›</a:t>
            </a:fld>
            <a:endParaRPr 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EF1387D-3928-4329-9450-08167002516C}" type="datetimeFigureOut">
              <a:rPr lang="el-GR" smtClean="0">
                <a:solidFill>
                  <a:srgbClr val="4E5B6F"/>
                </a:solidFill>
              </a:rPr>
              <a:pPr/>
              <a:t>2/5/2019</a:t>
            </a:fld>
            <a:endParaRPr lang="el-GR">
              <a:solidFill>
                <a:srgbClr val="4E5B6F"/>
              </a:solidFill>
            </a:endParaRPr>
          </a:p>
        </p:txBody>
      </p:sp>
      <p:sp>
        <p:nvSpPr>
          <p:cNvPr id="22" name="Slide Number Placeholder 21"/>
          <p:cNvSpPr>
            <a:spLocks noGrp="1"/>
          </p:cNvSpPr>
          <p:nvPr>
            <p:ph type="sldNum" sz="quarter" idx="15"/>
          </p:nvPr>
        </p:nvSpPr>
        <p:spPr/>
        <p:txBody>
          <a:bodyPr rtlCol="0"/>
          <a:lstStyle/>
          <a:p>
            <a:fld id="{CA78FBA6-A0C3-4763-A8BD-EBB67383EC8E}" type="slidenum">
              <a:rPr lang="el-GR" smtClean="0"/>
              <a:pPr/>
              <a:t>‹#›</a:t>
            </a:fld>
            <a:endParaRPr lang="el-GR"/>
          </a:p>
        </p:txBody>
      </p:sp>
      <p:sp>
        <p:nvSpPr>
          <p:cNvPr id="23" name="Footer Placeholder 22"/>
          <p:cNvSpPr>
            <a:spLocks noGrp="1"/>
          </p:cNvSpPr>
          <p:nvPr>
            <p:ph type="ftr" sz="quarter" idx="16"/>
          </p:nvPr>
        </p:nvSpPr>
        <p:spPr/>
        <p:txBody>
          <a:bodyPr rtlCol="0"/>
          <a:lstStyle/>
          <a:p>
            <a:endParaRPr lang="el-GR">
              <a:solidFill>
                <a:srgbClr val="4E5B6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7E8BEC9-C793-4A78-B28A-F10EE67AB02E}" type="datetimeFigureOut">
              <a:rPr lang="el-GR" smtClean="0"/>
              <a:pPr/>
              <a:t>2/5/2019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BEF1387D-3928-4329-9450-08167002516C}" type="datetimeFigureOut">
              <a:rPr lang="el-GR" smtClean="0">
                <a:solidFill>
                  <a:srgbClr val="4E5B6F"/>
                </a:solidFill>
              </a:rPr>
              <a:pPr/>
              <a:t>2/5/2019</a:t>
            </a:fld>
            <a:endParaRPr lang="el-GR">
              <a:solidFill>
                <a:srgbClr val="4E5B6F"/>
              </a:solidFill>
            </a:endParaRPr>
          </a:p>
        </p:txBody>
      </p:sp>
      <p:sp>
        <p:nvSpPr>
          <p:cNvPr id="18" name="Slide Number Placeholder 17"/>
          <p:cNvSpPr>
            <a:spLocks noGrp="1"/>
          </p:cNvSpPr>
          <p:nvPr>
            <p:ph type="sldNum" sz="quarter" idx="11"/>
          </p:nvPr>
        </p:nvSpPr>
        <p:spPr/>
        <p:txBody>
          <a:bodyPr rtlCol="0"/>
          <a:lstStyle/>
          <a:p>
            <a:fld id="{CA78FBA6-A0C3-4763-A8BD-EBB67383EC8E}" type="slidenum">
              <a:rPr lang="el-GR" smtClean="0"/>
              <a:pPr/>
              <a:t>‹#›</a:t>
            </a:fld>
            <a:endParaRPr lang="el-GR"/>
          </a:p>
        </p:txBody>
      </p:sp>
      <p:sp>
        <p:nvSpPr>
          <p:cNvPr id="21" name="Footer Placeholder 20"/>
          <p:cNvSpPr>
            <a:spLocks noGrp="1"/>
          </p:cNvSpPr>
          <p:nvPr>
            <p:ph type="ftr" sz="quarter" idx="12"/>
          </p:nvPr>
        </p:nvSpPr>
        <p:spPr/>
        <p:txBody>
          <a:bodyPr rtlCol="0"/>
          <a:lstStyle/>
          <a:p>
            <a:endParaRPr lang="el-GR">
              <a:solidFill>
                <a:srgbClr val="4E5B6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1387D-3928-4329-9450-08167002516C}" type="datetimeFigureOut">
              <a:rPr lang="el-GR" smtClean="0">
                <a:solidFill>
                  <a:srgbClr val="4E5B6F"/>
                </a:solidFill>
              </a:rPr>
              <a:pPr/>
              <a:t>2/5/2019</a:t>
            </a:fld>
            <a:endParaRPr lang="el-GR">
              <a:solidFill>
                <a:srgbClr val="4E5B6F"/>
              </a:solidFill>
            </a:endParaRPr>
          </a:p>
        </p:txBody>
      </p:sp>
      <p:sp>
        <p:nvSpPr>
          <p:cNvPr id="5" name="Footer Placeholder 4"/>
          <p:cNvSpPr>
            <a:spLocks noGrp="1"/>
          </p:cNvSpPr>
          <p:nvPr>
            <p:ph type="ftr" sz="quarter" idx="11"/>
          </p:nvPr>
        </p:nvSpPr>
        <p:spPr/>
        <p:txBody>
          <a:bodyPr/>
          <a:lstStyle/>
          <a:p>
            <a:endParaRPr lang="el-GR">
              <a:solidFill>
                <a:srgbClr val="4E5B6F"/>
              </a:solidFill>
            </a:endParaRPr>
          </a:p>
        </p:txBody>
      </p:sp>
      <p:sp>
        <p:nvSpPr>
          <p:cNvPr id="6" name="Slide Number Placeholder 5"/>
          <p:cNvSpPr>
            <a:spLocks noGrp="1"/>
          </p:cNvSpPr>
          <p:nvPr>
            <p:ph type="sldNum" sz="quarter" idx="12"/>
          </p:nvPr>
        </p:nvSpPr>
        <p:spPr/>
        <p:txBody>
          <a:bodyPr/>
          <a:lstStyle/>
          <a:p>
            <a:fld id="{CA78FBA6-A0C3-4763-A8BD-EBB67383EC8E}" type="slidenum">
              <a:rPr lang="el-GR" smtClean="0"/>
              <a:pPr/>
              <a:t>‹#›</a:t>
            </a:fld>
            <a:endParaRPr 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1387D-3928-4329-9450-08167002516C}" type="datetimeFigureOut">
              <a:rPr lang="el-GR" smtClean="0">
                <a:solidFill>
                  <a:srgbClr val="4E5B6F"/>
                </a:solidFill>
              </a:rPr>
              <a:pPr/>
              <a:t>2/5/2019</a:t>
            </a:fld>
            <a:endParaRPr lang="el-GR">
              <a:solidFill>
                <a:srgbClr val="4E5B6F"/>
              </a:solidFill>
            </a:endParaRPr>
          </a:p>
        </p:txBody>
      </p:sp>
      <p:sp>
        <p:nvSpPr>
          <p:cNvPr id="5" name="Footer Placeholder 4"/>
          <p:cNvSpPr>
            <a:spLocks noGrp="1"/>
          </p:cNvSpPr>
          <p:nvPr>
            <p:ph type="ftr" sz="quarter" idx="11"/>
          </p:nvPr>
        </p:nvSpPr>
        <p:spPr/>
        <p:txBody>
          <a:bodyPr/>
          <a:lstStyle/>
          <a:p>
            <a:endParaRPr lang="el-GR">
              <a:solidFill>
                <a:srgbClr val="4E5B6F"/>
              </a:solidFill>
            </a:endParaRPr>
          </a:p>
        </p:txBody>
      </p:sp>
      <p:sp>
        <p:nvSpPr>
          <p:cNvPr id="6" name="Slide Number Placeholder 5"/>
          <p:cNvSpPr>
            <a:spLocks noGrp="1"/>
          </p:cNvSpPr>
          <p:nvPr>
            <p:ph type="sldNum" sz="quarter" idx="12"/>
          </p:nvPr>
        </p:nvSpPr>
        <p:spPr/>
        <p:txBody>
          <a:bodyPr/>
          <a:lstStyle/>
          <a:p>
            <a:fld id="{CA78FBA6-A0C3-4763-A8BD-EBB67383EC8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8BEC9-C793-4A78-B28A-F10EE67AB02E}" type="datetimeFigureOut">
              <a:rPr lang="el-GR" smtClean="0"/>
              <a:pPr/>
              <a:t>2/5/2019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BEC9-C793-4A78-B28A-F10EE67AB02E}" type="datetimeFigureOut">
              <a:rPr lang="el-GR" smtClean="0"/>
              <a:pPr/>
              <a:t>2/5/2019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BEC9-C793-4A78-B28A-F10EE67AB02E}" type="datetimeFigureOut">
              <a:rPr lang="el-GR" smtClean="0"/>
              <a:pPr/>
              <a:t>2/5/2019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CFD238-CE92-463D-ACE3-78011CAF460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8BEC9-C793-4A78-B28A-F10EE67AB02E}" type="datetimeFigureOut">
              <a:rPr lang="el-GR" smtClean="0"/>
              <a:pPr/>
              <a:t>2/5/2019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FD238-CE92-463D-ACE3-78011CAF460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ACBF4B5A-2D2D-4819-8CB9-0F0300F22686}" type="datetimeFigureOut">
              <a:rPr lang="el-GR" smtClean="0">
                <a:solidFill>
                  <a:prstClr val="black">
                    <a:tint val="75000"/>
                  </a:prstClr>
                </a:solidFill>
              </a:rPr>
              <a:pPr defTabSz="457200"/>
              <a:t>2/5/2019</a:t>
            </a:fld>
            <a:endParaRPr lang="el-GR" dirty="0">
              <a:solidFill>
                <a:prstClr val="black">
                  <a:tint val="75000"/>
                </a:prstClr>
              </a:solidFill>
            </a:endParaRPr>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l-GR" dirty="0">
              <a:solidFill>
                <a:prstClr val="black">
                  <a:tint val="75000"/>
                </a:prstClr>
              </a:solidFill>
            </a:endParaRPr>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E0B6142D-C884-4974-8956-356EAB22D1F5}" type="slidenum">
              <a:rPr lang="el-GR" smtClean="0">
                <a:solidFill>
                  <a:prstClr val="black">
                    <a:tint val="75000"/>
                  </a:prstClr>
                </a:solidFill>
              </a:rPr>
              <a:pPr defTabSz="457200"/>
              <a:t>‹#›</a:t>
            </a:fld>
            <a:endParaRPr lang="el-GR" dirty="0">
              <a:solidFill>
                <a:prstClr val="black">
                  <a:tint val="75000"/>
                </a:prstClr>
              </a:solidFill>
            </a:endParaRPr>
          </a:p>
        </p:txBody>
      </p:sp>
    </p:spTree>
    <p:extLst>
      <p:ext uri="{BB962C8B-B14F-4D97-AF65-F5344CB8AC3E}">
        <p14:creationId xmlns:p14="http://schemas.microsoft.com/office/powerpoint/2010/main" xmlns="" val="38519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3103" y="620513"/>
            <a:ext cx="7673952" cy="928482"/>
          </a:xfrm>
          <a:prstGeom prst="rect">
            <a:avLst/>
          </a:prstGeom>
          <a:noFill/>
          <a:ln>
            <a:noFill/>
          </a:ln>
        </p:spPr>
        <p:txBody>
          <a:bodyPr lIns="82932" tIns="82932" rIns="82932" bIns="82932"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 name="Shape 7"/>
          <p:cNvSpPr txBox="1">
            <a:spLocks noGrp="1"/>
          </p:cNvSpPr>
          <p:nvPr>
            <p:ph type="body" idx="1"/>
          </p:nvPr>
        </p:nvSpPr>
        <p:spPr>
          <a:xfrm>
            <a:off x="653103" y="1768134"/>
            <a:ext cx="8032832" cy="3977810"/>
          </a:xfrm>
          <a:prstGeom prst="rect">
            <a:avLst/>
          </a:prstGeom>
          <a:noFill/>
          <a:ln>
            <a:noFill/>
          </a:ln>
        </p:spPr>
        <p:txBody>
          <a:bodyPr lIns="82932" tIns="82932" rIns="82932" bIns="82932"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8" name="Shape 8"/>
          <p:cNvSpPr txBox="1">
            <a:spLocks noGrp="1"/>
          </p:cNvSpPr>
          <p:nvPr>
            <p:ph type="dt" idx="10"/>
          </p:nvPr>
        </p:nvSpPr>
        <p:spPr>
          <a:xfrm>
            <a:off x="489827" y="5732228"/>
            <a:ext cx="2130093" cy="47289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kern="0">
              <a:solidFill>
                <a:srgbClr val="000000"/>
              </a:solidFill>
              <a:cs typeface="Arial"/>
              <a:sym typeface="Arial"/>
            </a:endParaRPr>
          </a:p>
        </p:txBody>
      </p:sp>
      <p:sp>
        <p:nvSpPr>
          <p:cNvPr id="9" name="Shape 9"/>
          <p:cNvSpPr txBox="1">
            <a:spLocks noGrp="1"/>
          </p:cNvSpPr>
          <p:nvPr>
            <p:ph type="ftr" idx="11"/>
          </p:nvPr>
        </p:nvSpPr>
        <p:spPr>
          <a:xfrm>
            <a:off x="2963777" y="5758029"/>
            <a:ext cx="2898142" cy="472895"/>
          </a:xfrm>
          <a:prstGeom prst="rect">
            <a:avLst/>
          </a:prstGeom>
          <a:noFill/>
          <a:ln>
            <a:noFill/>
          </a:ln>
        </p:spPr>
        <p:txBody>
          <a:bodyPr lIns="82932" tIns="82932" rIns="82932" bIns="82932" anchor="t" anchorCtr="0"/>
          <a:lstStyle>
            <a:lvl1pPr marL="0" marR="0" lvl="0" indent="0" algn="l" rtl="0">
              <a:spcBef>
                <a:spcPts val="0"/>
              </a:spcBef>
              <a:buNone/>
              <a:defRPr sz="1600" b="0" i="0" u="none" strike="noStrike" cap="none"/>
            </a:lvl1pPr>
            <a:lvl2pPr marL="414726" marR="0" lvl="1" indent="0" algn="l" rtl="0">
              <a:spcBef>
                <a:spcPts val="0"/>
              </a:spcBef>
              <a:buNone/>
              <a:defRPr sz="1600" b="0" i="0" u="none" strike="noStrike" cap="none"/>
            </a:lvl2pPr>
            <a:lvl3pPr marL="829452" marR="0" lvl="2" indent="0" algn="l" rtl="0">
              <a:spcBef>
                <a:spcPts val="0"/>
              </a:spcBef>
              <a:buNone/>
              <a:defRPr sz="1600" b="0" i="0" u="none" strike="noStrike" cap="none"/>
            </a:lvl3pPr>
            <a:lvl4pPr marL="1244178" marR="0" lvl="3" indent="0" algn="l" rtl="0">
              <a:spcBef>
                <a:spcPts val="0"/>
              </a:spcBef>
              <a:buNone/>
              <a:defRPr sz="1600" b="0" i="0" u="none" strike="noStrike" cap="none"/>
            </a:lvl4pPr>
            <a:lvl5pPr marL="1658904" marR="0" lvl="4" indent="0" algn="l" rtl="0">
              <a:spcBef>
                <a:spcPts val="0"/>
              </a:spcBef>
              <a:buNone/>
              <a:defRPr sz="1600" b="0" i="0" u="none" strike="noStrike" cap="none"/>
            </a:lvl5pPr>
            <a:lvl6pPr marL="2073631" marR="0" lvl="5" indent="0" algn="l" rtl="0">
              <a:spcBef>
                <a:spcPts val="0"/>
              </a:spcBef>
              <a:buNone/>
              <a:defRPr sz="1600" b="0" i="0" u="none" strike="noStrike" cap="none"/>
            </a:lvl6pPr>
            <a:lvl7pPr marL="2488357" marR="0" lvl="6" indent="0" algn="l" rtl="0">
              <a:spcBef>
                <a:spcPts val="0"/>
              </a:spcBef>
              <a:buNone/>
              <a:defRPr sz="1600" b="0" i="0" u="none" strike="noStrike" cap="none"/>
            </a:lvl7pPr>
            <a:lvl8pPr marL="2903083" marR="0" lvl="7" indent="0" algn="l" rtl="0">
              <a:spcBef>
                <a:spcPts val="0"/>
              </a:spcBef>
              <a:buNone/>
              <a:defRPr sz="1600" b="0" i="0" u="none" strike="noStrike" cap="none"/>
            </a:lvl8pPr>
            <a:lvl9pPr marL="3317809" marR="0" lvl="8" indent="0" algn="l" rtl="0">
              <a:spcBef>
                <a:spcPts val="0"/>
              </a:spcBef>
              <a:buNone/>
              <a:defRPr sz="1600" b="0" i="0" u="none" strike="noStrike" cap="none"/>
            </a:lvl9pPr>
          </a:lstStyle>
          <a:p>
            <a:endParaRPr kern="0">
              <a:solidFill>
                <a:srgbClr val="000000"/>
              </a:solidFill>
              <a:cs typeface="Arial"/>
              <a:sym typeface="Arial"/>
            </a:endParaRPr>
          </a:p>
        </p:txBody>
      </p:sp>
      <p:sp>
        <p:nvSpPr>
          <p:cNvPr id="10" name="Shape 10"/>
          <p:cNvSpPr txBox="1">
            <a:spLocks noGrp="1"/>
          </p:cNvSpPr>
          <p:nvPr>
            <p:ph type="sldNum" idx="12"/>
          </p:nvPr>
        </p:nvSpPr>
        <p:spPr>
          <a:xfrm>
            <a:off x="6196635" y="5758029"/>
            <a:ext cx="2130093" cy="472895"/>
          </a:xfrm>
          <a:prstGeom prst="rect">
            <a:avLst/>
          </a:prstGeom>
          <a:noFill/>
          <a:ln>
            <a:noFill/>
          </a:ln>
        </p:spPr>
        <p:txBody>
          <a:bodyPr lIns="0" tIns="0" rIns="0" bIns="0" anchor="t" anchorCtr="0">
            <a:noAutofit/>
          </a:bodyPr>
          <a:lstStyle/>
          <a:p>
            <a:pPr algn="r">
              <a:buSzPct val="25000"/>
            </a:pPr>
            <a:fld id="{00000000-1234-1234-1234-123412341234}" type="slidenum">
              <a:rPr lang="el-GR" sz="1300" kern="0">
                <a:solidFill>
                  <a:srgbClr val="000000"/>
                </a:solidFill>
                <a:latin typeface="Times New Roman"/>
                <a:ea typeface="Times New Roman"/>
                <a:cs typeface="Times New Roman"/>
                <a:sym typeface="Times New Roman"/>
              </a:rPr>
              <a:pPr algn="r">
                <a:buSzPct val="25000"/>
              </a:pPr>
              <a:t>‹#›</a:t>
            </a:fld>
            <a:endParaRPr lang="el-GR" sz="1300" kern="0">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27" r:id="rId12"/>
  </p:sldLayoutIdLst>
  <p:transition spd="med">
    <p:wipe dir="d"/>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BBD825-061D-4AEF-81EA-C2B988DC28D6}" type="datetime1">
              <a:rPr lang="el-GR" smtClean="0">
                <a:solidFill>
                  <a:srgbClr val="775F55"/>
                </a:solidFill>
              </a:rPr>
              <a:pPr/>
              <a:t>2/5/2019</a:t>
            </a:fld>
            <a:endParaRPr lang="el-GR">
              <a:solidFill>
                <a:srgbClr val="775F55"/>
              </a:solidFill>
            </a:endParaRP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61F1ECA-E332-4231-A097-B0AF41CB691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EF1387D-3928-4329-9450-08167002516C}" type="datetimeFigureOut">
              <a:rPr lang="el-GR" smtClean="0">
                <a:solidFill>
                  <a:srgbClr val="4E5B6F"/>
                </a:solidFill>
              </a:rPr>
              <a:pPr/>
              <a:t>2/5/2019</a:t>
            </a:fld>
            <a:endParaRPr lang="el-GR">
              <a:solidFill>
                <a:srgbClr val="4E5B6F"/>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4E5B6F"/>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78FBA6-A0C3-4763-A8BD-EBB67383EC8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0.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0.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2.xml"/><Relationship Id="rId1" Type="http://schemas.openxmlformats.org/officeDocument/2006/relationships/tags" Target="../tags/tag2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2.xml"/><Relationship Id="rId1" Type="http://schemas.openxmlformats.org/officeDocument/2006/relationships/tags" Target="../tags/tag2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2.xml"/><Relationship Id="rId1" Type="http://schemas.openxmlformats.org/officeDocument/2006/relationships/tags" Target="../tags/tag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2.xml"/><Relationship Id="rId1" Type="http://schemas.openxmlformats.org/officeDocument/2006/relationships/tags" Target="../tags/tag25.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42.xml"/><Relationship Id="rId1" Type="http://schemas.openxmlformats.org/officeDocument/2006/relationships/tags" Target="../tags/tag2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tags" Target="../tags/tag33.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5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5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53.xml"/><Relationship Id="rId1" Type="http://schemas.openxmlformats.org/officeDocument/2006/relationships/tags" Target="../tags/tag44.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53.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5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53.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53.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53.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53.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53.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53.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www.e-psychology.gr/sports-psychology/456-sports-psychology-stress.html" TargetMode="Externa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hyperlink" Target="http://www.cancer-society.gr/%CE%B3%CF%81%CE%B1%CE%BC%CE%BC%CE%AE-%CF%85%CE%B3%CE%B5%CE%AF%CE%B1%CF%82/%CE%AC%CF%83%CE%BA%CE%B7%CF%83%CE%B7-%CE%B4%CE%B9%CE%B1%CF%84%CF%81%CE%BF%CF%86%CE%AE-%CE%B3%CE%B9%CE%B1-%CF%84%CE%B7-%CE%B4%CE%B9%CE%B1%CF%84%CE%AE%CF%81%CE%B7%CF%83%CE%B7-%CF%84%CE%B7%CF%82-%CF%85%CE%B3%CE%B5%CE%AF%CE%B1%CF%82" TargetMode="External"/><Relationship Id="rId5" Type="http://schemas.openxmlformats.org/officeDocument/2006/relationships/hyperlink" Target="http://mobile.in.gr/category/news/article/1231083986" TargetMode="External"/><Relationship Id="rId4" Type="http://schemas.openxmlformats.org/officeDocument/2006/relationships/hyperlink" Target="https://www.google.gr/amp/www.nutripedia.gr/ygeia-kai-athlisi/a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3600" b="1" i="1" dirty="0" smtClean="0">
                <a:solidFill>
                  <a:schemeClr val="tx2">
                    <a:lumMod val="75000"/>
                  </a:schemeClr>
                </a:solidFill>
              </a:rPr>
              <a:t>Αθλητισμός και πρωταθλητισμός</a:t>
            </a:r>
            <a:endParaRPr lang="el-GR" sz="3600" b="1" i="1" dirty="0">
              <a:solidFill>
                <a:schemeClr val="tx2">
                  <a:lumMod val="75000"/>
                </a:schemeClr>
              </a:solidFill>
            </a:endParaRPr>
          </a:p>
        </p:txBody>
      </p:sp>
      <p:sp>
        <p:nvSpPr>
          <p:cNvPr id="3" name="Subtitle 2"/>
          <p:cNvSpPr>
            <a:spLocks noGrp="1"/>
          </p:cNvSpPr>
          <p:nvPr>
            <p:ph type="subTitle" idx="1"/>
          </p:nvPr>
        </p:nvSpPr>
        <p:spPr>
          <a:xfrm>
            <a:off x="1371600" y="3886200"/>
            <a:ext cx="6872808" cy="1752600"/>
          </a:xfrm>
        </p:spPr>
        <p:txBody>
          <a:bodyPr>
            <a:normAutofit fontScale="62500" lnSpcReduction="20000"/>
          </a:bodyPr>
          <a:lstStyle/>
          <a:p>
            <a:r>
              <a:rPr lang="el-GR" sz="4500" dirty="0" smtClean="0">
                <a:solidFill>
                  <a:schemeClr val="tx2">
                    <a:lumMod val="75000"/>
                  </a:schemeClr>
                </a:solidFill>
              </a:rPr>
              <a:t>Ερευνητική εργασία Β΄τετραμήνου 2016-2017</a:t>
            </a:r>
          </a:p>
          <a:p>
            <a:endParaRPr lang="el-GR" dirty="0" smtClean="0">
              <a:solidFill>
                <a:schemeClr val="tx2">
                  <a:lumMod val="75000"/>
                </a:schemeClr>
              </a:solidFill>
            </a:endParaRPr>
          </a:p>
          <a:p>
            <a:endParaRPr lang="el-GR" b="1" dirty="0" smtClean="0">
              <a:solidFill>
                <a:schemeClr val="tx2">
                  <a:lumMod val="75000"/>
                </a:schemeClr>
              </a:solidFill>
            </a:endParaRPr>
          </a:p>
          <a:p>
            <a:r>
              <a:rPr lang="el-GR" sz="4500" b="1" dirty="0" smtClean="0">
                <a:solidFill>
                  <a:schemeClr val="tx2">
                    <a:lumMod val="75000"/>
                  </a:schemeClr>
                </a:solidFill>
              </a:rPr>
              <a:t>ΤΜΗΜΑ </a:t>
            </a:r>
            <a:r>
              <a:rPr lang="en-US" sz="4500" b="1" dirty="0" smtClean="0">
                <a:solidFill>
                  <a:schemeClr val="tx2">
                    <a:lumMod val="75000"/>
                  </a:schemeClr>
                </a:solidFill>
              </a:rPr>
              <a:t>: </a:t>
            </a:r>
            <a:r>
              <a:rPr lang="el-GR" sz="4500" b="1" dirty="0" smtClean="0">
                <a:solidFill>
                  <a:schemeClr val="tx2">
                    <a:lumMod val="75000"/>
                  </a:schemeClr>
                </a:solidFill>
              </a:rPr>
              <a:t>Β3</a:t>
            </a:r>
          </a:p>
          <a:p>
            <a:endParaRPr lang="el-GR"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7634" y="2708920"/>
            <a:ext cx="7705491" cy="3312371"/>
          </a:xfrm>
        </p:spPr>
        <p:txBody>
          <a:bodyPr/>
          <a:lstStyle/>
          <a:p>
            <a:r>
              <a:rPr lang="el-GR" sz="2500" dirty="0" smtClean="0"/>
              <a:t>Αλεξία Παχή</a:t>
            </a:r>
            <a:br>
              <a:rPr lang="el-GR" sz="2500" dirty="0" smtClean="0"/>
            </a:br>
            <a:r>
              <a:rPr lang="el-GR" sz="2500" dirty="0" smtClean="0"/>
              <a:t>Έλενα Νιάρχου</a:t>
            </a:r>
            <a:br>
              <a:rPr lang="el-GR" sz="2500" dirty="0" smtClean="0"/>
            </a:br>
            <a:r>
              <a:rPr lang="el-GR" sz="2500" dirty="0" smtClean="0"/>
              <a:t>Νίκος Σκαλούμπακας</a:t>
            </a:r>
            <a:br>
              <a:rPr lang="el-GR" sz="2500" dirty="0" smtClean="0"/>
            </a:br>
            <a:r>
              <a:rPr lang="el-GR" sz="2500" dirty="0" smtClean="0"/>
              <a:t>Λευτέρης Μιχάλης</a:t>
            </a:r>
            <a:br>
              <a:rPr lang="el-GR" sz="2500" dirty="0" smtClean="0"/>
            </a:br>
            <a:r>
              <a:rPr lang="el-GR" sz="2500" dirty="0" smtClean="0"/>
              <a:t>Μαρία Μαντζουρίδου</a:t>
            </a:r>
            <a:r>
              <a:rPr lang="el-GR" dirty="0" smtClean="0"/>
              <a:t/>
            </a:r>
            <a:br>
              <a:rPr lang="el-GR" dirty="0" smtClean="0"/>
            </a:br>
            <a:r>
              <a:rPr lang="el-GR" dirty="0" smtClean="0"/>
              <a:t/>
            </a:r>
            <a:br>
              <a:rPr lang="el-GR" dirty="0" smtClean="0"/>
            </a:br>
            <a:endParaRPr lang="el-GR" dirty="0"/>
          </a:p>
        </p:txBody>
      </p:sp>
      <p:sp>
        <p:nvSpPr>
          <p:cNvPr id="7" name="TextBox 6"/>
          <p:cNvSpPr txBox="1"/>
          <p:nvPr/>
        </p:nvSpPr>
        <p:spPr>
          <a:xfrm>
            <a:off x="611560" y="1412776"/>
            <a:ext cx="7387252" cy="642181"/>
          </a:xfrm>
          <a:prstGeom prst="rect">
            <a:avLst/>
          </a:prstGeom>
          <a:noFill/>
        </p:spPr>
        <p:txBody>
          <a:bodyPr wrap="square" lIns="82936" tIns="41469" rIns="82936" bIns="41469" rtlCol="0">
            <a:spAutoFit/>
          </a:bodyPr>
          <a:lstStyle/>
          <a:p>
            <a:pPr algn="ctr"/>
            <a:r>
              <a:rPr lang="el-GR" sz="3600" i="1" u="sng" kern="0" dirty="0">
                <a:solidFill>
                  <a:srgbClr val="000000"/>
                </a:solidFill>
                <a:cs typeface="Arial"/>
                <a:sym typeface="Arial"/>
              </a:rPr>
              <a:t>Πρωταθλητισμός</a:t>
            </a:r>
          </a:p>
        </p:txBody>
      </p:sp>
    </p:spTree>
    <p:custDataLst>
      <p:tags r:id="rId1"/>
    </p:custData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2900" i="1" u="sng" dirty="0" smtClean="0"/>
              <a:t>ΠΡΩΤΑΘΛΗΤΙΣΜΟΣ ΣΕ ΜΙΚΡΕΣ ΗΛΙΚΙΕΣ</a:t>
            </a:r>
            <a:r>
              <a:rPr lang="el-GR" sz="2900" dirty="0" smtClean="0"/>
              <a:t/>
            </a:r>
            <a:br>
              <a:rPr lang="el-GR" sz="2900" dirty="0" smtClean="0"/>
            </a:br>
            <a:endParaRPr lang="el-GR" sz="2900" dirty="0"/>
          </a:p>
        </p:txBody>
      </p:sp>
      <p:sp>
        <p:nvSpPr>
          <p:cNvPr id="3" name="Text Placeholder 2"/>
          <p:cNvSpPr>
            <a:spLocks noGrp="1"/>
          </p:cNvSpPr>
          <p:nvPr>
            <p:ph type="body" idx="1"/>
          </p:nvPr>
        </p:nvSpPr>
        <p:spPr/>
        <p:txBody>
          <a:bodyPr/>
          <a:lstStyle/>
          <a:p>
            <a:endParaRPr lang="el-GR" dirty="0" smtClean="0"/>
          </a:p>
          <a:p>
            <a:endParaRPr lang="el-GR" dirty="0"/>
          </a:p>
        </p:txBody>
      </p:sp>
      <p:pic>
        <p:nvPicPr>
          <p:cNvPr id="6" name="Picture 5" descr="κατάλογος.jpg"/>
          <p:cNvPicPr>
            <a:picLocks noChangeAspect="1"/>
          </p:cNvPicPr>
          <p:nvPr/>
        </p:nvPicPr>
        <p:blipFill>
          <a:blip r:embed="rId3" cstate="print"/>
          <a:stretch>
            <a:fillRect/>
          </a:stretch>
        </p:blipFill>
        <p:spPr>
          <a:xfrm>
            <a:off x="2627987" y="2262469"/>
            <a:ext cx="4082429" cy="2851520"/>
          </a:xfrm>
          <a:prstGeom prst="rect">
            <a:avLst/>
          </a:prstGeom>
        </p:spPr>
      </p:pic>
    </p:spTree>
    <p:custDataLst>
      <p:tags r:id="rId1"/>
    </p:custData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973" y="1355169"/>
            <a:ext cx="8032832" cy="3977810"/>
          </a:xfrm>
        </p:spPr>
        <p:txBody>
          <a:bodyPr/>
          <a:lstStyle/>
          <a:p>
            <a:r>
              <a:rPr lang="el-GR" sz="2200" b="1" dirty="0" smtClean="0"/>
              <a:t>Ο πρόωρος πρωταθλητισμός</a:t>
            </a:r>
            <a:r>
              <a:rPr lang="en-US" sz="2200" b="1" dirty="0" smtClean="0"/>
              <a:t> </a:t>
            </a:r>
            <a:r>
              <a:rPr lang="el-GR" sz="2200" b="1" dirty="0" smtClean="0"/>
              <a:t>έχει σαν αποτέλεσμα:</a:t>
            </a:r>
          </a:p>
          <a:p>
            <a:endParaRPr lang="en-US" sz="1700" b="1" dirty="0" smtClean="0"/>
          </a:p>
          <a:p>
            <a:r>
              <a:rPr lang="el-GR" sz="1700" b="1" dirty="0" smtClean="0"/>
              <a:t>1</a:t>
            </a:r>
            <a:r>
              <a:rPr lang="el-GR" sz="1700" dirty="0" smtClean="0"/>
              <a:t>.Την αρνητική επίδραση στη σωματική ανάπτυξη των παιδιών (διατροφικά προβλήματα,  καθυστερημένη ήβη)</a:t>
            </a:r>
          </a:p>
          <a:p>
            <a:endParaRPr lang="en-US" sz="1700" b="1" dirty="0" smtClean="0"/>
          </a:p>
          <a:p>
            <a:r>
              <a:rPr lang="el-GR" sz="1700" b="1" dirty="0" smtClean="0"/>
              <a:t>2</a:t>
            </a:r>
            <a:r>
              <a:rPr lang="el-GR" sz="1700" dirty="0" smtClean="0"/>
              <a:t>.Επηρεάζει αρνητικά την ανάπτυξη δεξιοτήτων</a:t>
            </a:r>
          </a:p>
          <a:p>
            <a:endParaRPr lang="en-US" sz="1700" b="1" dirty="0" smtClean="0"/>
          </a:p>
          <a:p>
            <a:r>
              <a:rPr lang="el-GR" sz="1700" b="1" dirty="0" smtClean="0"/>
              <a:t>3</a:t>
            </a:r>
            <a:r>
              <a:rPr lang="el-GR" sz="1700" dirty="0" smtClean="0"/>
              <a:t>.Ασκεί στα παιδιά ψυχολογική πίεση και άγχος για διακρίσεις</a:t>
            </a:r>
            <a:endParaRPr lang="en-US" sz="1700" dirty="0" smtClean="0"/>
          </a:p>
          <a:p>
            <a:endParaRPr lang="en-US" sz="1700" b="1" dirty="0" smtClean="0"/>
          </a:p>
          <a:p>
            <a:r>
              <a:rPr lang="el-GR" sz="1700" b="1" dirty="0" smtClean="0"/>
              <a:t>4</a:t>
            </a:r>
            <a:r>
              <a:rPr lang="el-GR" sz="1700" dirty="0" smtClean="0"/>
              <a:t>.Προκαλεί κακώσεις λόγω επαναλαμβανόμενης και έντονης δραστηριότητας</a:t>
            </a:r>
          </a:p>
          <a:p>
            <a:endParaRPr lang="en-US" sz="1700" b="1" dirty="0" smtClean="0"/>
          </a:p>
          <a:p>
            <a:endParaRPr lang="el-GR" dirty="0" smtClean="0"/>
          </a:p>
          <a:p>
            <a:endParaRPr lang="el-GR" dirty="0"/>
          </a:p>
        </p:txBody>
      </p:sp>
    </p:spTree>
    <p:custDataLst>
      <p:tags r:id="rId1"/>
    </p:custData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973" y="1419975"/>
            <a:ext cx="8032832" cy="3977810"/>
          </a:xfrm>
        </p:spPr>
        <p:txBody>
          <a:bodyPr/>
          <a:lstStyle/>
          <a:p>
            <a:r>
              <a:rPr lang="el-GR" sz="1700" b="1" dirty="0" smtClean="0"/>
              <a:t>5</a:t>
            </a:r>
            <a:r>
              <a:rPr lang="el-GR" sz="1700" dirty="0" smtClean="0"/>
              <a:t>.Αυξάνει την πιθανότητα υπερθερμίας </a:t>
            </a:r>
          </a:p>
          <a:p>
            <a:endParaRPr lang="en-US" sz="1700" b="1" dirty="0" smtClean="0"/>
          </a:p>
          <a:p>
            <a:r>
              <a:rPr lang="el-GR" sz="1700" b="1" dirty="0" smtClean="0"/>
              <a:t>6</a:t>
            </a:r>
            <a:r>
              <a:rPr lang="el-GR" sz="1700" dirty="0" smtClean="0"/>
              <a:t>.Δεν εγγυάται επιτυχημένη αθλητική </a:t>
            </a:r>
          </a:p>
          <a:p>
            <a:r>
              <a:rPr lang="el-GR" sz="1700" dirty="0" smtClean="0"/>
              <a:t>καριέρα στο μέλλον</a:t>
            </a:r>
          </a:p>
          <a:p>
            <a:endParaRPr lang="en-US" sz="1700" b="1" dirty="0" smtClean="0"/>
          </a:p>
          <a:p>
            <a:r>
              <a:rPr lang="el-GR" sz="1700" b="1" dirty="0" smtClean="0"/>
              <a:t>7.</a:t>
            </a:r>
            <a:r>
              <a:rPr lang="el-GR" sz="1700" dirty="0" smtClean="0"/>
              <a:t>Ικανοποιεί και ενισχύει τις </a:t>
            </a:r>
          </a:p>
          <a:p>
            <a:r>
              <a:rPr lang="el-GR" sz="1700" dirty="0" smtClean="0"/>
              <a:t>προσδοκίες των γονέων και των</a:t>
            </a:r>
          </a:p>
          <a:p>
            <a:r>
              <a:rPr lang="el-GR" sz="1700" dirty="0" smtClean="0"/>
              <a:t> προπονητών και όχι των παιδιών.</a:t>
            </a:r>
          </a:p>
          <a:p>
            <a:endParaRPr lang="en-US" sz="1700" dirty="0" smtClean="0"/>
          </a:p>
          <a:p>
            <a:r>
              <a:rPr lang="el-GR" sz="1700" b="1" dirty="0" smtClean="0"/>
              <a:t>8.</a:t>
            </a:r>
            <a:r>
              <a:rPr lang="el-GR" sz="1700" dirty="0" smtClean="0"/>
              <a:t>Απομονώνει κοινωνικά τα παιδιά </a:t>
            </a:r>
          </a:p>
          <a:p>
            <a:r>
              <a:rPr lang="el-GR" sz="1700" dirty="0" smtClean="0"/>
              <a:t>εξαιτίας των πολύωρων προπονήσεων</a:t>
            </a:r>
          </a:p>
          <a:p>
            <a:endParaRPr lang="en-US" sz="1700" b="1" dirty="0" smtClean="0"/>
          </a:p>
          <a:p>
            <a:r>
              <a:rPr lang="el-GR" sz="1700" b="1" dirty="0" smtClean="0"/>
              <a:t>9</a:t>
            </a:r>
            <a:r>
              <a:rPr lang="el-GR" sz="1700" dirty="0" smtClean="0"/>
              <a:t>.Αυξάνει την πιαθανότητα για μελλοντική</a:t>
            </a:r>
          </a:p>
          <a:p>
            <a:r>
              <a:rPr lang="el-GR" sz="1700" dirty="0" smtClean="0"/>
              <a:t> αποστροφή του παιδιού από το συγκεκριμένο αγώνισμα ή και τον αθλητισμό γενικότερα εξαιτίας ψυχολογικής εξουθένωσης.</a:t>
            </a:r>
          </a:p>
          <a:p>
            <a:endParaRPr lang="el-GR" dirty="0"/>
          </a:p>
        </p:txBody>
      </p:sp>
      <p:pic>
        <p:nvPicPr>
          <p:cNvPr id="5" name="Picture 4" descr="Αποτέλεσμα εικόνας για πρωταθλητισμος ΕΙΚΟΝΕΣ"/>
          <p:cNvPicPr/>
          <p:nvPr/>
        </p:nvPicPr>
        <p:blipFill>
          <a:blip r:embed="rId3" cstate="print"/>
          <a:srcRect/>
          <a:stretch>
            <a:fillRect/>
          </a:stretch>
        </p:blipFill>
        <p:spPr bwMode="auto">
          <a:xfrm>
            <a:off x="5025604" y="2003240"/>
            <a:ext cx="3499224" cy="249637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800" b="1" dirty="0" smtClean="0"/>
              <a:t>Οι σύγχρονες κατευθυντήριες οδηγίες  της αμερικανικής αθλητιατρικής εταιρείας σχετικά με την πρόωρη και εντατική άσκηση των παιδιών, αναφέρουν τα εξής:</a:t>
            </a:r>
            <a:r>
              <a:rPr lang="el-GR" dirty="0" smtClean="0"/>
              <a:t/>
            </a:r>
            <a:br>
              <a:rPr lang="el-GR" dirty="0" smtClean="0"/>
            </a:br>
            <a:endParaRPr lang="el-GR" dirty="0"/>
          </a:p>
        </p:txBody>
      </p:sp>
      <p:sp>
        <p:nvSpPr>
          <p:cNvPr id="3" name="Text Placeholder 2"/>
          <p:cNvSpPr>
            <a:spLocks noGrp="1"/>
          </p:cNvSpPr>
          <p:nvPr>
            <p:ph type="body" idx="1"/>
          </p:nvPr>
        </p:nvSpPr>
        <p:spPr>
          <a:xfrm>
            <a:off x="619172" y="1484782"/>
            <a:ext cx="8032832" cy="4730930"/>
          </a:xfrm>
        </p:spPr>
        <p:txBody>
          <a:bodyPr/>
          <a:lstStyle/>
          <a:p>
            <a:r>
              <a:rPr lang="el-GR" b="1" dirty="0" smtClean="0"/>
              <a:t>1</a:t>
            </a:r>
            <a:r>
              <a:rPr lang="el-GR" dirty="0" smtClean="0"/>
              <a:t>.Ελεύθερη συμμετοχή: </a:t>
            </a:r>
          </a:p>
          <a:p>
            <a:r>
              <a:rPr lang="el-GR" dirty="0" smtClean="0"/>
              <a:t>Το παιδί να συμμετέχει στην “προπόνηση” ανάλογα με </a:t>
            </a:r>
          </a:p>
          <a:p>
            <a:r>
              <a:rPr lang="el-GR" dirty="0" smtClean="0"/>
              <a:t>το ενδιαφέρον του και τις δυνατότητές του</a:t>
            </a:r>
          </a:p>
          <a:p>
            <a:r>
              <a:rPr lang="el-GR" dirty="0" smtClean="0"/>
              <a:t> για το συγκεκριμένο άθλημα.</a:t>
            </a:r>
          </a:p>
          <a:p>
            <a:endParaRPr lang="el-GR" b="1" dirty="0" smtClean="0"/>
          </a:p>
          <a:p>
            <a:r>
              <a:rPr lang="el-GR" b="1" dirty="0" smtClean="0"/>
              <a:t>2</a:t>
            </a:r>
            <a:r>
              <a:rPr lang="el-GR" dirty="0" smtClean="0"/>
              <a:t>.Εκπαιδευμένοι προπονητές: </a:t>
            </a:r>
          </a:p>
          <a:p>
            <a:r>
              <a:rPr lang="el-GR" dirty="0" smtClean="0"/>
              <a:t>Είναι ικανοί να καταστρώσουν μια “προπόνηση”</a:t>
            </a:r>
          </a:p>
          <a:p>
            <a:r>
              <a:rPr lang="el-GR" dirty="0" smtClean="0"/>
              <a:t> για παιδιά και να αναπτύξουν σταδιακά </a:t>
            </a:r>
          </a:p>
          <a:p>
            <a:r>
              <a:rPr lang="el-GR" dirty="0" smtClean="0"/>
              <a:t>τα απαραίτητα σωματικά, πνευματικά και ψυχικά</a:t>
            </a:r>
          </a:p>
          <a:p>
            <a:r>
              <a:rPr lang="el-GR" dirty="0" smtClean="0"/>
              <a:t> χαρακτηριστικά ενός ενήλικα αθλητή.</a:t>
            </a:r>
          </a:p>
          <a:p>
            <a:endParaRPr lang="el-GR" dirty="0" smtClean="0"/>
          </a:p>
          <a:p>
            <a:r>
              <a:rPr lang="el-GR" b="1" dirty="0" smtClean="0"/>
              <a:t>3</a:t>
            </a:r>
            <a:r>
              <a:rPr lang="el-GR" dirty="0" smtClean="0"/>
              <a:t>.Ιατρική παρακολούθηση: </a:t>
            </a:r>
          </a:p>
          <a:p>
            <a:r>
              <a:rPr lang="el-GR" dirty="0" smtClean="0"/>
              <a:t>Τακτικός έλεγχος από παιδίατρο και ορθοπαιδικό</a:t>
            </a:r>
            <a:endParaRPr lang="el-GR" b="1" dirty="0" smtClean="0"/>
          </a:p>
          <a:p>
            <a:endParaRPr lang="el-GR" b="1" dirty="0" smtClean="0"/>
          </a:p>
          <a:p>
            <a:r>
              <a:rPr lang="el-GR" b="1" dirty="0" smtClean="0"/>
              <a:t>4</a:t>
            </a:r>
            <a:r>
              <a:rPr lang="el-GR" dirty="0" smtClean="0"/>
              <a:t>.Ενημέρωση των γονέων: Λογικές προσδοκίες και ενίσχυση του συναγωνισμού</a:t>
            </a:r>
          </a:p>
          <a:p>
            <a:endParaRPr lang="el-GR" b="1" dirty="0" smtClean="0"/>
          </a:p>
          <a:p>
            <a:r>
              <a:rPr lang="el-GR" b="1" dirty="0" smtClean="0"/>
              <a:t>5</a:t>
            </a:r>
            <a:r>
              <a:rPr lang="el-GR" dirty="0" smtClean="0"/>
              <a:t>.Εντατική προπόνηση και αποκλειστική ενασχόληση με ένα άθλημα από 12 ετών και άνω (εφηβεία).</a:t>
            </a:r>
          </a:p>
          <a:p>
            <a:endParaRPr lang="el-GR" dirty="0" smtClean="0"/>
          </a:p>
          <a:p>
            <a:endParaRPr lang="el-GR" dirty="0"/>
          </a:p>
        </p:txBody>
      </p:sp>
      <p:pic>
        <p:nvPicPr>
          <p:cNvPr id="4" name="Picture 3" descr="Σχετική εικόνα"/>
          <p:cNvPicPr/>
          <p:nvPr/>
        </p:nvPicPr>
        <p:blipFill>
          <a:blip r:embed="rId3" cstate="print"/>
          <a:srcRect/>
          <a:stretch>
            <a:fillRect/>
          </a:stretch>
        </p:blipFill>
        <p:spPr bwMode="auto">
          <a:xfrm>
            <a:off x="5414405" y="2262470"/>
            <a:ext cx="2786420" cy="2138639"/>
          </a:xfrm>
          <a:prstGeom prst="rect">
            <a:avLst/>
          </a:prstGeom>
          <a:noFill/>
          <a:ln w="9525">
            <a:noFill/>
            <a:miter lim="800000"/>
            <a:headEnd/>
            <a:tailEnd/>
          </a:ln>
        </p:spPr>
      </p:pic>
    </p:spTree>
    <p:custDataLst>
      <p:tags r:id="rId1"/>
    </p:custData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300" i="1" u="sng" dirty="0" smtClean="0"/>
              <a:t>Πρωταθλητισμός και υποχρεώσεις</a:t>
            </a:r>
            <a:endParaRPr lang="el-GR" sz="3300" i="1" dirty="0"/>
          </a:p>
        </p:txBody>
      </p:sp>
      <p:pic>
        <p:nvPicPr>
          <p:cNvPr id="4" name="Picture 3" descr="timthumb.php.jpg"/>
          <p:cNvPicPr>
            <a:picLocks noChangeAspect="1"/>
          </p:cNvPicPr>
          <p:nvPr/>
        </p:nvPicPr>
        <p:blipFill>
          <a:blip r:embed="rId3" cstate="print"/>
          <a:stretch>
            <a:fillRect/>
          </a:stretch>
        </p:blipFill>
        <p:spPr>
          <a:xfrm>
            <a:off x="2368785" y="2068047"/>
            <a:ext cx="4212029" cy="2981134"/>
          </a:xfrm>
          <a:prstGeom prst="rect">
            <a:avLst/>
          </a:prstGeom>
          <a:ln>
            <a:noFill/>
          </a:ln>
          <a:effectLst>
            <a:outerShdw blurRad="190500" algn="tl" rotWithShape="0">
              <a:srgbClr val="000000">
                <a:alpha val="70000"/>
              </a:srgbClr>
            </a:outerShdw>
          </a:effectLst>
        </p:spPr>
      </p:pic>
    </p:spTree>
    <p:custDataLst>
      <p:tags r:id="rId1"/>
    </p:custData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772" y="642287"/>
            <a:ext cx="8032832" cy="5767846"/>
          </a:xfrm>
        </p:spPr>
        <p:txBody>
          <a:bodyPr/>
          <a:lstStyle/>
          <a:p>
            <a:pPr algn="ctr"/>
            <a:r>
              <a:rPr lang="el-GR" sz="2500" b="1" dirty="0" smtClean="0"/>
              <a:t>Βασικά χαρακτηριστικά των πρωταθλητών:</a:t>
            </a:r>
          </a:p>
          <a:p>
            <a:endParaRPr lang="el-GR" dirty="0" smtClean="0"/>
          </a:p>
          <a:p>
            <a:pPr marL="342900" indent="-342900"/>
            <a:r>
              <a:rPr lang="el-GR" b="1" dirty="0" smtClean="0"/>
              <a:t>1. Οι πρωταθλητές πρέπει να σκέφτονται θετικά και να πιστεύουν στον εαυτό τους.</a:t>
            </a:r>
            <a:endParaRPr lang="el-GR" dirty="0" smtClean="0"/>
          </a:p>
          <a:p>
            <a:pPr marL="342900" indent="-342900">
              <a:buAutoNum type="arabicPeriod"/>
            </a:pPr>
            <a:endParaRPr lang="en-US" b="1" dirty="0" smtClean="0"/>
          </a:p>
          <a:p>
            <a:r>
              <a:rPr lang="el-GR" b="1" dirty="0" smtClean="0"/>
              <a:t>2. Οι πρωταθλητές πρέπει να οραματίζονται τις επιτυχίες τους.</a:t>
            </a:r>
            <a:endParaRPr lang="el-GR" dirty="0" smtClean="0"/>
          </a:p>
          <a:p>
            <a:r>
              <a:rPr lang="el-GR" dirty="0" smtClean="0"/>
              <a:t>. </a:t>
            </a:r>
          </a:p>
          <a:p>
            <a:r>
              <a:rPr lang="el-GR" b="1" dirty="0" smtClean="0"/>
              <a:t> </a:t>
            </a:r>
            <a:endParaRPr lang="el-GR" dirty="0" smtClean="0"/>
          </a:p>
          <a:p>
            <a:r>
              <a:rPr lang="el-GR" b="1" dirty="0" smtClean="0"/>
              <a:t>3. Οι πρωταθλητές πρέπει να περιβάλλουν τους εαυτούς τους με θετικούς ανθρώπους και να αποφεύγουν τις αρνητικές επιρροές.</a:t>
            </a:r>
            <a:endParaRPr lang="el-GR" dirty="0" smtClean="0"/>
          </a:p>
          <a:p>
            <a:endParaRPr lang="el-GR" dirty="0" smtClean="0"/>
          </a:p>
          <a:p>
            <a:endParaRPr lang="el-GR" dirty="0"/>
          </a:p>
        </p:txBody>
      </p:sp>
      <p:pic>
        <p:nvPicPr>
          <p:cNvPr id="4" name="Picture 3" descr="κλ.jpg"/>
          <p:cNvPicPr/>
          <p:nvPr/>
        </p:nvPicPr>
        <p:blipFill>
          <a:blip r:embed="rId3" cstate="print"/>
          <a:stretch>
            <a:fillRect/>
          </a:stretch>
        </p:blipFill>
        <p:spPr>
          <a:xfrm>
            <a:off x="3131840" y="3861048"/>
            <a:ext cx="3816424" cy="1944216"/>
          </a:xfrm>
          <a:prstGeom prst="rect">
            <a:avLst/>
          </a:prstGeom>
        </p:spPr>
      </p:pic>
    </p:spTree>
    <p:custDataLst>
      <p:tags r:id="rId1"/>
    </p:custData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72" y="1095940"/>
            <a:ext cx="8032832" cy="4706807"/>
          </a:xfrm>
        </p:spPr>
        <p:txBody>
          <a:bodyPr/>
          <a:lstStyle/>
          <a:p>
            <a:r>
              <a:rPr lang="el-GR" b="1" dirty="0" smtClean="0"/>
              <a:t>4. Οι πρωταθλητές θέτουν στόχους.</a:t>
            </a:r>
          </a:p>
          <a:p>
            <a:r>
              <a:rPr lang="el-GR" dirty="0" smtClean="0"/>
              <a:t> </a:t>
            </a:r>
          </a:p>
          <a:p>
            <a:endParaRPr lang="el-GR" b="1" dirty="0" smtClean="0"/>
          </a:p>
          <a:p>
            <a:r>
              <a:rPr lang="el-GR" b="1" dirty="0" smtClean="0"/>
              <a:t>5.Οι πρωταθλητές έχουν επιμονή.</a:t>
            </a:r>
          </a:p>
          <a:p>
            <a:endParaRPr lang="el-GR" dirty="0" smtClean="0"/>
          </a:p>
          <a:p>
            <a:r>
              <a:rPr lang="el-GR" b="1" dirty="0" smtClean="0"/>
              <a:t>6. Οι πρωταθλητές μαθαίνουν από τις</a:t>
            </a:r>
          </a:p>
          <a:p>
            <a:r>
              <a:rPr lang="el-GR" b="1" dirty="0" smtClean="0"/>
              <a:t> αποτυχίες τους.</a:t>
            </a:r>
          </a:p>
          <a:p>
            <a:endParaRPr lang="el-GR" b="1" dirty="0" smtClean="0"/>
          </a:p>
          <a:p>
            <a:r>
              <a:rPr lang="el-GR" b="1" dirty="0" smtClean="0"/>
              <a:t>7. Οι πρωταθλητές απαιτείται να είναι πειθαρχημένοι και συνεπείς.</a:t>
            </a:r>
          </a:p>
          <a:p>
            <a:endParaRPr lang="el-GR" dirty="0" smtClean="0"/>
          </a:p>
          <a:p>
            <a:endParaRPr lang="el-GR" b="1" dirty="0" smtClean="0"/>
          </a:p>
          <a:p>
            <a:endParaRPr lang="el-GR" dirty="0" smtClean="0"/>
          </a:p>
          <a:p>
            <a:endParaRPr lang="el-GR" dirty="0" smtClean="0"/>
          </a:p>
          <a:p>
            <a:endParaRPr lang="en-US" dirty="0" smtClean="0"/>
          </a:p>
          <a:p>
            <a:endParaRPr lang="el-GR" dirty="0" smtClean="0"/>
          </a:p>
        </p:txBody>
      </p:sp>
      <p:pic>
        <p:nvPicPr>
          <p:cNvPr id="4" name="Picture 3" descr="Αποτέλεσμα εικόνας για πρωταθλητισμος"/>
          <p:cNvPicPr/>
          <p:nvPr/>
        </p:nvPicPr>
        <p:blipFill>
          <a:blip r:embed="rId3" cstate="print"/>
          <a:srcRect/>
          <a:stretch>
            <a:fillRect/>
          </a:stretch>
        </p:blipFill>
        <p:spPr bwMode="auto">
          <a:xfrm>
            <a:off x="5076056" y="980728"/>
            <a:ext cx="2970688" cy="1951829"/>
          </a:xfrm>
          <a:prstGeom prst="rect">
            <a:avLst/>
          </a:prstGeom>
          <a:noFill/>
          <a:ln w="9525">
            <a:noFill/>
            <a:miter lim="800000"/>
            <a:headEnd/>
            <a:tailEnd/>
          </a:ln>
        </p:spPr>
      </p:pic>
    </p:spTree>
    <p:custDataLst>
      <p:tags r:id="rId1"/>
    </p:custData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539552" y="1340768"/>
            <a:ext cx="2276247" cy="783892"/>
          </a:xfrm>
          <a:prstGeom prst="rect">
            <a:avLst/>
          </a:prstGeom>
          <a:noFill/>
          <a:ln>
            <a:noFill/>
          </a:ln>
        </p:spPr>
        <p:txBody>
          <a:bodyPr lIns="0" tIns="0" rIns="0" bIns="0" anchor="ctr" anchorCtr="0">
            <a:noAutofit/>
          </a:bodyPr>
          <a:lstStyle/>
          <a:p>
            <a:pPr>
              <a:buSzPct val="25000"/>
            </a:pPr>
            <a:r>
              <a:rPr lang="el-GR" sz="2900" kern="0" dirty="0">
                <a:solidFill>
                  <a:srgbClr val="000000"/>
                </a:solidFill>
                <a:cs typeface="Arial"/>
                <a:sym typeface="Arial"/>
              </a:rPr>
              <a:t>Στους άντρες:</a:t>
            </a:r>
          </a:p>
        </p:txBody>
      </p:sp>
      <p:sp>
        <p:nvSpPr>
          <p:cNvPr id="224" name="Shape 224"/>
          <p:cNvSpPr txBox="1"/>
          <p:nvPr/>
        </p:nvSpPr>
        <p:spPr>
          <a:xfrm>
            <a:off x="467544" y="2420888"/>
            <a:ext cx="6893036" cy="1296144"/>
          </a:xfrm>
          <a:prstGeom prst="rect">
            <a:avLst/>
          </a:prstGeom>
          <a:noFill/>
          <a:ln>
            <a:noFill/>
          </a:ln>
        </p:spPr>
        <p:txBody>
          <a:bodyPr lIns="0" tIns="0" rIns="0" bIns="0" anchor="t" anchorCtr="0">
            <a:noAutofit/>
          </a:bodyPr>
          <a:lstStyle/>
          <a:p>
            <a:pPr marL="391826" indent="-299675">
              <a:buClr>
                <a:srgbClr val="000000"/>
              </a:buClr>
              <a:buSzPct val="45000"/>
              <a:buFont typeface="Noto Sans Symbols"/>
              <a:buChar char="●"/>
            </a:pPr>
            <a:r>
              <a:rPr lang="el-GR" kern="0" dirty="0">
                <a:solidFill>
                  <a:srgbClr val="000000"/>
                </a:solidFill>
                <a:cs typeface="Arial"/>
                <a:sym typeface="Arial"/>
              </a:rPr>
              <a:t>Ακμή, αυξημένη επιθετικότητα και σεξουαλική διάθεση.</a:t>
            </a:r>
          </a:p>
          <a:p>
            <a:pPr marL="391826" indent="-299675">
              <a:buClr>
                <a:srgbClr val="000000"/>
              </a:buClr>
              <a:buSzPct val="45000"/>
              <a:buFont typeface="Noto Sans Symbols"/>
              <a:buChar char="●"/>
            </a:pPr>
            <a:r>
              <a:rPr lang="el-GR" kern="0" dirty="0">
                <a:solidFill>
                  <a:srgbClr val="000000"/>
                </a:solidFill>
                <a:cs typeface="Arial"/>
                <a:sym typeface="Arial"/>
              </a:rPr>
              <a:t>Γυναικομαστία, αλωπεκία, υπερτροφία προστάτη, μειωμένη παραγωγή ενδογενούς τεστοστερόνης.</a:t>
            </a:r>
          </a:p>
          <a:p>
            <a:pPr marL="391826" indent="-299675">
              <a:buClr>
                <a:srgbClr val="000000"/>
              </a:buClr>
              <a:buSzPct val="45000"/>
              <a:buFont typeface="Noto Sans Symbols"/>
              <a:buChar char="●"/>
            </a:pPr>
            <a:r>
              <a:rPr lang="el-GR" kern="0" dirty="0" smtClean="0">
                <a:solidFill>
                  <a:srgbClr val="000000"/>
                </a:solidFill>
                <a:cs typeface="Arial"/>
                <a:sym typeface="Arial"/>
              </a:rPr>
              <a:t>Στειρότητα,ανικανότητα</a:t>
            </a:r>
            <a:endParaRPr lang="el-GR" kern="0" dirty="0">
              <a:solidFill>
                <a:srgbClr val="000000"/>
              </a:solidFill>
              <a:cs typeface="Arial"/>
              <a:sym typeface="Arial"/>
            </a:endParaRPr>
          </a:p>
        </p:txBody>
      </p:sp>
      <p:sp>
        <p:nvSpPr>
          <p:cNvPr id="5" name="Shape 217"/>
          <p:cNvSpPr txBox="1"/>
          <p:nvPr/>
        </p:nvSpPr>
        <p:spPr>
          <a:xfrm>
            <a:off x="827584" y="548680"/>
            <a:ext cx="7673953" cy="928591"/>
          </a:xfrm>
          <a:prstGeom prst="rect">
            <a:avLst/>
          </a:prstGeom>
          <a:noFill/>
          <a:ln>
            <a:noFill/>
          </a:ln>
        </p:spPr>
        <p:txBody>
          <a:bodyPr lIns="0" tIns="0" rIns="0" bIns="0" anchor="ctr" anchorCtr="0">
            <a:noAutofit/>
          </a:bodyPr>
          <a:lstStyle/>
          <a:p>
            <a:pPr algn="ctr">
              <a:buSzPct val="25000"/>
            </a:pPr>
            <a:r>
              <a:rPr lang="el-GR" sz="3300" i="1" u="sng" kern="0" dirty="0">
                <a:solidFill>
                  <a:srgbClr val="000000"/>
                </a:solidFill>
                <a:cs typeface="Arial"/>
                <a:sym typeface="Arial"/>
              </a:rPr>
              <a:t>Παρενέργειες </a:t>
            </a:r>
            <a:r>
              <a:rPr lang="el-GR" sz="3300" i="1" u="sng" kern="0" dirty="0" smtClean="0">
                <a:solidFill>
                  <a:srgbClr val="000000"/>
                </a:solidFill>
                <a:cs typeface="Arial"/>
                <a:sym typeface="Arial"/>
              </a:rPr>
              <a:t>αναβολικών</a:t>
            </a:r>
            <a:endParaRPr lang="el-GR" sz="3300" i="1" u="sng" kern="0" dirty="0">
              <a:solidFill>
                <a:srgbClr val="000000"/>
              </a:solidFill>
              <a:cs typeface="Arial"/>
              <a:sym typeface="Arial"/>
            </a:endParaRPr>
          </a:p>
        </p:txBody>
      </p:sp>
      <p:sp>
        <p:nvSpPr>
          <p:cNvPr id="6" name="Shape 230"/>
          <p:cNvSpPr txBox="1"/>
          <p:nvPr/>
        </p:nvSpPr>
        <p:spPr>
          <a:xfrm>
            <a:off x="539552" y="3717032"/>
            <a:ext cx="2664296" cy="928482"/>
          </a:xfrm>
          <a:prstGeom prst="rect">
            <a:avLst/>
          </a:prstGeom>
          <a:noFill/>
          <a:ln>
            <a:noFill/>
          </a:ln>
        </p:spPr>
        <p:txBody>
          <a:bodyPr lIns="0" tIns="0" rIns="0" bIns="0" anchor="ctr" anchorCtr="0">
            <a:noAutofit/>
          </a:bodyPr>
          <a:lstStyle/>
          <a:p>
            <a:pPr>
              <a:buSzPct val="25000"/>
            </a:pPr>
            <a:r>
              <a:rPr lang="el-GR" sz="2900" kern="0" dirty="0">
                <a:solidFill>
                  <a:srgbClr val="000000"/>
                </a:solidFill>
                <a:cs typeface="Arial"/>
                <a:sym typeface="Arial"/>
              </a:rPr>
              <a:t>Στις γυναίκες:</a:t>
            </a:r>
          </a:p>
        </p:txBody>
      </p:sp>
      <p:sp>
        <p:nvSpPr>
          <p:cNvPr id="7" name="Shape 231"/>
          <p:cNvSpPr txBox="1"/>
          <p:nvPr/>
        </p:nvSpPr>
        <p:spPr>
          <a:xfrm>
            <a:off x="539552" y="4797152"/>
            <a:ext cx="6624736" cy="1872208"/>
          </a:xfrm>
          <a:prstGeom prst="rect">
            <a:avLst/>
          </a:prstGeom>
          <a:noFill/>
          <a:ln>
            <a:noFill/>
          </a:ln>
        </p:spPr>
        <p:txBody>
          <a:bodyPr lIns="0" tIns="0" rIns="0" bIns="0" anchor="t" anchorCtr="0">
            <a:noAutofit/>
          </a:bodyPr>
          <a:lstStyle/>
          <a:p>
            <a:pPr marL="391826" indent="-299675">
              <a:buClr>
                <a:srgbClr val="000000"/>
              </a:buClr>
              <a:buSzPct val="45000"/>
              <a:buFont typeface="Noto Sans Symbols"/>
              <a:buChar char="●"/>
            </a:pPr>
            <a:r>
              <a:rPr lang="el-GR" kern="0" dirty="0">
                <a:solidFill>
                  <a:srgbClr val="000000"/>
                </a:solidFill>
                <a:cs typeface="Arial"/>
                <a:sym typeface="Arial"/>
              </a:rPr>
              <a:t>Ακμή, ανάπτυξη ανδρικών χαρακτηριστικών.</a:t>
            </a:r>
          </a:p>
          <a:p>
            <a:pPr marL="391826" indent="-299675">
              <a:buClr>
                <a:srgbClr val="000000"/>
              </a:buClr>
              <a:buSzPct val="45000"/>
              <a:buFont typeface="Noto Sans Symbols"/>
              <a:buChar char="●"/>
            </a:pPr>
            <a:r>
              <a:rPr lang="el-GR" kern="0" dirty="0">
                <a:solidFill>
                  <a:srgbClr val="000000"/>
                </a:solidFill>
                <a:cs typeface="Arial"/>
                <a:sym typeface="Arial"/>
              </a:rPr>
              <a:t>Διαταραχές </a:t>
            </a:r>
            <a:r>
              <a:rPr lang="el-GR" kern="0" dirty="0" smtClean="0">
                <a:solidFill>
                  <a:srgbClr val="000000"/>
                </a:solidFill>
                <a:cs typeface="Arial"/>
                <a:sym typeface="Arial"/>
              </a:rPr>
              <a:t>εμμήνου ρύσεως, αυξημένη </a:t>
            </a:r>
            <a:r>
              <a:rPr lang="el-GR" kern="0" dirty="0">
                <a:solidFill>
                  <a:srgbClr val="000000"/>
                </a:solidFill>
                <a:cs typeface="Arial"/>
                <a:sym typeface="Arial"/>
              </a:rPr>
              <a:t>επιθετικότητα </a:t>
            </a:r>
            <a:endParaRPr lang="el-GR" kern="0" dirty="0" smtClean="0">
              <a:solidFill>
                <a:srgbClr val="000000"/>
              </a:solidFill>
              <a:cs typeface="Arial"/>
              <a:sym typeface="Arial"/>
            </a:endParaRPr>
          </a:p>
          <a:p>
            <a:pPr marL="391826" indent="-299675">
              <a:buClr>
                <a:srgbClr val="000000"/>
              </a:buClr>
              <a:buSzPct val="45000"/>
              <a:buFont typeface="Noto Sans Symbols"/>
              <a:buChar char="●"/>
            </a:pPr>
            <a:r>
              <a:rPr lang="el-GR" kern="0" dirty="0" smtClean="0">
                <a:solidFill>
                  <a:srgbClr val="000000"/>
                </a:solidFill>
                <a:cs typeface="Arial"/>
                <a:sym typeface="Arial"/>
              </a:rPr>
              <a:t>Συρρίκνωση </a:t>
            </a:r>
            <a:r>
              <a:rPr lang="el-GR" kern="0" dirty="0">
                <a:solidFill>
                  <a:srgbClr val="000000"/>
                </a:solidFill>
                <a:cs typeface="Arial"/>
                <a:sym typeface="Arial"/>
              </a:rPr>
              <a:t>του στήθους,πολύ αυξημένα </a:t>
            </a:r>
            <a:r>
              <a:rPr lang="el-GR" kern="0" dirty="0" smtClean="0">
                <a:solidFill>
                  <a:srgbClr val="000000"/>
                </a:solidFill>
                <a:cs typeface="Arial"/>
                <a:sym typeface="Arial"/>
              </a:rPr>
              <a:t>επίπεδα </a:t>
            </a:r>
            <a:r>
              <a:rPr lang="el-GR" kern="0" dirty="0">
                <a:solidFill>
                  <a:srgbClr val="000000"/>
                </a:solidFill>
                <a:cs typeface="Arial"/>
                <a:sym typeface="Arial"/>
              </a:rPr>
              <a:t>τεστοστερόνης, </a:t>
            </a:r>
            <a:r>
              <a:rPr lang="el-GR" kern="0" dirty="0" smtClean="0">
                <a:solidFill>
                  <a:srgbClr val="000000"/>
                </a:solidFill>
                <a:cs typeface="Arial"/>
                <a:sym typeface="Arial"/>
              </a:rPr>
              <a:t>μειωμένα επίπεδα </a:t>
            </a:r>
            <a:r>
              <a:rPr lang="el-GR" kern="0" dirty="0">
                <a:solidFill>
                  <a:srgbClr val="000000"/>
                </a:solidFill>
                <a:cs typeface="Arial"/>
                <a:sym typeface="Arial"/>
              </a:rPr>
              <a:t>ωοθυλακιοτρόπου </a:t>
            </a:r>
            <a:r>
              <a:rPr lang="el-GR" kern="0" dirty="0" smtClean="0">
                <a:solidFill>
                  <a:srgbClr val="000000"/>
                </a:solidFill>
                <a:cs typeface="Arial"/>
                <a:sym typeface="Arial"/>
              </a:rPr>
              <a:t>ορμόνης.</a:t>
            </a:r>
          </a:p>
          <a:p>
            <a:pPr marL="391826" indent="-299675">
              <a:buClr>
                <a:srgbClr val="000000"/>
              </a:buClr>
              <a:buSzPct val="45000"/>
            </a:pPr>
            <a:r>
              <a:rPr lang="el-GR" sz="2900" kern="0" dirty="0" smtClean="0">
                <a:solidFill>
                  <a:srgbClr val="000000"/>
                </a:solidFill>
                <a:cs typeface="Arial"/>
                <a:sym typeface="Arial"/>
              </a:rPr>
              <a:t>       </a:t>
            </a:r>
          </a:p>
          <a:p>
            <a:pPr marL="391826" indent="-299675">
              <a:buClr>
                <a:srgbClr val="000000"/>
              </a:buClr>
              <a:buSzPct val="45000"/>
              <a:buFont typeface="Noto Sans Symbols"/>
              <a:buChar char="●"/>
            </a:pPr>
            <a:endParaRPr lang="el-GR" kern="0" dirty="0">
              <a:solidFill>
                <a:srgbClr val="000000"/>
              </a:solidFill>
              <a:cs typeface="Arial"/>
              <a:sym typeface="Arial"/>
            </a:endParaRPr>
          </a:p>
        </p:txBody>
      </p:sp>
    </p:spTree>
    <p:custDataLst>
      <p:tags r:id="rId1"/>
    </p:custData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539552" y="3429000"/>
            <a:ext cx="7673952" cy="928482"/>
          </a:xfrm>
          <a:prstGeom prst="rect">
            <a:avLst/>
          </a:prstGeom>
          <a:noFill/>
          <a:ln>
            <a:noFill/>
          </a:ln>
        </p:spPr>
        <p:txBody>
          <a:bodyPr lIns="0" tIns="0" rIns="0" bIns="0" anchor="ctr" anchorCtr="0">
            <a:noAutofit/>
          </a:bodyPr>
          <a:lstStyle/>
          <a:p>
            <a:pPr>
              <a:buSzPct val="25000"/>
            </a:pPr>
            <a:r>
              <a:rPr lang="el-GR" sz="2800" kern="0" dirty="0">
                <a:solidFill>
                  <a:srgbClr val="000000"/>
                </a:solidFill>
                <a:cs typeface="Arial"/>
                <a:sym typeface="Arial"/>
              </a:rPr>
              <a:t>Ψυχολογικές παρενέργειες:</a:t>
            </a:r>
          </a:p>
        </p:txBody>
      </p:sp>
      <p:sp>
        <p:nvSpPr>
          <p:cNvPr id="244" name="Shape 244"/>
          <p:cNvSpPr txBox="1"/>
          <p:nvPr/>
        </p:nvSpPr>
        <p:spPr>
          <a:xfrm>
            <a:off x="683568" y="4553744"/>
            <a:ext cx="8104840" cy="2304256"/>
          </a:xfrm>
          <a:prstGeom prst="rect">
            <a:avLst/>
          </a:prstGeom>
          <a:noFill/>
          <a:ln>
            <a:noFill/>
          </a:ln>
        </p:spPr>
        <p:txBody>
          <a:bodyPr lIns="0" tIns="0" rIns="0" bIns="0" anchor="t" anchorCtr="0">
            <a:noAutofit/>
          </a:bodyPr>
          <a:lstStyle/>
          <a:p>
            <a:pPr marL="391826" indent="-299675">
              <a:buClr>
                <a:srgbClr val="000000"/>
              </a:buClr>
              <a:buSzPct val="45000"/>
              <a:buFont typeface="Noto Sans Symbols"/>
              <a:buChar char="●"/>
            </a:pPr>
            <a:r>
              <a:rPr lang="el-GR" kern="0" dirty="0">
                <a:solidFill>
                  <a:srgbClr val="000000"/>
                </a:solidFill>
                <a:cs typeface="Arial"/>
                <a:sym typeface="Arial"/>
              </a:rPr>
              <a:t>Κατάθλιψη</a:t>
            </a:r>
          </a:p>
          <a:p>
            <a:pPr marL="391826" indent="-299675">
              <a:buClr>
                <a:srgbClr val="000000"/>
              </a:buClr>
              <a:buSzPct val="45000"/>
              <a:buFont typeface="Noto Sans Symbols"/>
              <a:buChar char="●"/>
            </a:pPr>
            <a:r>
              <a:rPr lang="el-GR" kern="0" dirty="0">
                <a:solidFill>
                  <a:srgbClr val="000000"/>
                </a:solidFill>
                <a:cs typeface="Arial"/>
                <a:sym typeface="Arial"/>
              </a:rPr>
              <a:t>Ερεθιστικότητα</a:t>
            </a:r>
          </a:p>
          <a:p>
            <a:pPr marL="391826" indent="-299675">
              <a:buClr>
                <a:srgbClr val="000000"/>
              </a:buClr>
              <a:buSzPct val="45000"/>
              <a:buFont typeface="Noto Sans Symbols"/>
              <a:buChar char="●"/>
            </a:pPr>
            <a:r>
              <a:rPr lang="el-GR" kern="0" dirty="0">
                <a:solidFill>
                  <a:srgbClr val="000000"/>
                </a:solidFill>
                <a:cs typeface="Arial"/>
                <a:sym typeface="Arial"/>
              </a:rPr>
              <a:t>Αδυναμία συγκέντρωσης</a:t>
            </a:r>
          </a:p>
          <a:p>
            <a:pPr marL="391826" indent="-299675">
              <a:buClr>
                <a:srgbClr val="000000"/>
              </a:buClr>
              <a:buSzPct val="45000"/>
              <a:buFont typeface="Noto Sans Symbols"/>
              <a:buChar char="●"/>
            </a:pPr>
            <a:r>
              <a:rPr lang="el-GR" kern="0" dirty="0">
                <a:solidFill>
                  <a:srgbClr val="000000"/>
                </a:solidFill>
                <a:cs typeface="Arial"/>
                <a:sym typeface="Arial"/>
              </a:rPr>
              <a:t>Επιθετικότητα, βιαιότητα</a:t>
            </a:r>
          </a:p>
          <a:p>
            <a:pPr marL="391826" indent="-299675">
              <a:buClr>
                <a:srgbClr val="000000"/>
              </a:buClr>
              <a:buSzPct val="45000"/>
              <a:buFont typeface="Noto Sans Symbols"/>
              <a:buChar char="●"/>
            </a:pPr>
            <a:r>
              <a:rPr lang="el-GR" kern="0" dirty="0">
                <a:solidFill>
                  <a:srgbClr val="000000"/>
                </a:solidFill>
                <a:cs typeface="Arial"/>
                <a:sym typeface="Arial"/>
              </a:rPr>
              <a:t>Παράνοια</a:t>
            </a:r>
          </a:p>
          <a:p>
            <a:pPr marL="391826" indent="-299675">
              <a:buClr>
                <a:srgbClr val="000000"/>
              </a:buClr>
              <a:buSzPct val="45000"/>
              <a:buFont typeface="Noto Sans Symbols"/>
              <a:buChar char="●"/>
            </a:pPr>
            <a:r>
              <a:rPr lang="el-GR" kern="0" dirty="0">
                <a:solidFill>
                  <a:srgbClr val="000000"/>
                </a:solidFill>
                <a:cs typeface="Arial"/>
                <a:sym typeface="Arial"/>
              </a:rPr>
              <a:t>Υπερδιέγερση.</a:t>
            </a:r>
          </a:p>
        </p:txBody>
      </p:sp>
      <p:sp>
        <p:nvSpPr>
          <p:cNvPr id="5" name="Rectangle 4"/>
          <p:cNvSpPr/>
          <p:nvPr/>
        </p:nvSpPr>
        <p:spPr>
          <a:xfrm>
            <a:off x="899592" y="1124744"/>
            <a:ext cx="7560840" cy="2092881"/>
          </a:xfrm>
          <a:prstGeom prst="rect">
            <a:avLst/>
          </a:prstGeom>
        </p:spPr>
        <p:txBody>
          <a:bodyPr wrap="square">
            <a:spAutoFit/>
          </a:bodyPr>
          <a:lstStyle/>
          <a:p>
            <a:pPr marL="391826" indent="-299675">
              <a:buClr>
                <a:srgbClr val="000000"/>
              </a:buClr>
              <a:buSzPct val="45000"/>
            </a:pPr>
            <a:r>
              <a:rPr lang="el-GR" sz="2900" kern="0" dirty="0" smtClean="0">
                <a:solidFill>
                  <a:srgbClr val="000000"/>
                </a:solidFill>
                <a:cs typeface="Arial"/>
                <a:sym typeface="Arial"/>
              </a:rPr>
              <a:t>Στους εφήβους:</a:t>
            </a:r>
          </a:p>
          <a:p>
            <a:pPr marL="391826" indent="-299675">
              <a:buClr>
                <a:srgbClr val="000000"/>
              </a:buClr>
              <a:buSzPct val="45000"/>
            </a:pPr>
            <a:endParaRPr lang="el-GR" sz="2900" kern="0" dirty="0" smtClean="0">
              <a:solidFill>
                <a:srgbClr val="000000"/>
              </a:solidFill>
              <a:cs typeface="Arial"/>
              <a:sym typeface="Arial"/>
            </a:endParaRPr>
          </a:p>
          <a:p>
            <a:pPr marL="391826" indent="-299675">
              <a:buClr>
                <a:srgbClr val="000000"/>
              </a:buClr>
              <a:buSzPct val="45000"/>
              <a:buFont typeface="Noto Sans Symbols"/>
              <a:buChar char="●"/>
            </a:pPr>
            <a:r>
              <a:rPr lang="el-GR" kern="0" dirty="0" smtClean="0">
                <a:solidFill>
                  <a:srgbClr val="000000"/>
                </a:solidFill>
                <a:cs typeface="Arial"/>
                <a:sym typeface="Arial"/>
              </a:rPr>
              <a:t>Σοβαρή ακμή στο πρόσωπο και στο σώμα.</a:t>
            </a:r>
          </a:p>
          <a:p>
            <a:pPr marL="391826" indent="-299675">
              <a:buClr>
                <a:srgbClr val="000000"/>
              </a:buClr>
              <a:buSzPct val="45000"/>
              <a:buFont typeface="Noto Sans Symbols"/>
              <a:buChar char="●"/>
            </a:pPr>
            <a:r>
              <a:rPr lang="el-GR" kern="0" dirty="0" smtClean="0">
                <a:solidFill>
                  <a:srgbClr val="000000"/>
                </a:solidFill>
                <a:cs typeface="Arial"/>
                <a:sym typeface="Arial"/>
              </a:rPr>
              <a:t>Ανδρογενή σωματοκατασκευή στις κοπέλες.</a:t>
            </a:r>
          </a:p>
          <a:p>
            <a:pPr marL="391826" indent="-299675">
              <a:buClr>
                <a:srgbClr val="000000"/>
              </a:buClr>
              <a:buSzPct val="45000"/>
              <a:buFont typeface="Noto Sans Symbols"/>
              <a:buChar char="●"/>
            </a:pPr>
            <a:r>
              <a:rPr lang="el-GR" kern="0" dirty="0" smtClean="0">
                <a:solidFill>
                  <a:srgbClr val="000000"/>
                </a:solidFill>
                <a:cs typeface="Arial"/>
                <a:sym typeface="Arial"/>
              </a:rPr>
              <a:t>Αναστολή της σωματικής ανάπτυξης εξαιτίας της πρώιμης σύγκλισης των επιφύσεων των οστών.</a:t>
            </a:r>
            <a:endParaRPr lang="el-GR" kern="0" dirty="0">
              <a:solidFill>
                <a:srgbClr val="000000"/>
              </a:solidFill>
              <a:cs typeface="Arial"/>
              <a:sym typeface="Arial"/>
            </a:endParaRPr>
          </a:p>
        </p:txBody>
      </p:sp>
    </p:spTree>
    <p:custDataLst>
      <p:tags r:id="rId1"/>
    </p:custData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chor="ctr">
            <a:normAutofit/>
          </a:bodyPr>
          <a:lstStyle/>
          <a:p>
            <a:pPr algn="ctr"/>
            <a:r>
              <a:rPr lang="el-GR" dirty="0"/>
              <a:t>ΑΘΛΗΣΗ-ΥΓΕΙΑ-ΔΙΑΤΡΟΦΗ</a:t>
            </a:r>
          </a:p>
        </p:txBody>
      </p:sp>
      <p:sp>
        <p:nvSpPr>
          <p:cNvPr id="3" name="Υπότιτλος 2"/>
          <p:cNvSpPr>
            <a:spLocks noGrp="1"/>
          </p:cNvSpPr>
          <p:nvPr>
            <p:ph type="subTitle" idx="1"/>
          </p:nvPr>
        </p:nvSpPr>
        <p:spPr>
          <a:xfrm>
            <a:off x="1547664" y="3717032"/>
            <a:ext cx="7333967" cy="1699456"/>
          </a:xfrm>
        </p:spPr>
        <p:txBody>
          <a:bodyPr>
            <a:noAutofit/>
          </a:bodyPr>
          <a:lstStyle/>
          <a:p>
            <a:r>
              <a:rPr lang="el-GR" dirty="0"/>
              <a:t>Μαυριδάκη Θεοδώρα</a:t>
            </a:r>
          </a:p>
          <a:p>
            <a:r>
              <a:rPr lang="el-GR" dirty="0"/>
              <a:t>Πέππα Αναστασία</a:t>
            </a:r>
          </a:p>
          <a:p>
            <a:r>
              <a:rPr lang="el-GR" dirty="0"/>
              <a:t>Πετράτου Φαίη</a:t>
            </a:r>
          </a:p>
          <a:p>
            <a:r>
              <a:rPr lang="el-GR" dirty="0"/>
              <a:t>Σκριμπώνη Μαρία</a:t>
            </a:r>
          </a:p>
          <a:p>
            <a:endParaRPr lang="el-GR" sz="1400" dirty="0"/>
          </a:p>
        </p:txBody>
      </p:sp>
    </p:spTree>
    <p:custDataLst>
      <p:tags r:id="rId1"/>
    </p:custDataLst>
    <p:extLst>
      <p:ext uri="{BB962C8B-B14F-4D97-AF65-F5344CB8AC3E}">
        <p14:creationId xmlns:p14="http://schemas.microsoft.com/office/powerpoint/2010/main" xmlns="" val="558550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5096" y="188640"/>
            <a:ext cx="8153400" cy="990600"/>
          </a:xfrm>
        </p:spPr>
        <p:txBody>
          <a:bodyPr/>
          <a:lstStyle/>
          <a:p>
            <a:r>
              <a:rPr lang="el-GR" dirty="0" smtClean="0"/>
              <a:t>Ολυμπιακοί Αγώνες</a:t>
            </a:r>
            <a:endParaRPr lang="el-GR" dirty="0"/>
          </a:p>
        </p:txBody>
      </p:sp>
      <p:sp>
        <p:nvSpPr>
          <p:cNvPr id="3" name="Θέση περιεχομένου 2"/>
          <p:cNvSpPr>
            <a:spLocks noGrp="1"/>
          </p:cNvSpPr>
          <p:nvPr>
            <p:ph sz="quarter" idx="1"/>
          </p:nvPr>
        </p:nvSpPr>
        <p:spPr>
          <a:xfrm>
            <a:off x="683568" y="2060848"/>
            <a:ext cx="8042710" cy="2808312"/>
          </a:xfrm>
        </p:spPr>
        <p:txBody>
          <a:bodyPr>
            <a:normAutofit/>
          </a:bodyPr>
          <a:lstStyle/>
          <a:p>
            <a:pPr>
              <a:buNone/>
            </a:pPr>
            <a:r>
              <a:rPr lang="el-GR" sz="2400" dirty="0" smtClean="0"/>
              <a:t>Μέλη ομάδας</a:t>
            </a:r>
            <a:r>
              <a:rPr lang="en-US" sz="2400" dirty="0" smtClean="0"/>
              <a:t>:</a:t>
            </a:r>
            <a:endParaRPr lang="el-GR" sz="2400" dirty="0" smtClean="0"/>
          </a:p>
          <a:p>
            <a:pPr>
              <a:buNone/>
            </a:pPr>
            <a:r>
              <a:rPr lang="el-GR" sz="2400" dirty="0" smtClean="0"/>
              <a:t>Μαμαλάκης Πέτρος </a:t>
            </a:r>
          </a:p>
          <a:p>
            <a:pPr>
              <a:buNone/>
            </a:pPr>
            <a:r>
              <a:rPr lang="el-GR" sz="2400" dirty="0" smtClean="0"/>
              <a:t>Ρότσας Βασίλης</a:t>
            </a:r>
          </a:p>
          <a:p>
            <a:pPr>
              <a:buNone/>
            </a:pPr>
            <a:r>
              <a:rPr lang="el-GR" sz="2400" dirty="0" smtClean="0"/>
              <a:t>Πάλλη Ευδοξία</a:t>
            </a:r>
          </a:p>
          <a:p>
            <a:pPr>
              <a:buNone/>
            </a:pPr>
            <a:r>
              <a:rPr lang="el-GR" sz="2400" dirty="0" smtClean="0"/>
              <a:t>Σπηλιόπουλος Χρήστος</a:t>
            </a:r>
          </a:p>
        </p:txBody>
      </p:sp>
      <p:pic>
        <p:nvPicPr>
          <p:cNvPr id="4" name="Εικόνα 3"/>
          <p:cNvPicPr>
            <a:picLocks noChangeAspect="1"/>
          </p:cNvPicPr>
          <p:nvPr/>
        </p:nvPicPr>
        <p:blipFill>
          <a:blip r:embed="rId3" cstate="print"/>
          <a:stretch>
            <a:fillRect/>
          </a:stretch>
        </p:blipFill>
        <p:spPr>
          <a:xfrm>
            <a:off x="5436096" y="444608"/>
            <a:ext cx="3103133" cy="1469263"/>
          </a:xfrm>
          <a:prstGeom prst="rect">
            <a:avLst/>
          </a:prstGeom>
        </p:spPr>
      </p:pic>
      <p:pic>
        <p:nvPicPr>
          <p:cNvPr id="5" name="Εικόνα 4"/>
          <p:cNvPicPr>
            <a:picLocks noChangeAspect="1"/>
          </p:cNvPicPr>
          <p:nvPr/>
        </p:nvPicPr>
        <p:blipFill>
          <a:blip r:embed="rId4" cstate="print"/>
          <a:stretch>
            <a:fillRect/>
          </a:stretch>
        </p:blipFill>
        <p:spPr>
          <a:xfrm>
            <a:off x="6462496" y="4941200"/>
            <a:ext cx="1853920" cy="1853920"/>
          </a:xfrm>
          <a:prstGeom prst="rect">
            <a:avLst/>
          </a:prstGeom>
        </p:spPr>
      </p:pic>
      <p:pic>
        <p:nvPicPr>
          <p:cNvPr id="6" name="Εικόνα 5"/>
          <p:cNvPicPr>
            <a:picLocks noChangeAspect="1"/>
          </p:cNvPicPr>
          <p:nvPr/>
        </p:nvPicPr>
        <p:blipFill>
          <a:blip r:embed="rId5" cstate="print"/>
          <a:stretch>
            <a:fillRect/>
          </a:stretch>
        </p:blipFill>
        <p:spPr>
          <a:xfrm>
            <a:off x="2987824" y="4951234"/>
            <a:ext cx="1805186" cy="1805186"/>
          </a:xfrm>
          <a:prstGeom prst="rect">
            <a:avLst/>
          </a:prstGeom>
        </p:spPr>
      </p:pic>
      <p:sp>
        <p:nvSpPr>
          <p:cNvPr id="7" name="Θέση αριθμού διαφάνειας 6"/>
          <p:cNvSpPr>
            <a:spLocks noGrp="1"/>
          </p:cNvSpPr>
          <p:nvPr>
            <p:ph type="sldNum" sz="quarter" idx="12"/>
          </p:nvPr>
        </p:nvSpPr>
        <p:spPr/>
        <p:txBody>
          <a:bodyPr>
            <a:normAutofit fontScale="85000" lnSpcReduction="20000"/>
          </a:bodyPr>
          <a:lstStyle/>
          <a:p>
            <a:fld id="{C61F1ECA-E332-4231-A097-B0AF41CB691C}" type="slidenum">
              <a:rPr lang="el-GR" smtClean="0"/>
              <a:pPr/>
              <a:t>20</a:t>
            </a:fld>
            <a:endParaRPr lang="el-GR"/>
          </a:p>
        </p:txBody>
      </p:sp>
    </p:spTree>
    <p:custDataLst>
      <p:tags r:id="rId1"/>
    </p:custDataLst>
    <p:extLst>
      <p:ext uri="{BB962C8B-B14F-4D97-AF65-F5344CB8AC3E}">
        <p14:creationId xmlns:p14="http://schemas.microsoft.com/office/powerpoint/2010/main" xmlns="" val="4041444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5096" y="188640"/>
            <a:ext cx="8153400" cy="990600"/>
          </a:xfrm>
        </p:spPr>
        <p:txBody>
          <a:bodyPr/>
          <a:lstStyle/>
          <a:p>
            <a:r>
              <a:rPr lang="el-GR" dirty="0" smtClean="0"/>
              <a:t>Ολυμπιακοί Αγώνες</a:t>
            </a:r>
            <a:endParaRPr lang="el-GR" dirty="0"/>
          </a:p>
        </p:txBody>
      </p:sp>
      <p:sp>
        <p:nvSpPr>
          <p:cNvPr id="3" name="Θέση περιεχομένου 2"/>
          <p:cNvSpPr>
            <a:spLocks noGrp="1"/>
          </p:cNvSpPr>
          <p:nvPr>
            <p:ph sz="quarter" idx="1"/>
          </p:nvPr>
        </p:nvSpPr>
        <p:spPr>
          <a:xfrm>
            <a:off x="572878" y="2060848"/>
            <a:ext cx="8153400" cy="4495800"/>
          </a:xfrm>
        </p:spPr>
        <p:txBody>
          <a:bodyPr/>
          <a:lstStyle/>
          <a:p>
            <a:r>
              <a:rPr lang="el-GR" dirty="0"/>
              <a:t>Οι Ολυμπιακοί Αγώνες είναι αθλητική διοργάνωση πολλών αγωνισμάτων που γίνεται κάθε τέσσερα χρόνια. </a:t>
            </a:r>
            <a:endParaRPr lang="el-GR" dirty="0" smtClean="0"/>
          </a:p>
          <a:p>
            <a:r>
              <a:rPr lang="el-GR" dirty="0" smtClean="0"/>
              <a:t>Η </a:t>
            </a:r>
            <a:r>
              <a:rPr lang="el-GR" dirty="0"/>
              <a:t>καταγωγή των αγώνων είναι η Αρχαία Ελλάδα. Αναβίωσαν από τον Γάλλο </a:t>
            </a:r>
            <a:r>
              <a:rPr lang="el-GR" dirty="0" err="1"/>
              <a:t>βαρώνο</a:t>
            </a:r>
            <a:r>
              <a:rPr lang="el-GR" dirty="0"/>
              <a:t> </a:t>
            </a:r>
            <a:r>
              <a:rPr lang="el-GR" dirty="0" err="1"/>
              <a:t>Πιέρ</a:t>
            </a:r>
            <a:r>
              <a:rPr lang="el-GR" dirty="0"/>
              <a:t> ντε Κουμπερτέν και τον Δημήτριο Βικέλα στα τέλη του 19ου αιώνα. </a:t>
            </a:r>
          </a:p>
        </p:txBody>
      </p:sp>
      <p:pic>
        <p:nvPicPr>
          <p:cNvPr id="4" name="Εικόνα 3"/>
          <p:cNvPicPr>
            <a:picLocks noChangeAspect="1"/>
          </p:cNvPicPr>
          <p:nvPr/>
        </p:nvPicPr>
        <p:blipFill>
          <a:blip r:embed="rId3" cstate="print"/>
          <a:stretch>
            <a:fillRect/>
          </a:stretch>
        </p:blipFill>
        <p:spPr>
          <a:xfrm>
            <a:off x="5436096" y="444608"/>
            <a:ext cx="3103133" cy="1469263"/>
          </a:xfrm>
          <a:prstGeom prst="rect">
            <a:avLst/>
          </a:prstGeom>
        </p:spPr>
      </p:pic>
      <p:pic>
        <p:nvPicPr>
          <p:cNvPr id="5" name="Εικόνα 4"/>
          <p:cNvPicPr>
            <a:picLocks noChangeAspect="1"/>
          </p:cNvPicPr>
          <p:nvPr/>
        </p:nvPicPr>
        <p:blipFill>
          <a:blip r:embed="rId4" cstate="print"/>
          <a:stretch>
            <a:fillRect/>
          </a:stretch>
        </p:blipFill>
        <p:spPr>
          <a:xfrm>
            <a:off x="6462496" y="4941200"/>
            <a:ext cx="1853920" cy="1853920"/>
          </a:xfrm>
          <a:prstGeom prst="rect">
            <a:avLst/>
          </a:prstGeom>
        </p:spPr>
      </p:pic>
      <p:pic>
        <p:nvPicPr>
          <p:cNvPr id="6" name="Εικόνα 5"/>
          <p:cNvPicPr>
            <a:picLocks noChangeAspect="1"/>
          </p:cNvPicPr>
          <p:nvPr/>
        </p:nvPicPr>
        <p:blipFill>
          <a:blip r:embed="rId5" cstate="print"/>
          <a:stretch>
            <a:fillRect/>
          </a:stretch>
        </p:blipFill>
        <p:spPr>
          <a:xfrm>
            <a:off x="2987824" y="4951234"/>
            <a:ext cx="1805186" cy="1805186"/>
          </a:xfrm>
          <a:prstGeom prst="rect">
            <a:avLst/>
          </a:prstGeom>
        </p:spPr>
      </p:pic>
      <p:sp>
        <p:nvSpPr>
          <p:cNvPr id="7" name="Θέση αριθμού διαφάνειας 6"/>
          <p:cNvSpPr>
            <a:spLocks noGrp="1"/>
          </p:cNvSpPr>
          <p:nvPr>
            <p:ph type="sldNum" sz="quarter" idx="12"/>
          </p:nvPr>
        </p:nvSpPr>
        <p:spPr/>
        <p:txBody>
          <a:bodyPr>
            <a:normAutofit fontScale="85000" lnSpcReduction="20000"/>
          </a:bodyPr>
          <a:lstStyle/>
          <a:p>
            <a:fld id="{C61F1ECA-E332-4231-A097-B0AF41CB691C}" type="slidenum">
              <a:rPr lang="el-GR" smtClean="0"/>
              <a:pPr/>
              <a:t>21</a:t>
            </a:fld>
            <a:endParaRPr lang="el-GR"/>
          </a:p>
        </p:txBody>
      </p:sp>
    </p:spTree>
    <p:custDataLst>
      <p:tags r:id="rId1"/>
    </p:custDataLst>
    <p:extLst>
      <p:ext uri="{BB962C8B-B14F-4D97-AF65-F5344CB8AC3E}">
        <p14:creationId xmlns:p14="http://schemas.microsoft.com/office/powerpoint/2010/main" xmlns="" val="4041444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Ολυμπιακοί Αγώνες Αθήνας</a:t>
            </a:r>
            <a:endParaRPr lang="el-GR" dirty="0"/>
          </a:p>
        </p:txBody>
      </p:sp>
      <p:pic>
        <p:nvPicPr>
          <p:cNvPr id="4" name="Θέση περιεχομένου 3"/>
          <p:cNvPicPr>
            <a:picLocks noGrp="1" noChangeAspect="1"/>
          </p:cNvPicPr>
          <p:nvPr>
            <p:ph sz="quarter" idx="1"/>
          </p:nvPr>
        </p:nvPicPr>
        <p:blipFill>
          <a:blip r:embed="rId3" cstate="print"/>
          <a:stretch>
            <a:fillRect/>
          </a:stretch>
        </p:blipFill>
        <p:spPr>
          <a:xfrm>
            <a:off x="6444208" y="2204864"/>
            <a:ext cx="1619250" cy="1619250"/>
          </a:xfrm>
          <a:prstGeom prst="rect">
            <a:avLst/>
          </a:prstGeom>
        </p:spPr>
      </p:pic>
      <p:pic>
        <p:nvPicPr>
          <p:cNvPr id="5" name="Εικόνα 4"/>
          <p:cNvPicPr>
            <a:picLocks noChangeAspect="1"/>
          </p:cNvPicPr>
          <p:nvPr/>
        </p:nvPicPr>
        <p:blipFill>
          <a:blip r:embed="rId4" cstate="print"/>
          <a:stretch>
            <a:fillRect/>
          </a:stretch>
        </p:blipFill>
        <p:spPr>
          <a:xfrm>
            <a:off x="539552" y="1871489"/>
            <a:ext cx="2286000" cy="2286000"/>
          </a:xfrm>
          <a:prstGeom prst="rect">
            <a:avLst/>
          </a:prstGeom>
        </p:spPr>
      </p:pic>
      <p:pic>
        <p:nvPicPr>
          <p:cNvPr id="6" name="Εικόνα 5"/>
          <p:cNvPicPr>
            <a:picLocks noChangeAspect="1"/>
          </p:cNvPicPr>
          <p:nvPr/>
        </p:nvPicPr>
        <p:blipFill>
          <a:blip r:embed="rId5" cstate="print"/>
          <a:stretch>
            <a:fillRect/>
          </a:stretch>
        </p:blipFill>
        <p:spPr>
          <a:xfrm>
            <a:off x="827584" y="4509120"/>
            <a:ext cx="2985016" cy="1528217"/>
          </a:xfrm>
          <a:prstGeom prst="rect">
            <a:avLst/>
          </a:prstGeom>
        </p:spPr>
      </p:pic>
      <p:sp>
        <p:nvSpPr>
          <p:cNvPr id="7" name="TextBox 6"/>
          <p:cNvSpPr txBox="1"/>
          <p:nvPr/>
        </p:nvSpPr>
        <p:spPr>
          <a:xfrm>
            <a:off x="2771800" y="3014489"/>
            <a:ext cx="3672408" cy="461665"/>
          </a:xfrm>
          <a:prstGeom prst="rect">
            <a:avLst/>
          </a:prstGeom>
          <a:noFill/>
        </p:spPr>
        <p:txBody>
          <a:bodyPr wrap="square" rtlCol="0">
            <a:spAutoFit/>
          </a:bodyPr>
          <a:lstStyle/>
          <a:p>
            <a:r>
              <a:rPr lang="el-GR" sz="2400" dirty="0">
                <a:solidFill>
                  <a:prstClr val="black"/>
                </a:solidFill>
              </a:rPr>
              <a:t>1896                               2004</a:t>
            </a:r>
          </a:p>
        </p:txBody>
      </p:sp>
      <p:pic>
        <p:nvPicPr>
          <p:cNvPr id="8" name="Εικόνα 7"/>
          <p:cNvPicPr>
            <a:picLocks noChangeAspect="1"/>
          </p:cNvPicPr>
          <p:nvPr/>
        </p:nvPicPr>
        <p:blipFill>
          <a:blip r:embed="rId6" cstate="print"/>
          <a:stretch>
            <a:fillRect/>
          </a:stretch>
        </p:blipFill>
        <p:spPr>
          <a:xfrm>
            <a:off x="5508104" y="4293095"/>
            <a:ext cx="2969865" cy="1648993"/>
          </a:xfrm>
          <a:prstGeom prst="rect">
            <a:avLst/>
          </a:prstGeom>
        </p:spPr>
      </p:pic>
      <p:sp>
        <p:nvSpPr>
          <p:cNvPr id="9" name="Θέση αριθμού διαφάνειας 8"/>
          <p:cNvSpPr>
            <a:spLocks noGrp="1"/>
          </p:cNvSpPr>
          <p:nvPr>
            <p:ph type="sldNum" sz="quarter" idx="12"/>
          </p:nvPr>
        </p:nvSpPr>
        <p:spPr/>
        <p:txBody>
          <a:bodyPr>
            <a:normAutofit fontScale="85000" lnSpcReduction="20000"/>
          </a:bodyPr>
          <a:lstStyle/>
          <a:p>
            <a:fld id="{C61F1ECA-E332-4231-A097-B0AF41CB691C}" type="slidenum">
              <a:rPr lang="el-GR" smtClean="0"/>
              <a:pPr/>
              <a:t>22</a:t>
            </a:fld>
            <a:endParaRPr lang="el-GR"/>
          </a:p>
        </p:txBody>
      </p:sp>
    </p:spTree>
    <p:custDataLst>
      <p:tags r:id="rId1"/>
    </p:custDataLst>
    <p:extLst>
      <p:ext uri="{BB962C8B-B14F-4D97-AF65-F5344CB8AC3E}">
        <p14:creationId xmlns:p14="http://schemas.microsoft.com/office/powerpoint/2010/main" xmlns="" val="2438905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Ολυμπιακά αθλήματα </a:t>
            </a:r>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xmlns="" val="2640743533"/>
              </p:ext>
            </p:extLst>
          </p:nvPr>
        </p:nvGraphicFramePr>
        <p:xfrm>
          <a:off x="467544" y="2449418"/>
          <a:ext cx="8153400" cy="3256280"/>
        </p:xfrm>
        <a:graphic>
          <a:graphicData uri="http://schemas.openxmlformats.org/drawingml/2006/table">
            <a:tbl>
              <a:tblPr firstRow="1" bandRow="1">
                <a:tableStyleId>{5940675A-B579-460E-94D1-54222C63F5DA}</a:tableStyleId>
              </a:tblPr>
              <a:tblGrid>
                <a:gridCol w="2038350"/>
                <a:gridCol w="2038350"/>
                <a:gridCol w="2038350"/>
                <a:gridCol w="2038350"/>
              </a:tblGrid>
              <a:tr h="370840">
                <a:tc>
                  <a:txBody>
                    <a:bodyPr/>
                    <a:lstStyle/>
                    <a:p>
                      <a:pPr marL="0" indent="0">
                        <a:lnSpc>
                          <a:spcPct val="115000"/>
                        </a:lnSpc>
                        <a:spcBef>
                          <a:spcPts val="600"/>
                        </a:spcBef>
                        <a:spcAft>
                          <a:spcPts val="600"/>
                        </a:spcAft>
                        <a:buFont typeface="Arial" panose="020B0604020202020204" pitchFamily="34" charset="0"/>
                        <a:buNone/>
                      </a:pPr>
                      <a:r>
                        <a:rPr lang="el-GR" sz="2000" dirty="0" err="1">
                          <a:effectLst/>
                        </a:rPr>
                        <a:t>Αντιπτέριση</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dirty="0">
                          <a:effectLst/>
                        </a:rPr>
                        <a:t>Αντισφαίριση</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Άρση βαρών</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Γκολφ</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indent="0">
                        <a:lnSpc>
                          <a:spcPct val="115000"/>
                        </a:lnSpc>
                        <a:spcBef>
                          <a:spcPts val="600"/>
                        </a:spcBef>
                        <a:spcAft>
                          <a:spcPts val="600"/>
                        </a:spcAft>
                        <a:buFont typeface="Arial" panose="020B0604020202020204" pitchFamily="34" charset="0"/>
                        <a:buNone/>
                      </a:pPr>
                      <a:r>
                        <a:rPr lang="el-GR" sz="2000" dirty="0">
                          <a:effectLst/>
                        </a:rPr>
                        <a:t>Γυμναστική</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Επιτραπέζια αντισφαίριση</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Ιππασία</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Ιστιοπλοΐα</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indent="0">
                        <a:lnSpc>
                          <a:spcPct val="115000"/>
                        </a:lnSpc>
                        <a:spcBef>
                          <a:spcPts val="600"/>
                        </a:spcBef>
                        <a:spcAft>
                          <a:spcPts val="600"/>
                        </a:spcAft>
                        <a:buFont typeface="Arial" panose="020B0604020202020204" pitchFamily="34" charset="0"/>
                        <a:buNone/>
                      </a:pPr>
                      <a:r>
                        <a:rPr lang="el-GR" sz="2000">
                          <a:effectLst/>
                        </a:rPr>
                        <a:t>Καλαθοσφαίριση</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Κανό καγιάκ</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Κωπηλασία</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Μοντέρνο πένταθλο</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indent="0">
                        <a:lnSpc>
                          <a:spcPct val="115000"/>
                        </a:lnSpc>
                        <a:spcBef>
                          <a:spcPts val="600"/>
                        </a:spcBef>
                        <a:spcAft>
                          <a:spcPts val="600"/>
                        </a:spcAft>
                        <a:buFont typeface="Arial" panose="020B0604020202020204" pitchFamily="34" charset="0"/>
                        <a:buNone/>
                      </a:pPr>
                      <a:r>
                        <a:rPr lang="el-GR" sz="2000">
                          <a:effectLst/>
                        </a:rPr>
                        <a:t>Ξιφασκία</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Πάλη</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Πετοσφαίριση</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Ποδηλασία</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indent="0">
                        <a:lnSpc>
                          <a:spcPct val="115000"/>
                        </a:lnSpc>
                        <a:spcBef>
                          <a:spcPts val="600"/>
                        </a:spcBef>
                        <a:spcAft>
                          <a:spcPts val="600"/>
                        </a:spcAft>
                        <a:buFont typeface="Arial" panose="020B0604020202020204" pitchFamily="34" charset="0"/>
                        <a:buNone/>
                      </a:pPr>
                      <a:r>
                        <a:rPr lang="el-GR" sz="2000">
                          <a:effectLst/>
                        </a:rPr>
                        <a:t>Ποδόσφαιρο</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dirty="0">
                          <a:effectLst/>
                        </a:rPr>
                        <a:t>Πυγμαχία</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Ράγκμπι</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Σκοποβολή</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indent="0">
                        <a:lnSpc>
                          <a:spcPct val="115000"/>
                        </a:lnSpc>
                        <a:spcBef>
                          <a:spcPts val="600"/>
                        </a:spcBef>
                        <a:spcAft>
                          <a:spcPts val="600"/>
                        </a:spcAft>
                        <a:buFont typeface="Arial" panose="020B0604020202020204" pitchFamily="34" charset="0"/>
                        <a:buNone/>
                      </a:pPr>
                      <a:r>
                        <a:rPr lang="el-GR" sz="2000">
                          <a:effectLst/>
                        </a:rPr>
                        <a:t>Στίβος</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n-US" sz="2000">
                          <a:effectLst/>
                        </a:rPr>
                        <a:t>Taekwondo</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Τζούντο</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Τοξοβολία</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indent="0">
                        <a:lnSpc>
                          <a:spcPct val="115000"/>
                        </a:lnSpc>
                        <a:spcBef>
                          <a:spcPts val="600"/>
                        </a:spcBef>
                        <a:spcAft>
                          <a:spcPts val="600"/>
                        </a:spcAft>
                        <a:buFont typeface="Arial" panose="020B0604020202020204" pitchFamily="34" charset="0"/>
                        <a:buNone/>
                      </a:pPr>
                      <a:r>
                        <a:rPr lang="el-GR" sz="2000">
                          <a:effectLst/>
                        </a:rPr>
                        <a:t>Τρίαθλο</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dirty="0">
                          <a:effectLst/>
                        </a:rPr>
                        <a:t>Υγρός στίβος</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a:effectLst/>
                        </a:rPr>
                        <a:t>Χειροσφαίριση </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Bef>
                          <a:spcPts val="600"/>
                        </a:spcBef>
                        <a:spcAft>
                          <a:spcPts val="600"/>
                        </a:spcAft>
                        <a:buFont typeface="Arial" panose="020B0604020202020204" pitchFamily="34" charset="0"/>
                        <a:buNone/>
                      </a:pPr>
                      <a:r>
                        <a:rPr lang="el-GR" sz="2000" dirty="0">
                          <a:effectLst/>
                        </a:rPr>
                        <a:t>Χόκεϊ</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Εικόνα 5"/>
          <p:cNvPicPr>
            <a:picLocks noChangeAspect="1"/>
          </p:cNvPicPr>
          <p:nvPr/>
        </p:nvPicPr>
        <p:blipFill>
          <a:blip r:embed="rId3" cstate="print"/>
          <a:stretch>
            <a:fillRect/>
          </a:stretch>
        </p:blipFill>
        <p:spPr>
          <a:xfrm>
            <a:off x="6156176" y="332656"/>
            <a:ext cx="2352675" cy="1943100"/>
          </a:xfrm>
          <a:prstGeom prst="rect">
            <a:avLst/>
          </a:prstGeom>
        </p:spPr>
      </p:pic>
      <p:sp>
        <p:nvSpPr>
          <p:cNvPr id="7" name="Θέση αριθμού διαφάνειας 6"/>
          <p:cNvSpPr>
            <a:spLocks noGrp="1"/>
          </p:cNvSpPr>
          <p:nvPr>
            <p:ph type="sldNum" sz="quarter" idx="12"/>
          </p:nvPr>
        </p:nvSpPr>
        <p:spPr/>
        <p:txBody>
          <a:bodyPr>
            <a:normAutofit fontScale="85000" lnSpcReduction="20000"/>
          </a:bodyPr>
          <a:lstStyle/>
          <a:p>
            <a:fld id="{C61F1ECA-E332-4231-A097-B0AF41CB691C}" type="slidenum">
              <a:rPr lang="el-GR" smtClean="0"/>
              <a:pPr/>
              <a:t>23</a:t>
            </a:fld>
            <a:endParaRPr lang="el-GR"/>
          </a:p>
        </p:txBody>
      </p:sp>
    </p:spTree>
    <p:custDataLst>
      <p:tags r:id="rId1"/>
    </p:custDataLst>
    <p:extLst>
      <p:ext uri="{BB962C8B-B14F-4D97-AF65-F5344CB8AC3E}">
        <p14:creationId xmlns:p14="http://schemas.microsoft.com/office/powerpoint/2010/main" xmlns="" val="118886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Ολυμπιακά Σύμβολα</a:t>
            </a:r>
            <a:endParaRPr lang="el-GR" dirty="0"/>
          </a:p>
        </p:txBody>
      </p:sp>
      <p:pic>
        <p:nvPicPr>
          <p:cNvPr id="5" name="Θέση περιεχομένου 4"/>
          <p:cNvPicPr>
            <a:picLocks noGrp="1" noChangeAspect="1"/>
          </p:cNvPicPr>
          <p:nvPr>
            <p:ph sz="quarter" idx="1"/>
          </p:nvPr>
        </p:nvPicPr>
        <p:blipFill>
          <a:blip r:embed="rId3" cstate="print"/>
          <a:stretch>
            <a:fillRect/>
          </a:stretch>
        </p:blipFill>
        <p:spPr>
          <a:xfrm>
            <a:off x="5364088" y="980728"/>
            <a:ext cx="3105150" cy="1466850"/>
          </a:xfrm>
          <a:prstGeom prst="rect">
            <a:avLst/>
          </a:prstGeom>
        </p:spPr>
      </p:pic>
      <p:pic>
        <p:nvPicPr>
          <p:cNvPr id="4" name="Εικόνα 3"/>
          <p:cNvPicPr>
            <a:picLocks noChangeAspect="1"/>
          </p:cNvPicPr>
          <p:nvPr/>
        </p:nvPicPr>
        <p:blipFill>
          <a:blip r:embed="rId4" cstate="print"/>
          <a:stretch>
            <a:fillRect/>
          </a:stretch>
        </p:blipFill>
        <p:spPr>
          <a:xfrm>
            <a:off x="5635621" y="2944713"/>
            <a:ext cx="2968827" cy="2140471"/>
          </a:xfrm>
          <a:prstGeom prst="rect">
            <a:avLst/>
          </a:prstGeom>
        </p:spPr>
      </p:pic>
      <p:pic>
        <p:nvPicPr>
          <p:cNvPr id="8" name="Εικόνα 7"/>
          <p:cNvPicPr>
            <a:picLocks noChangeAspect="1"/>
          </p:cNvPicPr>
          <p:nvPr/>
        </p:nvPicPr>
        <p:blipFill>
          <a:blip r:embed="rId5" cstate="print"/>
          <a:stretch>
            <a:fillRect/>
          </a:stretch>
        </p:blipFill>
        <p:spPr>
          <a:xfrm>
            <a:off x="559682" y="1988840"/>
            <a:ext cx="8187638" cy="4554107"/>
          </a:xfrm>
          <a:prstGeom prst="rect">
            <a:avLst/>
          </a:prstGeom>
        </p:spPr>
      </p:pic>
      <p:sp>
        <p:nvSpPr>
          <p:cNvPr id="9" name="Θέση αριθμού διαφάνειας 8"/>
          <p:cNvSpPr>
            <a:spLocks noGrp="1"/>
          </p:cNvSpPr>
          <p:nvPr>
            <p:ph type="sldNum" sz="quarter" idx="12"/>
          </p:nvPr>
        </p:nvSpPr>
        <p:spPr/>
        <p:txBody>
          <a:bodyPr>
            <a:normAutofit fontScale="85000" lnSpcReduction="20000"/>
          </a:bodyPr>
          <a:lstStyle/>
          <a:p>
            <a:fld id="{C61F1ECA-E332-4231-A097-B0AF41CB691C}" type="slidenum">
              <a:rPr lang="el-GR" smtClean="0"/>
              <a:pPr/>
              <a:t>24</a:t>
            </a:fld>
            <a:endParaRPr lang="el-GR"/>
          </a:p>
        </p:txBody>
      </p:sp>
    </p:spTree>
    <p:custDataLst>
      <p:tags r:id="rId1"/>
    </p:custDataLst>
    <p:extLst>
      <p:ext uri="{BB962C8B-B14F-4D97-AF65-F5344CB8AC3E}">
        <p14:creationId xmlns:p14="http://schemas.microsoft.com/office/powerpoint/2010/main" xmlns="" val="396889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Χειμερινοί Ολυμπιακοί Αγώνες</a:t>
            </a:r>
            <a:endParaRPr lang="el-GR" dirty="0"/>
          </a:p>
        </p:txBody>
      </p:sp>
      <p:sp>
        <p:nvSpPr>
          <p:cNvPr id="3" name="Θέση περιεχομένου 2"/>
          <p:cNvSpPr>
            <a:spLocks noGrp="1"/>
          </p:cNvSpPr>
          <p:nvPr>
            <p:ph sz="quarter" idx="1"/>
          </p:nvPr>
        </p:nvSpPr>
        <p:spPr/>
        <p:txBody>
          <a:bodyPr/>
          <a:lstStyle/>
          <a:p>
            <a:r>
              <a:rPr lang="el-GR" dirty="0"/>
              <a:t>Οι Χειμερινοί Ολυμπιακοί Αγώνες </a:t>
            </a:r>
            <a:r>
              <a:rPr lang="el-GR" dirty="0" smtClean="0"/>
              <a:t>είναι </a:t>
            </a:r>
            <a:r>
              <a:rPr lang="el-GR" dirty="0"/>
              <a:t>οι αντίστοιχοι αγώνες των Θερινών Ολυμπιακών Αγώνων για τον χειμώνα. </a:t>
            </a:r>
            <a:endParaRPr lang="el-GR" dirty="0" smtClean="0"/>
          </a:p>
          <a:p>
            <a:r>
              <a:rPr lang="el-GR" dirty="0" smtClean="0"/>
              <a:t>Χαρακτηρίζονται </a:t>
            </a:r>
            <a:r>
              <a:rPr lang="el-GR" dirty="0"/>
              <a:t>από τα χειμερινά αθλήματα πάνω σε πάγο ή χιόνι, όπως η παγοδρομία και το σκι.</a:t>
            </a:r>
          </a:p>
          <a:p>
            <a:endParaRPr lang="el-GR" dirty="0"/>
          </a:p>
        </p:txBody>
      </p:sp>
      <p:pic>
        <p:nvPicPr>
          <p:cNvPr id="6" name="Εικόνα 5"/>
          <p:cNvPicPr>
            <a:picLocks noChangeAspect="1"/>
          </p:cNvPicPr>
          <p:nvPr/>
        </p:nvPicPr>
        <p:blipFill>
          <a:blip r:embed="rId3" cstate="print"/>
          <a:stretch>
            <a:fillRect/>
          </a:stretch>
        </p:blipFill>
        <p:spPr>
          <a:xfrm>
            <a:off x="5364088" y="4168417"/>
            <a:ext cx="2286000" cy="2286000"/>
          </a:xfrm>
          <a:prstGeom prst="rect">
            <a:avLst/>
          </a:prstGeom>
        </p:spPr>
      </p:pic>
      <p:sp>
        <p:nvSpPr>
          <p:cNvPr id="7" name="Θέση αριθμού διαφάνειας 6"/>
          <p:cNvSpPr>
            <a:spLocks noGrp="1"/>
          </p:cNvSpPr>
          <p:nvPr>
            <p:ph type="sldNum" sz="quarter" idx="12"/>
          </p:nvPr>
        </p:nvSpPr>
        <p:spPr/>
        <p:txBody>
          <a:bodyPr>
            <a:normAutofit fontScale="85000" lnSpcReduction="20000"/>
          </a:bodyPr>
          <a:lstStyle/>
          <a:p>
            <a:fld id="{C61F1ECA-E332-4231-A097-B0AF41CB691C}" type="slidenum">
              <a:rPr lang="el-GR" smtClean="0"/>
              <a:pPr/>
              <a:t>25</a:t>
            </a:fld>
            <a:endParaRPr lang="el-GR"/>
          </a:p>
        </p:txBody>
      </p:sp>
    </p:spTree>
    <p:custDataLst>
      <p:tags r:id="rId1"/>
    </p:custDataLst>
    <p:extLst>
      <p:ext uri="{BB962C8B-B14F-4D97-AF65-F5344CB8AC3E}">
        <p14:creationId xmlns:p14="http://schemas.microsoft.com/office/powerpoint/2010/main" xmlns="" val="151196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Ολυμπιακοί Αγώνες Νέων</a:t>
            </a:r>
            <a:endParaRPr lang="el-GR" dirty="0"/>
          </a:p>
        </p:txBody>
      </p:sp>
      <p:sp>
        <p:nvSpPr>
          <p:cNvPr id="7" name="Θέση περιεχομένου 6"/>
          <p:cNvSpPr>
            <a:spLocks noGrp="1"/>
          </p:cNvSpPr>
          <p:nvPr>
            <p:ph sz="quarter" idx="1"/>
          </p:nvPr>
        </p:nvSpPr>
        <p:spPr>
          <a:xfrm>
            <a:off x="539552" y="1916832"/>
            <a:ext cx="8153400" cy="4495800"/>
          </a:xfrm>
        </p:spPr>
        <p:txBody>
          <a:bodyPr/>
          <a:lstStyle/>
          <a:p>
            <a:pPr marL="0" indent="0">
              <a:buNone/>
            </a:pPr>
            <a:r>
              <a:rPr lang="el-GR" dirty="0"/>
              <a:t>Σκοπός των Αγώνων </a:t>
            </a:r>
            <a:r>
              <a:rPr lang="el-GR" dirty="0" smtClean="0"/>
              <a:t>είναι: </a:t>
            </a:r>
          </a:p>
          <a:p>
            <a:r>
              <a:rPr lang="el-GR" dirty="0" smtClean="0"/>
              <a:t>να </a:t>
            </a:r>
            <a:r>
              <a:rPr lang="el-GR" dirty="0"/>
              <a:t>εκπαιδεύσουν τους νέους αθλητές σχετικά με τα ιδεώδη του αθλητισμού, την υγεία τους και την κοινωνική τους </a:t>
            </a:r>
            <a:r>
              <a:rPr lang="el-GR" dirty="0" smtClean="0"/>
              <a:t>ένταξη </a:t>
            </a:r>
          </a:p>
          <a:p>
            <a:r>
              <a:rPr lang="el-GR" dirty="0" smtClean="0"/>
              <a:t>να </a:t>
            </a:r>
            <a:r>
              <a:rPr lang="el-GR" dirty="0"/>
              <a:t>τους </a:t>
            </a:r>
            <a:r>
              <a:rPr lang="el-GR" dirty="0" smtClean="0"/>
              <a:t>ενημερώσουν, </a:t>
            </a:r>
            <a:r>
              <a:rPr lang="el-GR" dirty="0"/>
              <a:t>μέσω πολιτιστικών και εκπαιδευτικών δραστηριοτήτων, για τους κινδύνους που συνδέονται με τον αθλητισμό, όπως το ντόπινγκ, η υπερβολική προπόνηση και η </a:t>
            </a:r>
            <a:r>
              <a:rPr lang="el-GR" dirty="0" smtClean="0"/>
              <a:t>αεργία </a:t>
            </a:r>
            <a:endParaRPr lang="el-GR" dirty="0"/>
          </a:p>
        </p:txBody>
      </p:sp>
      <p:sp>
        <p:nvSpPr>
          <p:cNvPr id="8" name="Θέση αριθμού διαφάνειας 7"/>
          <p:cNvSpPr>
            <a:spLocks noGrp="1"/>
          </p:cNvSpPr>
          <p:nvPr>
            <p:ph type="sldNum" sz="quarter" idx="12"/>
          </p:nvPr>
        </p:nvSpPr>
        <p:spPr/>
        <p:txBody>
          <a:bodyPr>
            <a:normAutofit fontScale="85000" lnSpcReduction="20000"/>
          </a:bodyPr>
          <a:lstStyle/>
          <a:p>
            <a:fld id="{C61F1ECA-E332-4231-A097-B0AF41CB691C}" type="slidenum">
              <a:rPr lang="el-GR" smtClean="0"/>
              <a:pPr/>
              <a:t>26</a:t>
            </a:fld>
            <a:endParaRPr lang="el-GR"/>
          </a:p>
        </p:txBody>
      </p:sp>
    </p:spTree>
    <p:custDataLst>
      <p:tags r:id="rId1"/>
    </p:custDataLst>
    <p:extLst>
      <p:ext uri="{BB962C8B-B14F-4D97-AF65-F5344CB8AC3E}">
        <p14:creationId xmlns:p14="http://schemas.microsoft.com/office/powerpoint/2010/main" xmlns="" val="3636329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Ολυμπιακοί Αγώνες Νέων</a:t>
            </a:r>
          </a:p>
        </p:txBody>
      </p:sp>
      <p:sp>
        <p:nvSpPr>
          <p:cNvPr id="3" name="Θέση περιεχομένου 2"/>
          <p:cNvSpPr>
            <a:spLocks noGrp="1"/>
          </p:cNvSpPr>
          <p:nvPr>
            <p:ph sz="quarter" idx="1"/>
          </p:nvPr>
        </p:nvSpPr>
        <p:spPr>
          <a:xfrm>
            <a:off x="612648" y="1600200"/>
            <a:ext cx="8153400" cy="4709120"/>
          </a:xfrm>
        </p:spPr>
        <p:txBody>
          <a:bodyPr>
            <a:normAutofit fontScale="85000" lnSpcReduction="20000"/>
          </a:bodyPr>
          <a:lstStyle/>
          <a:p>
            <a:pPr>
              <a:buFont typeface="Wingdings" panose="05000000000000000000" pitchFamily="2" charset="2"/>
              <a:buChar char="q"/>
            </a:pPr>
            <a:r>
              <a:rPr lang="el-GR" dirty="0" smtClean="0"/>
              <a:t>Περιλαμβάνουν τα </a:t>
            </a:r>
            <a:r>
              <a:rPr lang="el-GR" dirty="0"/>
              <a:t>ίδια </a:t>
            </a:r>
            <a:r>
              <a:rPr lang="el-GR" dirty="0" smtClean="0"/>
              <a:t>αθλήματα,  </a:t>
            </a:r>
            <a:r>
              <a:rPr lang="el-GR" dirty="0"/>
              <a:t>αλλά τα αγωνίσματά τους είναι προσαρμοσμένα στις ηλικίες των </a:t>
            </a:r>
            <a:r>
              <a:rPr lang="el-GR" dirty="0" smtClean="0"/>
              <a:t>αθλητών</a:t>
            </a:r>
          </a:p>
          <a:p>
            <a:pPr>
              <a:buFont typeface="Wingdings" panose="05000000000000000000" pitchFamily="2" charset="2"/>
              <a:buChar char="q"/>
            </a:pPr>
            <a:r>
              <a:rPr lang="el-GR" dirty="0" smtClean="0"/>
              <a:t>Σε </a:t>
            </a:r>
            <a:r>
              <a:rPr lang="el-GR" dirty="0"/>
              <a:t>ορισμένα ομαδικά αγωνίσματα (π.χ. ομαδικό μοντέρνου πεντάθλου, ομαδικό τοξοβολίας, διπλό τένις) προβλέπεται η δημιουργία ηπειρωτικών αντί εθνικών ομάδων, με αθλητές από διαφορετικές </a:t>
            </a:r>
            <a:r>
              <a:rPr lang="el-GR" dirty="0" smtClean="0"/>
              <a:t>χώρες</a:t>
            </a:r>
          </a:p>
          <a:p>
            <a:pPr>
              <a:buFont typeface="Wingdings" panose="05000000000000000000" pitchFamily="2" charset="2"/>
              <a:buChar char="q"/>
            </a:pPr>
            <a:r>
              <a:rPr lang="el-GR" dirty="0"/>
              <a:t>Δ</a:t>
            </a:r>
            <a:r>
              <a:rPr lang="el-GR" dirty="0" smtClean="0"/>
              <a:t>εν </a:t>
            </a:r>
            <a:r>
              <a:rPr lang="el-GR" dirty="0"/>
              <a:t>ανακρούονται οι εθνικοί ύμνοι των χωρών των νικητών, ούτε γίνεται έπαρση </a:t>
            </a:r>
            <a:r>
              <a:rPr lang="el-GR" dirty="0" smtClean="0"/>
              <a:t>σημαιών</a:t>
            </a:r>
          </a:p>
          <a:p>
            <a:pPr marL="0" indent="0">
              <a:buNone/>
            </a:pPr>
            <a:endParaRPr lang="el-GR" dirty="0" smtClean="0"/>
          </a:p>
          <a:p>
            <a:pPr marL="0" indent="0">
              <a:buNone/>
            </a:pPr>
            <a:r>
              <a:rPr lang="el-GR" dirty="0" smtClean="0"/>
              <a:t>Κατά </a:t>
            </a:r>
            <a:r>
              <a:rPr lang="el-GR" dirty="0"/>
              <a:t>τα άλλα υπάρχει το τελετουργικό με τη φλόγα, η τελετή έναρξης στην οποία η Ελλάδα παρελαύνει πρώτη τιμής ένεκεν, η τελετή λήξης, το ολυμπιακό χωριό, η απονομή χρυσών, ασημένιων και χάλκινων μεταλλίων κλπ.</a:t>
            </a:r>
          </a:p>
          <a:p>
            <a:endParaRPr lang="el-GR" dirty="0"/>
          </a:p>
        </p:txBody>
      </p:sp>
      <p:sp>
        <p:nvSpPr>
          <p:cNvPr id="4" name="Θέση αριθμού διαφάνειας 3"/>
          <p:cNvSpPr>
            <a:spLocks noGrp="1"/>
          </p:cNvSpPr>
          <p:nvPr>
            <p:ph type="sldNum" sz="quarter" idx="12"/>
          </p:nvPr>
        </p:nvSpPr>
        <p:spPr/>
        <p:txBody>
          <a:bodyPr>
            <a:normAutofit fontScale="85000" lnSpcReduction="20000"/>
          </a:bodyPr>
          <a:lstStyle/>
          <a:p>
            <a:fld id="{C61F1ECA-E332-4231-A097-B0AF41CB691C}" type="slidenum">
              <a:rPr lang="el-GR" smtClean="0"/>
              <a:pPr/>
              <a:t>27</a:t>
            </a:fld>
            <a:endParaRPr lang="el-GR"/>
          </a:p>
        </p:txBody>
      </p:sp>
    </p:spTree>
    <p:custDataLst>
      <p:tags r:id="rId1"/>
    </p:custDataLst>
    <p:extLst>
      <p:ext uri="{BB962C8B-B14F-4D97-AF65-F5344CB8AC3E}">
        <p14:creationId xmlns:p14="http://schemas.microsoft.com/office/powerpoint/2010/main" xmlns="" val="1889039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Ολυμπιακοί Αγώνες Νέων</a:t>
            </a:r>
            <a:endParaRPr lang="el-GR" dirty="0"/>
          </a:p>
        </p:txBody>
      </p:sp>
      <p:sp>
        <p:nvSpPr>
          <p:cNvPr id="3" name="Θέση περιεχομένου 2"/>
          <p:cNvSpPr>
            <a:spLocks noGrp="1"/>
          </p:cNvSpPr>
          <p:nvPr>
            <p:ph sz="quarter" idx="1"/>
          </p:nvPr>
        </p:nvSpPr>
        <p:spPr/>
        <p:txBody>
          <a:bodyPr>
            <a:normAutofit lnSpcReduction="10000"/>
          </a:bodyPr>
          <a:lstStyle/>
          <a:p>
            <a:r>
              <a:rPr lang="el-GR" dirty="0" smtClean="0"/>
              <a:t>Θερινοί Ολυμπιακοί Αγώνες Νέων</a:t>
            </a:r>
          </a:p>
          <a:p>
            <a:pPr marL="514350" indent="-514350">
              <a:buFont typeface="+mj-lt"/>
              <a:buAutoNum type="arabicPeriod"/>
            </a:pPr>
            <a:r>
              <a:rPr lang="el-GR" dirty="0" smtClean="0"/>
              <a:t>2010 Σιγκαπούρη</a:t>
            </a:r>
          </a:p>
          <a:p>
            <a:pPr marL="514350" indent="-514350">
              <a:buFont typeface="+mj-lt"/>
              <a:buAutoNum type="arabicPeriod"/>
            </a:pPr>
            <a:r>
              <a:rPr lang="el-GR" dirty="0" smtClean="0"/>
              <a:t>2014 Κίνα</a:t>
            </a:r>
          </a:p>
          <a:p>
            <a:pPr marL="514350" indent="-514350">
              <a:buFont typeface="+mj-lt"/>
              <a:buAutoNum type="arabicPeriod"/>
            </a:pPr>
            <a:r>
              <a:rPr lang="el-GR" dirty="0" smtClean="0"/>
              <a:t>2018 Αργεντινή</a:t>
            </a:r>
          </a:p>
          <a:p>
            <a:endParaRPr lang="el-GR" dirty="0" smtClean="0"/>
          </a:p>
          <a:p>
            <a:r>
              <a:rPr lang="el-GR" dirty="0" smtClean="0"/>
              <a:t>Χειμερινοί Ολυμπιακοί Αγώνες Νέων </a:t>
            </a:r>
          </a:p>
          <a:p>
            <a:pPr marL="514350" indent="-514350">
              <a:buFont typeface="+mj-lt"/>
              <a:buAutoNum type="arabicPeriod"/>
            </a:pPr>
            <a:r>
              <a:rPr lang="el-GR" dirty="0" smtClean="0"/>
              <a:t>2012 Αυστρία</a:t>
            </a:r>
          </a:p>
          <a:p>
            <a:pPr marL="514350" indent="-514350">
              <a:buFont typeface="+mj-lt"/>
              <a:buAutoNum type="arabicPeriod"/>
            </a:pPr>
            <a:r>
              <a:rPr lang="el-GR" dirty="0" smtClean="0"/>
              <a:t>2016 Νορβηγία</a:t>
            </a:r>
          </a:p>
          <a:p>
            <a:pPr marL="514350" indent="-514350">
              <a:buFont typeface="+mj-lt"/>
              <a:buAutoNum type="arabicPeriod"/>
            </a:pPr>
            <a:r>
              <a:rPr lang="el-GR" dirty="0" smtClean="0"/>
              <a:t>2020 Ελβετία</a:t>
            </a:r>
          </a:p>
          <a:p>
            <a:endParaRPr lang="el-GR" dirty="0"/>
          </a:p>
        </p:txBody>
      </p:sp>
      <p:pic>
        <p:nvPicPr>
          <p:cNvPr id="4" name="Εικόνα 3"/>
          <p:cNvPicPr>
            <a:picLocks noChangeAspect="1"/>
          </p:cNvPicPr>
          <p:nvPr/>
        </p:nvPicPr>
        <p:blipFill>
          <a:blip r:embed="rId3" cstate="print"/>
          <a:stretch>
            <a:fillRect/>
          </a:stretch>
        </p:blipFill>
        <p:spPr>
          <a:xfrm>
            <a:off x="3923928" y="4915376"/>
            <a:ext cx="1414173" cy="1631120"/>
          </a:xfrm>
          <a:prstGeom prst="rect">
            <a:avLst/>
          </a:prstGeom>
        </p:spPr>
      </p:pic>
      <p:pic>
        <p:nvPicPr>
          <p:cNvPr id="7" name="Εικόνα 6"/>
          <p:cNvPicPr>
            <a:picLocks noChangeAspect="1"/>
          </p:cNvPicPr>
          <p:nvPr/>
        </p:nvPicPr>
        <p:blipFill>
          <a:blip r:embed="rId4" cstate="print"/>
          <a:stretch>
            <a:fillRect/>
          </a:stretch>
        </p:blipFill>
        <p:spPr>
          <a:xfrm>
            <a:off x="5724128" y="2229876"/>
            <a:ext cx="1296145" cy="1456493"/>
          </a:xfrm>
          <a:prstGeom prst="rect">
            <a:avLst/>
          </a:prstGeom>
        </p:spPr>
      </p:pic>
      <p:pic>
        <p:nvPicPr>
          <p:cNvPr id="8" name="Εικόνα 7"/>
          <p:cNvPicPr>
            <a:picLocks noChangeAspect="1"/>
          </p:cNvPicPr>
          <p:nvPr/>
        </p:nvPicPr>
        <p:blipFill>
          <a:blip r:embed="rId5" cstate="print"/>
          <a:stretch>
            <a:fillRect/>
          </a:stretch>
        </p:blipFill>
        <p:spPr>
          <a:xfrm>
            <a:off x="3973832" y="2132856"/>
            <a:ext cx="1431032" cy="1431032"/>
          </a:xfrm>
          <a:prstGeom prst="rect">
            <a:avLst/>
          </a:prstGeom>
        </p:spPr>
      </p:pic>
      <p:pic>
        <p:nvPicPr>
          <p:cNvPr id="9" name="Εικόνα 8"/>
          <p:cNvPicPr>
            <a:picLocks noChangeAspect="1"/>
          </p:cNvPicPr>
          <p:nvPr/>
        </p:nvPicPr>
        <p:blipFill>
          <a:blip r:embed="rId6" cstate="print"/>
          <a:stretch>
            <a:fillRect/>
          </a:stretch>
        </p:blipFill>
        <p:spPr>
          <a:xfrm>
            <a:off x="5477025" y="4915376"/>
            <a:ext cx="1609267" cy="1609267"/>
          </a:xfrm>
          <a:prstGeom prst="rect">
            <a:avLst/>
          </a:prstGeom>
        </p:spPr>
      </p:pic>
      <p:pic>
        <p:nvPicPr>
          <p:cNvPr id="10" name="Εικόνα 9"/>
          <p:cNvPicPr>
            <a:picLocks noChangeAspect="1"/>
          </p:cNvPicPr>
          <p:nvPr/>
        </p:nvPicPr>
        <p:blipFill>
          <a:blip r:embed="rId7" cstate="print"/>
          <a:stretch>
            <a:fillRect/>
          </a:stretch>
        </p:blipFill>
        <p:spPr>
          <a:xfrm>
            <a:off x="7164288" y="2213009"/>
            <a:ext cx="1473360" cy="1473360"/>
          </a:xfrm>
          <a:prstGeom prst="rect">
            <a:avLst/>
          </a:prstGeom>
        </p:spPr>
      </p:pic>
      <p:pic>
        <p:nvPicPr>
          <p:cNvPr id="11" name="Εικόνα 10"/>
          <p:cNvPicPr>
            <a:picLocks noChangeAspect="1"/>
          </p:cNvPicPr>
          <p:nvPr/>
        </p:nvPicPr>
        <p:blipFill>
          <a:blip r:embed="rId8" cstate="print"/>
          <a:stretch>
            <a:fillRect/>
          </a:stretch>
        </p:blipFill>
        <p:spPr>
          <a:xfrm>
            <a:off x="7102642" y="4899440"/>
            <a:ext cx="1647056" cy="1647056"/>
          </a:xfrm>
          <a:prstGeom prst="rect">
            <a:avLst/>
          </a:prstGeom>
        </p:spPr>
      </p:pic>
      <p:sp>
        <p:nvSpPr>
          <p:cNvPr id="12" name="Θέση αριθμού διαφάνειας 11"/>
          <p:cNvSpPr>
            <a:spLocks noGrp="1"/>
          </p:cNvSpPr>
          <p:nvPr>
            <p:ph type="sldNum" sz="quarter" idx="12"/>
          </p:nvPr>
        </p:nvSpPr>
        <p:spPr/>
        <p:txBody>
          <a:bodyPr>
            <a:normAutofit fontScale="85000" lnSpcReduction="20000"/>
          </a:bodyPr>
          <a:lstStyle/>
          <a:p>
            <a:fld id="{C61F1ECA-E332-4231-A097-B0AF41CB691C}" type="slidenum">
              <a:rPr lang="el-GR" smtClean="0"/>
              <a:pPr/>
              <a:t>28</a:t>
            </a:fld>
            <a:endParaRPr lang="el-GR"/>
          </a:p>
        </p:txBody>
      </p:sp>
    </p:spTree>
    <p:custDataLst>
      <p:tags r:id="rId1"/>
    </p:custDataLst>
    <p:extLst>
      <p:ext uri="{BB962C8B-B14F-4D97-AF65-F5344CB8AC3E}">
        <p14:creationId xmlns:p14="http://schemas.microsoft.com/office/powerpoint/2010/main" xmlns="" val="332887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Παραολυμπιακοί</a:t>
            </a:r>
            <a:r>
              <a:rPr lang="el-GR" dirty="0" smtClean="0"/>
              <a:t> Αγώνες                (</a:t>
            </a:r>
            <a:r>
              <a:rPr lang="en-US" dirty="0" smtClean="0"/>
              <a:t>Special Olympics)</a:t>
            </a:r>
            <a:endParaRPr lang="el-GR" dirty="0"/>
          </a:p>
        </p:txBody>
      </p:sp>
      <p:sp>
        <p:nvSpPr>
          <p:cNvPr id="4" name="Θέση περιεχομένου 3"/>
          <p:cNvSpPr>
            <a:spLocks noGrp="1"/>
          </p:cNvSpPr>
          <p:nvPr>
            <p:ph sz="quarter" idx="1"/>
          </p:nvPr>
        </p:nvSpPr>
        <p:spPr/>
        <p:txBody>
          <a:bodyPr>
            <a:normAutofit fontScale="85000" lnSpcReduction="20000"/>
          </a:bodyPr>
          <a:lstStyle/>
          <a:p>
            <a:r>
              <a:rPr lang="el-GR" dirty="0"/>
              <a:t>Οι πρώτοι Αγώνες Ολυμπιακού χαρακτήρα για αθλητές με αναπηρία οργανώθηκαν το 1960 στην Ρώμη, ύστερα από τους Ολυμπιακούς Αγώνες στην ίδια πόλη. </a:t>
            </a:r>
            <a:endParaRPr lang="el-GR" dirty="0" smtClean="0"/>
          </a:p>
          <a:p>
            <a:r>
              <a:rPr lang="el-GR" dirty="0" smtClean="0"/>
              <a:t>Θεωρούνται </a:t>
            </a:r>
            <a:r>
              <a:rPr lang="el-GR" dirty="0"/>
              <a:t>ως οι πρώτοι </a:t>
            </a:r>
            <a:r>
              <a:rPr lang="el-GR" dirty="0" err="1"/>
              <a:t>Παραολυμπιακοί</a:t>
            </a:r>
            <a:r>
              <a:rPr lang="el-GR" dirty="0"/>
              <a:t> Αγώνες. Περίπου 400 αθλητές από 23 χώρες συμμετείχαν σε 8 αθλήματα, 6 από τα οποία εξακολουθούν να περιλαμβάνονται στο αγωνιστικό πρόγραμμα των </a:t>
            </a:r>
            <a:r>
              <a:rPr lang="el-GR" dirty="0" err="1"/>
              <a:t>Παραολυμπιακών</a:t>
            </a:r>
            <a:r>
              <a:rPr lang="el-GR" dirty="0"/>
              <a:t> Αγώνων (Τοξοβολία, Κολύμβηση, Ξιφασκία, Καλαθοσφαίριση, Επιτραπέζια Αντισφαίριση, Στίβος).</a:t>
            </a:r>
          </a:p>
          <a:p>
            <a:r>
              <a:rPr lang="el-GR" dirty="0"/>
              <a:t>Από τότε, οι </a:t>
            </a:r>
            <a:r>
              <a:rPr lang="el-GR" dirty="0" err="1"/>
              <a:t>Παραολυμπιακοί</a:t>
            </a:r>
            <a:r>
              <a:rPr lang="el-GR" dirty="0"/>
              <a:t> Αγώνες διεξάγονται κάθε 4 χρόνια, πάντα την ίδια χρονιά με τους Ολυμπιακούς Αγώνες.</a:t>
            </a:r>
          </a:p>
        </p:txBody>
      </p:sp>
      <p:pic>
        <p:nvPicPr>
          <p:cNvPr id="6" name="Εικόνα 5"/>
          <p:cNvPicPr>
            <a:picLocks noChangeAspect="1"/>
          </p:cNvPicPr>
          <p:nvPr/>
        </p:nvPicPr>
        <p:blipFill>
          <a:blip r:embed="rId3" cstate="print"/>
          <a:stretch>
            <a:fillRect/>
          </a:stretch>
        </p:blipFill>
        <p:spPr>
          <a:xfrm>
            <a:off x="5364088" y="5448300"/>
            <a:ext cx="3543300" cy="1295400"/>
          </a:xfrm>
          <a:prstGeom prst="rect">
            <a:avLst/>
          </a:prstGeom>
        </p:spPr>
      </p:pic>
      <p:sp>
        <p:nvSpPr>
          <p:cNvPr id="7" name="Θέση αριθμού διαφάνειας 6"/>
          <p:cNvSpPr>
            <a:spLocks noGrp="1"/>
          </p:cNvSpPr>
          <p:nvPr>
            <p:ph type="sldNum" sz="quarter" idx="12"/>
          </p:nvPr>
        </p:nvSpPr>
        <p:spPr/>
        <p:txBody>
          <a:bodyPr>
            <a:normAutofit fontScale="85000" lnSpcReduction="20000"/>
          </a:bodyPr>
          <a:lstStyle/>
          <a:p>
            <a:fld id="{C61F1ECA-E332-4231-A097-B0AF41CB691C}" type="slidenum">
              <a:rPr lang="el-GR" smtClean="0"/>
              <a:pPr/>
              <a:t>29</a:t>
            </a:fld>
            <a:endParaRPr lang="el-GR"/>
          </a:p>
        </p:txBody>
      </p:sp>
    </p:spTree>
    <p:custDataLst>
      <p:tags r:id="rId1"/>
    </p:custDataLst>
    <p:extLst>
      <p:ext uri="{BB962C8B-B14F-4D97-AF65-F5344CB8AC3E}">
        <p14:creationId xmlns:p14="http://schemas.microsoft.com/office/powerpoint/2010/main" xmlns="" val="4071080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Τι </a:t>
            </a:r>
            <a:r>
              <a:rPr lang="el-GR" dirty="0" smtClean="0"/>
              <a:t>προσΦΕρει </a:t>
            </a:r>
            <a:r>
              <a:rPr lang="el-GR" dirty="0"/>
              <a:t>ο </a:t>
            </a:r>
            <a:r>
              <a:rPr lang="el-GR" dirty="0" smtClean="0"/>
              <a:t>αθλητισΜΟΣ </a:t>
            </a:r>
            <a:r>
              <a:rPr lang="el-GR" dirty="0"/>
              <a:t>στην </a:t>
            </a:r>
            <a:r>
              <a:rPr lang="el-GR" dirty="0" smtClean="0"/>
              <a:t>υγΕΙΑ μαΣ;</a:t>
            </a:r>
            <a:endParaRPr lang="el-GR" dirty="0"/>
          </a:p>
        </p:txBody>
      </p:sp>
      <p:sp>
        <p:nvSpPr>
          <p:cNvPr id="3" name="Θέση περιεχομένου 2"/>
          <p:cNvSpPr>
            <a:spLocks noGrp="1"/>
          </p:cNvSpPr>
          <p:nvPr>
            <p:ph sz="half" idx="1"/>
          </p:nvPr>
        </p:nvSpPr>
        <p:spPr>
          <a:xfrm>
            <a:off x="514350" y="2194562"/>
            <a:ext cx="4993754" cy="4024125"/>
          </a:xfrm>
        </p:spPr>
        <p:txBody>
          <a:bodyPr/>
          <a:lstStyle/>
          <a:p>
            <a:pPr>
              <a:lnSpc>
                <a:spcPct val="100000"/>
              </a:lnSpc>
            </a:pPr>
            <a:r>
              <a:rPr lang="el-GR" sz="2400" dirty="0"/>
              <a:t>Βελτίωση της ψυχολογίας</a:t>
            </a:r>
          </a:p>
          <a:p>
            <a:pPr lvl="1">
              <a:lnSpc>
                <a:spcPct val="100000"/>
              </a:lnSpc>
            </a:pPr>
            <a:r>
              <a:rPr lang="el-GR" sz="2200" dirty="0"/>
              <a:t>Αυτοπειθαρχία</a:t>
            </a:r>
          </a:p>
          <a:p>
            <a:pPr lvl="1">
              <a:lnSpc>
                <a:spcPct val="100000"/>
              </a:lnSpc>
            </a:pPr>
            <a:r>
              <a:rPr lang="el-GR" sz="2200" dirty="0"/>
              <a:t>Αυτοπεποίθηση</a:t>
            </a:r>
          </a:p>
          <a:p>
            <a:pPr lvl="1">
              <a:lnSpc>
                <a:spcPct val="100000"/>
              </a:lnSpc>
            </a:pPr>
            <a:r>
              <a:rPr lang="el-GR" sz="2200" dirty="0"/>
              <a:t>Αυτοεκτίμηση</a:t>
            </a:r>
          </a:p>
          <a:p>
            <a:pPr>
              <a:lnSpc>
                <a:spcPct val="150000"/>
              </a:lnSpc>
            </a:pPr>
            <a:r>
              <a:rPr lang="el-GR" sz="2400" dirty="0"/>
              <a:t>Σωματική ευεξία</a:t>
            </a:r>
          </a:p>
          <a:p>
            <a:pPr lvl="1">
              <a:lnSpc>
                <a:spcPct val="100000"/>
              </a:lnSpc>
            </a:pPr>
            <a:r>
              <a:rPr lang="el-GR" sz="2200" dirty="0"/>
              <a:t>Μυϊκό σύστημα</a:t>
            </a:r>
          </a:p>
          <a:p>
            <a:pPr lvl="1">
              <a:lnSpc>
                <a:spcPct val="100000"/>
              </a:lnSpc>
            </a:pPr>
            <a:r>
              <a:rPr lang="el-GR" sz="2200" dirty="0"/>
              <a:t>Καρδιοαναπνευστική λειτουργία</a:t>
            </a:r>
          </a:p>
          <a:p>
            <a:pPr lvl="1">
              <a:lnSpc>
                <a:spcPct val="100000"/>
              </a:lnSpc>
            </a:pPr>
            <a:r>
              <a:rPr lang="el-GR" sz="2200" dirty="0"/>
              <a:t>Αντοχή</a:t>
            </a:r>
          </a:p>
          <a:p>
            <a:pPr lvl="1">
              <a:lnSpc>
                <a:spcPct val="100000"/>
              </a:lnSpc>
            </a:pPr>
            <a:endParaRPr lang="el-GR" sz="2200" dirty="0"/>
          </a:p>
          <a:p>
            <a:pPr marL="1371600" lvl="3" indent="0">
              <a:buNone/>
            </a:pPr>
            <a:endParaRPr lang="el-GR" dirty="0"/>
          </a:p>
        </p:txBody>
      </p:sp>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148064" y="2780928"/>
            <a:ext cx="3733949" cy="2813991"/>
          </a:xfrm>
        </p:spPr>
      </p:pic>
    </p:spTree>
    <p:custDataLst>
      <p:tags r:id="rId1"/>
    </p:custDataLst>
    <p:extLst>
      <p:ext uri="{BB962C8B-B14F-4D97-AF65-F5344CB8AC3E}">
        <p14:creationId xmlns:p14="http://schemas.microsoft.com/office/powerpoint/2010/main" xmlns="" val="8528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Παραολυμπιακοί</a:t>
            </a:r>
            <a:r>
              <a:rPr lang="el-GR" dirty="0" smtClean="0"/>
              <a:t> Αγώνες (</a:t>
            </a:r>
            <a:r>
              <a:rPr lang="en-US" dirty="0" smtClean="0"/>
              <a:t>Special Olympics)</a:t>
            </a:r>
            <a:endParaRPr lang="el-GR" dirty="0"/>
          </a:p>
        </p:txBody>
      </p:sp>
      <p:sp>
        <p:nvSpPr>
          <p:cNvPr id="3" name="Θέση περιεχομένου 2"/>
          <p:cNvSpPr>
            <a:spLocks noGrp="1"/>
          </p:cNvSpPr>
          <p:nvPr>
            <p:ph sz="quarter" idx="1"/>
          </p:nvPr>
        </p:nvSpPr>
        <p:spPr/>
        <p:txBody>
          <a:bodyPr>
            <a:normAutofit lnSpcReduction="10000"/>
          </a:bodyPr>
          <a:lstStyle/>
          <a:p>
            <a:pPr marL="0" indent="0">
              <a:buNone/>
            </a:pPr>
            <a:r>
              <a:rPr lang="el-GR" b="1" dirty="0" smtClean="0"/>
              <a:t>Θερινά </a:t>
            </a:r>
            <a:r>
              <a:rPr lang="el-GR" b="1" dirty="0"/>
              <a:t>Αθλήματα</a:t>
            </a:r>
            <a:endParaRPr lang="el-GR" dirty="0"/>
          </a:p>
          <a:p>
            <a:pPr marL="0" indent="0">
              <a:buNone/>
            </a:pPr>
            <a:r>
              <a:rPr lang="el-GR" dirty="0"/>
              <a:t>Το αγωνιστικό πρόγραμμα των Θερινών </a:t>
            </a:r>
            <a:r>
              <a:rPr lang="el-GR" dirty="0" err="1"/>
              <a:t>Παραολυμπιακών</a:t>
            </a:r>
            <a:r>
              <a:rPr lang="el-GR" dirty="0"/>
              <a:t> Αγώνων περιλαμβάνει πλέον 22 </a:t>
            </a:r>
            <a:r>
              <a:rPr lang="el-GR" dirty="0" smtClean="0"/>
              <a:t>αθλήματα</a:t>
            </a:r>
            <a:r>
              <a:rPr lang="el-GR" dirty="0"/>
              <a:t>. </a:t>
            </a:r>
            <a:endParaRPr lang="en-US" dirty="0" smtClean="0"/>
          </a:p>
          <a:p>
            <a:r>
              <a:rPr lang="en-US" dirty="0" smtClean="0"/>
              <a:t>18</a:t>
            </a:r>
            <a:r>
              <a:rPr lang="el-GR" dirty="0" smtClean="0"/>
              <a:t> κοινά </a:t>
            </a:r>
            <a:r>
              <a:rPr lang="el-GR" dirty="0"/>
              <a:t>με τους Ολυμπιακούς Αγώνες και </a:t>
            </a:r>
            <a:endParaRPr lang="en-US" dirty="0" smtClean="0"/>
          </a:p>
          <a:p>
            <a:r>
              <a:rPr lang="en-US" dirty="0" smtClean="0"/>
              <a:t>4</a:t>
            </a:r>
            <a:r>
              <a:rPr lang="el-GR" dirty="0" smtClean="0"/>
              <a:t> </a:t>
            </a:r>
            <a:r>
              <a:rPr lang="el-GR" dirty="0"/>
              <a:t>αποκλειστικά </a:t>
            </a:r>
            <a:r>
              <a:rPr lang="el-GR" dirty="0" err="1" smtClean="0"/>
              <a:t>Παραολυμπιακά</a:t>
            </a:r>
            <a:r>
              <a:rPr lang="en-US" dirty="0" smtClean="0"/>
              <a:t> </a:t>
            </a:r>
          </a:p>
          <a:p>
            <a:pPr lvl="1"/>
            <a:r>
              <a:rPr lang="el-GR" dirty="0" err="1" smtClean="0"/>
              <a:t>Μπότσια</a:t>
            </a:r>
            <a:r>
              <a:rPr lang="el-GR" dirty="0"/>
              <a:t>, </a:t>
            </a:r>
            <a:endParaRPr lang="en-US" dirty="0" smtClean="0"/>
          </a:p>
          <a:p>
            <a:pPr lvl="1"/>
            <a:r>
              <a:rPr lang="el-GR" dirty="0" err="1" smtClean="0"/>
              <a:t>Γκόλμπολ</a:t>
            </a:r>
            <a:r>
              <a:rPr lang="el-GR" dirty="0"/>
              <a:t>, </a:t>
            </a:r>
            <a:endParaRPr lang="en-US" dirty="0" smtClean="0"/>
          </a:p>
          <a:p>
            <a:pPr lvl="1"/>
            <a:r>
              <a:rPr lang="el-GR" dirty="0" smtClean="0"/>
              <a:t>Άρση </a:t>
            </a:r>
            <a:r>
              <a:rPr lang="el-GR" dirty="0"/>
              <a:t>βαρών σε πάγκο και </a:t>
            </a:r>
            <a:endParaRPr lang="en-US" dirty="0" smtClean="0"/>
          </a:p>
          <a:p>
            <a:pPr lvl="1"/>
            <a:r>
              <a:rPr lang="el-GR" dirty="0" smtClean="0"/>
              <a:t>Ράγκμπι </a:t>
            </a:r>
            <a:r>
              <a:rPr lang="el-GR" dirty="0"/>
              <a:t>με </a:t>
            </a:r>
            <a:r>
              <a:rPr lang="el-GR" dirty="0" err="1"/>
              <a:t>αμαξίδιο</a:t>
            </a:r>
            <a:r>
              <a:rPr lang="el-GR" dirty="0"/>
              <a:t>. </a:t>
            </a:r>
          </a:p>
          <a:p>
            <a:endParaRPr lang="el-GR" dirty="0"/>
          </a:p>
        </p:txBody>
      </p:sp>
      <p:sp>
        <p:nvSpPr>
          <p:cNvPr id="4" name="Θέση αριθμού διαφάνειας 3"/>
          <p:cNvSpPr>
            <a:spLocks noGrp="1"/>
          </p:cNvSpPr>
          <p:nvPr>
            <p:ph type="sldNum" sz="quarter" idx="12"/>
          </p:nvPr>
        </p:nvSpPr>
        <p:spPr/>
        <p:txBody>
          <a:bodyPr>
            <a:normAutofit fontScale="85000" lnSpcReduction="20000"/>
          </a:bodyPr>
          <a:lstStyle/>
          <a:p>
            <a:fld id="{C61F1ECA-E332-4231-A097-B0AF41CB691C}" type="slidenum">
              <a:rPr lang="el-GR" smtClean="0"/>
              <a:pPr/>
              <a:t>30</a:t>
            </a:fld>
            <a:endParaRPr lang="el-GR"/>
          </a:p>
        </p:txBody>
      </p:sp>
    </p:spTree>
    <p:custDataLst>
      <p:tags r:id="rId1"/>
    </p:custDataLst>
    <p:extLst>
      <p:ext uri="{BB962C8B-B14F-4D97-AF65-F5344CB8AC3E}">
        <p14:creationId xmlns:p14="http://schemas.microsoft.com/office/powerpoint/2010/main" xmlns="" val="518287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Παραολυμπιακοί Αγώνες </a:t>
            </a:r>
            <a:br>
              <a:rPr lang="el-GR" dirty="0" smtClean="0"/>
            </a:br>
            <a:r>
              <a:rPr lang="el-GR" dirty="0" smtClean="0"/>
              <a:t>(</a:t>
            </a:r>
            <a:r>
              <a:rPr lang="en-US" dirty="0" smtClean="0"/>
              <a:t>Special Olympics)</a:t>
            </a:r>
            <a:endParaRPr lang="el-GR" dirty="0"/>
          </a:p>
        </p:txBody>
      </p:sp>
      <p:sp>
        <p:nvSpPr>
          <p:cNvPr id="3" name="Θέση περιεχομένου 2"/>
          <p:cNvSpPr>
            <a:spLocks noGrp="1"/>
          </p:cNvSpPr>
          <p:nvPr>
            <p:ph sz="quarter" idx="1"/>
          </p:nvPr>
        </p:nvSpPr>
        <p:spPr/>
        <p:txBody>
          <a:bodyPr>
            <a:normAutofit/>
          </a:bodyPr>
          <a:lstStyle/>
          <a:p>
            <a:pPr marL="0" indent="0">
              <a:buNone/>
            </a:pPr>
            <a:r>
              <a:rPr lang="el-GR" b="1" dirty="0" smtClean="0"/>
              <a:t>Χειμερινά </a:t>
            </a:r>
            <a:r>
              <a:rPr lang="el-GR" b="1" dirty="0"/>
              <a:t>Αθλήματα</a:t>
            </a:r>
            <a:endParaRPr lang="el-GR" dirty="0"/>
          </a:p>
          <a:p>
            <a:pPr lvl="1"/>
            <a:r>
              <a:rPr lang="el-GR" dirty="0" smtClean="0"/>
              <a:t>Αλπικό </a:t>
            </a:r>
            <a:r>
              <a:rPr lang="el-GR" dirty="0"/>
              <a:t>σκι</a:t>
            </a:r>
          </a:p>
          <a:p>
            <a:pPr lvl="1"/>
            <a:r>
              <a:rPr lang="el-GR" dirty="0" err="1" smtClean="0"/>
              <a:t>Δίαθλο</a:t>
            </a:r>
            <a:endParaRPr lang="el-GR" dirty="0"/>
          </a:p>
          <a:p>
            <a:pPr lvl="1"/>
            <a:r>
              <a:rPr lang="el-GR" dirty="0" err="1" smtClean="0"/>
              <a:t>Κέρλινγκ</a:t>
            </a:r>
            <a:r>
              <a:rPr lang="el-GR" dirty="0" smtClean="0"/>
              <a:t> </a:t>
            </a:r>
            <a:r>
              <a:rPr lang="el-GR" dirty="0"/>
              <a:t>με </a:t>
            </a:r>
            <a:r>
              <a:rPr lang="el-GR" dirty="0" err="1"/>
              <a:t>αμαξίδιο</a:t>
            </a:r>
            <a:endParaRPr lang="el-GR" dirty="0"/>
          </a:p>
          <a:p>
            <a:pPr lvl="1"/>
            <a:r>
              <a:rPr lang="el-GR" dirty="0" smtClean="0"/>
              <a:t>Σκι </a:t>
            </a:r>
            <a:r>
              <a:rPr lang="el-GR" dirty="0"/>
              <a:t>αντοχής</a:t>
            </a:r>
          </a:p>
          <a:p>
            <a:pPr lvl="1"/>
            <a:r>
              <a:rPr lang="el-GR" dirty="0" smtClean="0"/>
              <a:t>Χόκεϊ </a:t>
            </a:r>
            <a:r>
              <a:rPr lang="el-GR" dirty="0"/>
              <a:t>επί πάγου με έλκηθρο</a:t>
            </a:r>
          </a:p>
          <a:p>
            <a:pPr lvl="1"/>
            <a:r>
              <a:rPr lang="el-GR" dirty="0" err="1" smtClean="0"/>
              <a:t>Έπταθλο</a:t>
            </a:r>
            <a:endParaRPr lang="el-GR" dirty="0"/>
          </a:p>
          <a:p>
            <a:endParaRPr lang="el-GR" dirty="0"/>
          </a:p>
        </p:txBody>
      </p:sp>
      <p:sp>
        <p:nvSpPr>
          <p:cNvPr id="4" name="Θέση αριθμού διαφάνειας 3"/>
          <p:cNvSpPr>
            <a:spLocks noGrp="1"/>
          </p:cNvSpPr>
          <p:nvPr>
            <p:ph type="sldNum" sz="quarter" idx="12"/>
          </p:nvPr>
        </p:nvSpPr>
        <p:spPr/>
        <p:txBody>
          <a:bodyPr>
            <a:normAutofit fontScale="85000" lnSpcReduction="20000"/>
          </a:bodyPr>
          <a:lstStyle/>
          <a:p>
            <a:fld id="{C61F1ECA-E332-4231-A097-B0AF41CB691C}" type="slidenum">
              <a:rPr lang="el-GR" smtClean="0"/>
              <a:pPr/>
              <a:t>31</a:t>
            </a:fld>
            <a:endParaRPr lang="el-GR"/>
          </a:p>
        </p:txBody>
      </p:sp>
    </p:spTree>
    <p:custDataLst>
      <p:tags r:id="rId1"/>
    </p:custDataLst>
    <p:extLst>
      <p:ext uri="{BB962C8B-B14F-4D97-AF65-F5344CB8AC3E}">
        <p14:creationId xmlns:p14="http://schemas.microsoft.com/office/powerpoint/2010/main" xmlns="" val="288053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5300" dirty="0"/>
              <a:t>Extreme Sports</a:t>
            </a:r>
            <a:r>
              <a:rPr lang="el-GR" dirty="0"/>
              <a:t/>
            </a:r>
            <a:br>
              <a:rPr lang="el-GR" dirty="0"/>
            </a:br>
            <a:endParaRPr lang="el-GR" dirty="0"/>
          </a:p>
        </p:txBody>
      </p:sp>
      <p:sp>
        <p:nvSpPr>
          <p:cNvPr id="3" name="2 - Θέση περιεχομένου"/>
          <p:cNvSpPr>
            <a:spLocks noGrp="1"/>
          </p:cNvSpPr>
          <p:nvPr>
            <p:ph sz="quarter" idx="1"/>
          </p:nvPr>
        </p:nvSpPr>
        <p:spPr>
          <a:xfrm>
            <a:off x="612648" y="1600200"/>
            <a:ext cx="4895456" cy="4495800"/>
          </a:xfrm>
        </p:spPr>
        <p:txBody>
          <a:bodyPr/>
          <a:lstStyle/>
          <a:p>
            <a:pPr>
              <a:buFont typeface="Wingdings" pitchFamily="2" charset="2"/>
              <a:buChar char="v"/>
            </a:pPr>
            <a:r>
              <a:rPr lang="el-GR" dirty="0" smtClean="0"/>
              <a:t> </a:t>
            </a:r>
            <a:r>
              <a:rPr lang="el-GR" sz="2400" dirty="0" smtClean="0">
                <a:latin typeface="Calibri" pitchFamily="34" charset="0"/>
                <a:cs typeface="Times New Roman" pitchFamily="18" charset="0"/>
              </a:rPr>
              <a:t>Το </a:t>
            </a:r>
            <a:r>
              <a:rPr lang="el-GR" sz="2400" dirty="0" err="1" smtClean="0">
                <a:latin typeface="Calibri" pitchFamily="34" charset="0"/>
                <a:cs typeface="Times New Roman" pitchFamily="18" charset="0"/>
              </a:rPr>
              <a:t>extreme</a:t>
            </a:r>
            <a:r>
              <a:rPr lang="el-GR" sz="2400" dirty="0" smtClean="0">
                <a:latin typeface="Calibri" pitchFamily="34" charset="0"/>
                <a:cs typeface="Times New Roman" pitchFamily="18" charset="0"/>
              </a:rPr>
              <a:t> sports είναι ένας δημοφιλής όρος για ορισμένες δραστηριότητες που θεωρούνται ότι συνεπάγονται υψηλό βαθμό κινδύνου.</a:t>
            </a:r>
            <a:endParaRPr lang="en-US" sz="2400" dirty="0" smtClean="0">
              <a:latin typeface="Calibri" pitchFamily="34" charset="0"/>
              <a:cs typeface="Times New Roman" pitchFamily="18" charset="0"/>
            </a:endParaRPr>
          </a:p>
          <a:p>
            <a:pPr>
              <a:buFont typeface="Wingdings" pitchFamily="2" charset="2"/>
              <a:buChar char="v"/>
            </a:pPr>
            <a:r>
              <a:rPr lang="el-GR" sz="2400" dirty="0" smtClean="0"/>
              <a:t>Αυτές οι δραστηριότητες περιλαμβάνουν συχνά ταχύτητα, ύψος, υψηλό επίπεδο σωματικής άσκησης και εξειδικευμένα εργαλεία.</a:t>
            </a:r>
          </a:p>
          <a:p>
            <a:pPr>
              <a:buFont typeface="Wingdings" pitchFamily="2" charset="2"/>
              <a:buChar char="v"/>
            </a:pPr>
            <a:endParaRPr lang="el-GR" sz="2400" dirty="0">
              <a:latin typeface="Times New Roman" pitchFamily="18" charset="0"/>
              <a:cs typeface="Times New Roman" pitchFamily="18" charset="0"/>
            </a:endParaRPr>
          </a:p>
        </p:txBody>
      </p:sp>
      <p:pic>
        <p:nvPicPr>
          <p:cNvPr id="4" name="3 - Εικόνα" descr="Wingsuit-01.jpg"/>
          <p:cNvPicPr>
            <a:picLocks noChangeAspect="1"/>
          </p:cNvPicPr>
          <p:nvPr/>
        </p:nvPicPr>
        <p:blipFill>
          <a:blip r:embed="rId4" cstate="print"/>
          <a:stretch>
            <a:fillRect/>
          </a:stretch>
        </p:blipFill>
        <p:spPr>
          <a:xfrm>
            <a:off x="5508104" y="1988840"/>
            <a:ext cx="3369725" cy="3384376"/>
          </a:xfrm>
          <a:prstGeom prst="rect">
            <a:avLst/>
          </a:prstGeom>
        </p:spPr>
      </p:pic>
      <p:sp>
        <p:nvSpPr>
          <p:cNvPr id="5" name="Θέση αριθμού διαφάνειας 4"/>
          <p:cNvSpPr>
            <a:spLocks noGrp="1"/>
          </p:cNvSpPr>
          <p:nvPr>
            <p:ph type="sldNum" sz="quarter" idx="12"/>
          </p:nvPr>
        </p:nvSpPr>
        <p:spPr/>
        <p:txBody>
          <a:bodyPr>
            <a:normAutofit fontScale="85000" lnSpcReduction="20000"/>
          </a:bodyPr>
          <a:lstStyle/>
          <a:p>
            <a:fld id="{C61F1ECA-E332-4231-A097-B0AF41CB691C}" type="slidenum">
              <a:rPr lang="el-GR" smtClean="0"/>
              <a:pPr/>
              <a:t>32</a:t>
            </a:fld>
            <a:endParaRPr lang="el-G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Ταξινόμηση</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612648" y="1600200"/>
            <a:ext cx="4535416" cy="4495800"/>
          </a:xfrm>
        </p:spPr>
        <p:txBody>
          <a:bodyPr/>
          <a:lstStyle/>
          <a:p>
            <a:pPr>
              <a:buFont typeface="Wingdings" pitchFamily="2" charset="2"/>
              <a:buChar char="v"/>
            </a:pPr>
            <a:r>
              <a:rPr lang="el-GR" dirty="0" smtClean="0"/>
              <a:t> </a:t>
            </a:r>
            <a:r>
              <a:rPr lang="el-GR" sz="2400" dirty="0" smtClean="0">
                <a:latin typeface="Calibri" pitchFamily="34" charset="0"/>
                <a:cs typeface="Times New Roman" pitchFamily="18" charset="0"/>
              </a:rPr>
              <a:t>Ο ορισμός των </a:t>
            </a:r>
            <a:r>
              <a:rPr lang="en-US" sz="2400" dirty="0" smtClean="0">
                <a:latin typeface="Calibri" pitchFamily="34" charset="0"/>
                <a:cs typeface="Times New Roman" pitchFamily="18" charset="0"/>
              </a:rPr>
              <a:t>Extreme Sports </a:t>
            </a:r>
            <a:r>
              <a:rPr lang="el-GR" sz="2400" dirty="0" smtClean="0">
                <a:latin typeface="Calibri" pitchFamily="34" charset="0"/>
                <a:cs typeface="Times New Roman" pitchFamily="18" charset="0"/>
              </a:rPr>
              <a:t>δεν είναι ακριβής και η προέλευση του όρου είναι ασαφής, αλλά κέρδισε δημοτικότητα τη δεκαετία του 1990, όταν το μάζευαν οι εταιρείες μάρκετινγκ για να προωθήσουν τα </a:t>
            </a:r>
            <a:r>
              <a:rPr lang="en-US" sz="2400" dirty="0" smtClean="0">
                <a:latin typeface="Calibri" pitchFamily="34" charset="0"/>
                <a:cs typeface="Times New Roman" pitchFamily="18" charset="0"/>
              </a:rPr>
              <a:t>X Games</a:t>
            </a:r>
            <a:r>
              <a:rPr lang="el-GR" sz="2400" dirty="0" smtClean="0">
                <a:latin typeface="Calibri" pitchFamily="34" charset="0"/>
                <a:cs typeface="Times New Roman" pitchFamily="18" charset="0"/>
              </a:rPr>
              <a:t> και όταν ξεκίνησαν το </a:t>
            </a:r>
            <a:r>
              <a:rPr lang="en-US" sz="2400" dirty="0" smtClean="0">
                <a:latin typeface="Calibri" pitchFamily="34" charset="0"/>
                <a:cs typeface="Times New Roman" pitchFamily="18" charset="0"/>
              </a:rPr>
              <a:t>Extreme Sports Channel</a:t>
            </a:r>
            <a:r>
              <a:rPr lang="el-GR" sz="2400" dirty="0" smtClean="0">
                <a:latin typeface="Calibri" pitchFamily="34" charset="0"/>
                <a:cs typeface="Times New Roman" pitchFamily="18" charset="0"/>
              </a:rPr>
              <a:t> και το </a:t>
            </a:r>
            <a:r>
              <a:rPr lang="en-US" sz="2400" dirty="0" smtClean="0">
                <a:latin typeface="Calibri" pitchFamily="34" charset="0"/>
                <a:cs typeface="Times New Roman" pitchFamily="18" charset="0"/>
              </a:rPr>
              <a:t>Extreme</a:t>
            </a:r>
            <a:r>
              <a:rPr lang="el-GR" sz="2400" dirty="0" smtClean="0">
                <a:latin typeface="Calibri" pitchFamily="34" charset="0"/>
                <a:cs typeface="Times New Roman" pitchFamily="18" charset="0"/>
              </a:rPr>
              <a:t>.</a:t>
            </a:r>
            <a:r>
              <a:rPr lang="en-US" sz="2400" dirty="0" smtClean="0">
                <a:latin typeface="Calibri" pitchFamily="34" charset="0"/>
                <a:cs typeface="Times New Roman" pitchFamily="18" charset="0"/>
              </a:rPr>
              <a:t>com</a:t>
            </a:r>
            <a:r>
              <a:rPr lang="el-GR" sz="2400" dirty="0" smtClean="0">
                <a:latin typeface="Calibri" pitchFamily="34" charset="0"/>
                <a:cs typeface="Times New Roman" pitchFamily="18" charset="0"/>
              </a:rPr>
              <a:t>.</a:t>
            </a:r>
            <a:endParaRPr lang="el-GR" sz="2400" dirty="0">
              <a:latin typeface="Calibri" pitchFamily="34" charset="0"/>
              <a:cs typeface="Times New Roman" pitchFamily="18" charset="0"/>
            </a:endParaRPr>
          </a:p>
        </p:txBody>
      </p:sp>
      <p:pic>
        <p:nvPicPr>
          <p:cNvPr id="4" name="3 - Εικόνα" descr="ExtremeSports3.png"/>
          <p:cNvPicPr>
            <a:picLocks noChangeAspect="1"/>
          </p:cNvPicPr>
          <p:nvPr/>
        </p:nvPicPr>
        <p:blipFill>
          <a:blip r:embed="rId3" cstate="print"/>
          <a:stretch>
            <a:fillRect/>
          </a:stretch>
        </p:blipFill>
        <p:spPr>
          <a:xfrm>
            <a:off x="5220072" y="1772816"/>
            <a:ext cx="3628826" cy="3991719"/>
          </a:xfrm>
          <a:prstGeom prst="rect">
            <a:avLst/>
          </a:prstGeom>
        </p:spPr>
      </p:pic>
      <p:sp>
        <p:nvSpPr>
          <p:cNvPr id="5" name="Θέση αριθμού διαφάνειας 4"/>
          <p:cNvSpPr>
            <a:spLocks noGrp="1"/>
          </p:cNvSpPr>
          <p:nvPr>
            <p:ph type="sldNum" sz="quarter" idx="12"/>
          </p:nvPr>
        </p:nvSpPr>
        <p:spPr/>
        <p:txBody>
          <a:bodyPr>
            <a:normAutofit fontScale="85000" lnSpcReduction="20000"/>
          </a:bodyPr>
          <a:lstStyle/>
          <a:p>
            <a:fld id="{C61F1ECA-E332-4231-A097-B0AF41CB691C}" type="slidenum">
              <a:rPr lang="el-GR" smtClean="0"/>
              <a:pPr/>
              <a:t>33</a:t>
            </a:fld>
            <a:endParaRPr lang="el-G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000" b="1" dirty="0" smtClean="0">
                <a:latin typeface="Calibri" pitchFamily="34" charset="0"/>
              </a:rPr>
              <a:t>Κίνητρο</a:t>
            </a:r>
            <a:endParaRPr lang="el-GR" sz="4000" dirty="0">
              <a:latin typeface="Calibri" pitchFamily="34" charset="0"/>
            </a:endParaRPr>
          </a:p>
        </p:txBody>
      </p:sp>
      <p:sp>
        <p:nvSpPr>
          <p:cNvPr id="3" name="2 - Θέση περιεχομένου"/>
          <p:cNvSpPr>
            <a:spLocks noGrp="1"/>
          </p:cNvSpPr>
          <p:nvPr>
            <p:ph sz="quarter" idx="1"/>
          </p:nvPr>
        </p:nvSpPr>
        <p:spPr>
          <a:xfrm>
            <a:off x="612648" y="1600200"/>
            <a:ext cx="3959352" cy="4495800"/>
          </a:xfrm>
        </p:spPr>
        <p:txBody>
          <a:bodyPr>
            <a:normAutofit/>
          </a:bodyPr>
          <a:lstStyle/>
          <a:p>
            <a:pPr>
              <a:buFont typeface="Wingdings" pitchFamily="2" charset="2"/>
              <a:buChar char="v"/>
            </a:pPr>
            <a:r>
              <a:rPr lang="el-GR" sz="2400" dirty="0" smtClean="0">
                <a:latin typeface="Calibri" pitchFamily="34" charset="0"/>
                <a:cs typeface="Times New Roman" pitchFamily="18" charset="0"/>
              </a:rPr>
              <a:t>Ένα χαρακτηριστικό γνώρισμα τέτοιων δραστηριοτήτων κατά την άποψη ορισμένων είναι η φερόμενη ικανότητά τους να προκαλέσουν μια βιασύνη αδρεναλίνης στους συμμετέχοντες.</a:t>
            </a:r>
            <a:endParaRPr lang="en-US" sz="2400" dirty="0" smtClean="0">
              <a:latin typeface="Calibri" pitchFamily="34" charset="0"/>
              <a:cs typeface="Times New Roman" pitchFamily="18" charset="0"/>
            </a:endParaRPr>
          </a:p>
          <a:p>
            <a:pPr>
              <a:buFont typeface="Wingdings" pitchFamily="2" charset="2"/>
              <a:buChar char="v"/>
            </a:pPr>
            <a:endParaRPr lang="el-GR" sz="2400" dirty="0">
              <a:latin typeface="Times New Roman" pitchFamily="18" charset="0"/>
              <a:cs typeface="Times New Roman" pitchFamily="18" charset="0"/>
            </a:endParaRPr>
          </a:p>
        </p:txBody>
      </p:sp>
      <p:pic>
        <p:nvPicPr>
          <p:cNvPr id="4" name="3 - Εικόνα" descr="fwtografies-gemates-adrenalini-33.jpg"/>
          <p:cNvPicPr>
            <a:picLocks noChangeAspect="1"/>
          </p:cNvPicPr>
          <p:nvPr/>
        </p:nvPicPr>
        <p:blipFill>
          <a:blip r:embed="rId3" cstate="print"/>
          <a:stretch>
            <a:fillRect/>
          </a:stretch>
        </p:blipFill>
        <p:spPr>
          <a:xfrm>
            <a:off x="4932040" y="1844824"/>
            <a:ext cx="3769741" cy="3495154"/>
          </a:xfrm>
          <a:prstGeom prst="rect">
            <a:avLst/>
          </a:prstGeom>
        </p:spPr>
      </p:pic>
      <p:sp>
        <p:nvSpPr>
          <p:cNvPr id="5" name="Θέση αριθμού διαφάνειας 4"/>
          <p:cNvSpPr>
            <a:spLocks noGrp="1"/>
          </p:cNvSpPr>
          <p:nvPr>
            <p:ph type="sldNum" sz="quarter" idx="12"/>
          </p:nvPr>
        </p:nvSpPr>
        <p:spPr/>
        <p:txBody>
          <a:bodyPr>
            <a:normAutofit fontScale="85000" lnSpcReduction="20000"/>
          </a:bodyPr>
          <a:lstStyle/>
          <a:p>
            <a:fld id="{C61F1ECA-E332-4231-A097-B0AF41CB691C}" type="slidenum">
              <a:rPr lang="el-GR" smtClean="0"/>
              <a:pPr/>
              <a:t>34</a:t>
            </a:fld>
            <a:endParaRPr lang="el-G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896144"/>
          </a:xfrm>
        </p:spPr>
        <p:txBody>
          <a:bodyPr>
            <a:normAutofit fontScale="90000"/>
          </a:bodyPr>
          <a:lstStyle/>
          <a:p>
            <a:r>
              <a:rPr lang="el-GR" sz="3100" b="1" dirty="0" smtClean="0"/>
              <a:t>Extreme sports και κοινότητα με ειδικές ανάγκες:</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612648" y="1600200"/>
            <a:ext cx="4607424" cy="4495800"/>
          </a:xfrm>
        </p:spPr>
        <p:txBody>
          <a:bodyPr>
            <a:normAutofit/>
          </a:bodyPr>
          <a:lstStyle/>
          <a:p>
            <a:pPr>
              <a:buFont typeface="Wingdings" pitchFamily="2" charset="2"/>
              <a:buChar char="v"/>
            </a:pPr>
            <a:r>
              <a:rPr lang="el-GR" sz="2000" dirty="0" smtClean="0">
                <a:latin typeface="Calibri" pitchFamily="34" charset="0"/>
                <a:cs typeface="Times New Roman" pitchFamily="18" charset="0"/>
              </a:rPr>
              <a:t>Πολλά άτομα με διάφορες σωματικές αναπηρίες συμμετέχουν σε ακραία αθλήματα. Οι μη κερδοσκοπικές οργανώσεις, όπως το </a:t>
            </a:r>
            <a:r>
              <a:rPr lang="en-US" sz="2000" dirty="0" smtClean="0">
                <a:latin typeface="Calibri" pitchFamily="34" charset="0"/>
                <a:cs typeface="Times New Roman" pitchFamily="18" charset="0"/>
              </a:rPr>
              <a:t>Adaptive Action Sports</a:t>
            </a:r>
            <a:r>
              <a:rPr lang="el-GR" sz="2000" dirty="0" smtClean="0">
                <a:latin typeface="Calibri" pitchFamily="34" charset="0"/>
                <a:cs typeface="Times New Roman" pitchFamily="18" charset="0"/>
              </a:rPr>
              <a:t>, επιδιώκουν να αυξήσουν την ευαισθητοποίηση σχετικά με τη συμμετοχή σε αθλήματα δράσης από μέλη της κοινότητας των ατόμων με ειδικές ανάγκες, καθώς και να αυξήσουν την πρόσβαση στις προσαρμοστικές τεχνολογίες που καθιστούν δυνατή τη συμμετοχή και σε διαγωνισμούς όπως οι </a:t>
            </a:r>
            <a:r>
              <a:rPr lang="en-US" sz="2000" dirty="0" smtClean="0">
                <a:latin typeface="Calibri" pitchFamily="34" charset="0"/>
                <a:cs typeface="Times New Roman" pitchFamily="18" charset="0"/>
              </a:rPr>
              <a:t>The X Games</a:t>
            </a:r>
            <a:r>
              <a:rPr lang="el-GR" sz="2000" dirty="0" smtClean="0">
                <a:latin typeface="Calibri" pitchFamily="34" charset="0"/>
                <a:cs typeface="Times New Roman" pitchFamily="18" charset="0"/>
              </a:rPr>
              <a:t>.</a:t>
            </a:r>
          </a:p>
          <a:p>
            <a:pPr>
              <a:buFont typeface="Wingdings" pitchFamily="2" charset="2"/>
              <a:buChar char="v"/>
            </a:pPr>
            <a:endParaRPr lang="el-GR" dirty="0"/>
          </a:p>
        </p:txBody>
      </p:sp>
      <p:pic>
        <p:nvPicPr>
          <p:cNvPr id="4" name="3 - Εικόνα" descr="article-1300656292210-0b41712a00000578-165000_636x411.jpg"/>
          <p:cNvPicPr>
            <a:picLocks noChangeAspect="1"/>
          </p:cNvPicPr>
          <p:nvPr/>
        </p:nvPicPr>
        <p:blipFill>
          <a:blip r:embed="rId3" cstate="print"/>
          <a:stretch>
            <a:fillRect/>
          </a:stretch>
        </p:blipFill>
        <p:spPr>
          <a:xfrm>
            <a:off x="5148064" y="2060848"/>
            <a:ext cx="3851920" cy="3336679"/>
          </a:xfrm>
          <a:prstGeom prst="rect">
            <a:avLst/>
          </a:prstGeom>
        </p:spPr>
      </p:pic>
      <p:sp>
        <p:nvSpPr>
          <p:cNvPr id="5" name="Θέση αριθμού διαφάνειας 4"/>
          <p:cNvSpPr>
            <a:spLocks noGrp="1"/>
          </p:cNvSpPr>
          <p:nvPr>
            <p:ph type="sldNum" sz="quarter" idx="12"/>
          </p:nvPr>
        </p:nvSpPr>
        <p:spPr/>
        <p:txBody>
          <a:bodyPr>
            <a:normAutofit fontScale="85000" lnSpcReduction="20000"/>
          </a:bodyPr>
          <a:lstStyle/>
          <a:p>
            <a:fld id="{C61F1ECA-E332-4231-A097-B0AF41CB691C}" type="slidenum">
              <a:rPr lang="el-GR" smtClean="0"/>
              <a:pPr/>
              <a:t>35</a:t>
            </a:fld>
            <a:endParaRPr lang="el-G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kern="0" dirty="0" smtClean="0">
                <a:solidFill>
                  <a:srgbClr val="000000"/>
                </a:solidFill>
                <a:latin typeface="Batang" pitchFamily="18" charset="-127"/>
                <a:cs typeface="Arial"/>
              </a:rPr>
              <a:t> </a:t>
            </a:r>
            <a:r>
              <a:rPr lang="el-GR" sz="4000" b="1" u="sng" kern="0" dirty="0" smtClean="0">
                <a:solidFill>
                  <a:srgbClr val="000000"/>
                </a:solidFill>
                <a:latin typeface="Batang" pitchFamily="18" charset="-127"/>
                <a:cs typeface="Arial"/>
              </a:rPr>
              <a:t>Αθλητισμός στην αρχαιότητα</a:t>
            </a: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C61F1ECA-E332-4231-A097-B0AF41CB691C}" type="slidenum">
              <a:rPr lang="el-GR" smtClean="0"/>
              <a:pPr/>
              <a:t>36</a:t>
            </a:fld>
            <a:endParaRPr lang="el-GR"/>
          </a:p>
        </p:txBody>
      </p:sp>
      <p:pic>
        <p:nvPicPr>
          <p:cNvPr id="1026" name="Picture 2" descr="Αποτέλεσμα εικόνας για ολυμπιακοι αρχαιας ελλαδας"/>
          <p:cNvPicPr>
            <a:picLocks noGrp="1" noChangeAspect="1" noChangeArrowheads="1"/>
          </p:cNvPicPr>
          <p:nvPr>
            <p:ph sz="quarter" idx="1"/>
          </p:nvPr>
        </p:nvPicPr>
        <p:blipFill>
          <a:blip r:embed="rId3" cstate="print"/>
          <a:srcRect/>
          <a:stretch>
            <a:fillRect/>
          </a:stretch>
        </p:blipFill>
        <p:spPr bwMode="auto">
          <a:xfrm>
            <a:off x="827584" y="1713588"/>
            <a:ext cx="7488832" cy="2939367"/>
          </a:xfrm>
          <a:prstGeom prst="rect">
            <a:avLst/>
          </a:prstGeom>
          <a:noFill/>
          <a:ln w="9525">
            <a:noFill/>
            <a:miter lim="800000"/>
            <a:headEnd/>
            <a:tailEnd/>
          </a:ln>
        </p:spPr>
      </p:pic>
      <p:sp>
        <p:nvSpPr>
          <p:cNvPr id="6" name="Rectangle 3"/>
          <p:cNvSpPr txBox="1">
            <a:spLocks noChangeArrowheads="1"/>
          </p:cNvSpPr>
          <p:nvPr/>
        </p:nvSpPr>
        <p:spPr>
          <a:xfrm>
            <a:off x="1331640" y="4869160"/>
            <a:ext cx="6400800" cy="1752600"/>
          </a:xfrm>
          <a:prstGeom prst="rect">
            <a:avLst/>
          </a:prstGeom>
        </p:spPr>
        <p:txBody>
          <a:bodyPr vert="horz">
            <a:normAutofit/>
          </a:bodyPr>
          <a:lstStyle/>
          <a:p>
            <a:pPr marL="320040" marR="0" lvl="0" indent="-320040" algn="l" defTabSz="914400" rtl="0" eaLnBrk="1" fontAlgn="auto" latinLnBrk="0" hangingPunct="1">
              <a:lnSpc>
                <a:spcPct val="80000"/>
              </a:lnSpc>
              <a:spcBef>
                <a:spcPts val="700"/>
              </a:spcBef>
              <a:spcAft>
                <a:spcPts val="0"/>
              </a:spcAft>
              <a:buClr>
                <a:schemeClr val="accent2"/>
              </a:buClr>
              <a:buSzPct val="60000"/>
              <a:tabLst/>
              <a:defRPr/>
            </a:pPr>
            <a:r>
              <a:rPr kumimoji="0" lang="el-GR" sz="2400" b="0" i="1" u="none" strike="noStrike" kern="1200" cap="none" spc="0" normalizeH="0" baseline="0" noProof="0" dirty="0" smtClean="0">
                <a:ln>
                  <a:noFill/>
                </a:ln>
                <a:solidFill>
                  <a:schemeClr val="tx1"/>
                </a:solidFill>
                <a:effectLst/>
                <a:uLnTx/>
                <a:uFillTx/>
                <a:latin typeface="+mn-lt"/>
                <a:ea typeface="+mn-ea"/>
                <a:cs typeface="+mn-cs"/>
              </a:rPr>
              <a:t>Μακρής Παύλος</a:t>
            </a:r>
          </a:p>
          <a:p>
            <a:pPr marL="320040" marR="0" lvl="0" indent="-320040" algn="l" defTabSz="914400" rtl="0" eaLnBrk="1" fontAlgn="auto" latinLnBrk="0" hangingPunct="1">
              <a:lnSpc>
                <a:spcPct val="80000"/>
              </a:lnSpc>
              <a:spcBef>
                <a:spcPts val="700"/>
              </a:spcBef>
              <a:spcAft>
                <a:spcPts val="0"/>
              </a:spcAft>
              <a:buClr>
                <a:schemeClr val="accent2"/>
              </a:buClr>
              <a:buSzPct val="60000"/>
              <a:tabLst/>
              <a:defRPr/>
            </a:pPr>
            <a:r>
              <a:rPr kumimoji="0" lang="el-GR" sz="2400" b="0" i="1" u="none" strike="noStrike" kern="1200" cap="none" spc="0" normalizeH="0" baseline="0" noProof="0" dirty="0" smtClean="0">
                <a:ln>
                  <a:noFill/>
                </a:ln>
                <a:solidFill>
                  <a:schemeClr val="tx1"/>
                </a:solidFill>
                <a:effectLst/>
                <a:uLnTx/>
                <a:uFillTx/>
                <a:latin typeface="+mn-lt"/>
                <a:ea typeface="+mn-ea"/>
                <a:cs typeface="+mn-cs"/>
              </a:rPr>
              <a:t>Μανιατάκος Γιώργος</a:t>
            </a:r>
          </a:p>
          <a:p>
            <a:pPr marL="320040" marR="0" lvl="0" indent="-320040" algn="l" defTabSz="914400" rtl="0" eaLnBrk="1" fontAlgn="auto" latinLnBrk="0" hangingPunct="1">
              <a:lnSpc>
                <a:spcPct val="80000"/>
              </a:lnSpc>
              <a:spcBef>
                <a:spcPts val="700"/>
              </a:spcBef>
              <a:spcAft>
                <a:spcPts val="0"/>
              </a:spcAft>
              <a:buClr>
                <a:schemeClr val="accent2"/>
              </a:buClr>
              <a:buSzPct val="60000"/>
              <a:tabLst/>
              <a:defRPr/>
            </a:pPr>
            <a:r>
              <a:rPr kumimoji="0" lang="el-GR" sz="2400" b="0" i="1" u="none" strike="noStrike" kern="1200" cap="none" spc="0" normalizeH="0" baseline="0" noProof="0" dirty="0" smtClean="0">
                <a:ln>
                  <a:noFill/>
                </a:ln>
                <a:solidFill>
                  <a:schemeClr val="tx1"/>
                </a:solidFill>
                <a:effectLst/>
                <a:uLnTx/>
                <a:uFillTx/>
                <a:latin typeface="+mn-lt"/>
                <a:ea typeface="+mn-ea"/>
                <a:cs typeface="+mn-cs"/>
              </a:rPr>
              <a:t>Μερίκα Έλενα</a:t>
            </a:r>
          </a:p>
          <a:p>
            <a:pPr marL="320040" marR="0" lvl="0" indent="-320040" algn="l" defTabSz="914400" rtl="0" eaLnBrk="1" fontAlgn="auto" latinLnBrk="0" hangingPunct="1">
              <a:lnSpc>
                <a:spcPct val="80000"/>
              </a:lnSpc>
              <a:spcBef>
                <a:spcPts val="700"/>
              </a:spcBef>
              <a:spcAft>
                <a:spcPts val="0"/>
              </a:spcAft>
              <a:buClr>
                <a:schemeClr val="accent2"/>
              </a:buClr>
              <a:buSzPct val="60000"/>
              <a:tabLst/>
              <a:defRPr/>
            </a:pPr>
            <a:r>
              <a:rPr kumimoji="0" lang="el-GR" sz="2400" b="0" i="1" u="none" strike="noStrike" kern="1200" cap="none" spc="0" normalizeH="0" baseline="0" noProof="0" dirty="0" smtClean="0">
                <a:ln>
                  <a:noFill/>
                </a:ln>
                <a:solidFill>
                  <a:schemeClr val="tx1"/>
                </a:solidFill>
                <a:effectLst/>
                <a:uLnTx/>
                <a:uFillTx/>
                <a:latin typeface="+mn-lt"/>
                <a:ea typeface="+mn-ea"/>
                <a:cs typeface="+mn-cs"/>
              </a:rPr>
              <a:t>Σκάρπας Βασίλης</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08912" cy="1124744"/>
          </a:xfrm>
        </p:spPr>
        <p:txBody>
          <a:bodyPr>
            <a:normAutofit fontScale="90000"/>
          </a:bodyPr>
          <a:lstStyle/>
          <a:p>
            <a:r>
              <a:rPr lang="el-GR" sz="4000" u="sng" kern="0" dirty="0" smtClean="0">
                <a:solidFill>
                  <a:srgbClr val="000000"/>
                </a:solidFill>
                <a:latin typeface="Arial"/>
                <a:cs typeface="Arial"/>
              </a:rPr>
              <a:t/>
            </a:r>
            <a:br>
              <a:rPr lang="el-GR" sz="4000" u="sng" kern="0" dirty="0" smtClean="0">
                <a:solidFill>
                  <a:srgbClr val="000000"/>
                </a:solidFill>
                <a:latin typeface="Arial"/>
                <a:cs typeface="Arial"/>
              </a:rPr>
            </a:br>
            <a:r>
              <a:rPr lang="el-GR" sz="4000" u="sng" kern="0" dirty="0" smtClean="0">
                <a:solidFill>
                  <a:srgbClr val="000000"/>
                </a:solidFill>
                <a:latin typeface="Arial"/>
                <a:cs typeface="Arial"/>
              </a:rPr>
              <a:t> </a:t>
            </a:r>
            <a:r>
              <a:rPr lang="el-GR" sz="3600" u="sng" kern="0" dirty="0" smtClean="0">
                <a:solidFill>
                  <a:srgbClr val="000000"/>
                </a:solidFill>
                <a:latin typeface="+mn-lt"/>
                <a:cs typeface="Arial"/>
              </a:rPr>
              <a:t>Ο αθλητισμός στην αρχαία Ελλάδα </a:t>
            </a:r>
            <a:br>
              <a:rPr lang="el-GR" sz="3600" u="sng" kern="0" dirty="0" smtClean="0">
                <a:solidFill>
                  <a:srgbClr val="000000"/>
                </a:solidFill>
                <a:latin typeface="+mn-lt"/>
                <a:cs typeface="Arial"/>
              </a:rPr>
            </a:br>
            <a:r>
              <a:rPr lang="en-US" sz="2700" u="sng" kern="0" dirty="0" smtClean="0">
                <a:solidFill>
                  <a:srgbClr val="000000"/>
                </a:solidFill>
                <a:latin typeface="+mn-lt"/>
                <a:cs typeface="Arial"/>
              </a:rPr>
              <a:t>(</a:t>
            </a:r>
            <a:r>
              <a:rPr lang="el-GR" sz="2700" i="1" kern="0" dirty="0" smtClean="0">
                <a:solidFill>
                  <a:srgbClr val="000000"/>
                </a:solidFill>
                <a:latin typeface="+mn-lt"/>
                <a:cs typeface="Arial"/>
              </a:rPr>
              <a:t>Παύλος Μακρής)</a:t>
            </a:r>
            <a:r>
              <a:rPr lang="el-GR" sz="2700" kern="0" dirty="0" smtClean="0">
                <a:solidFill>
                  <a:srgbClr val="000000"/>
                </a:solidFill>
                <a:latin typeface="+mn-lt"/>
                <a:cs typeface="Arial"/>
              </a:rPr>
              <a:t> </a:t>
            </a:r>
            <a:endParaRPr lang="el-GR" sz="2700" dirty="0">
              <a:latin typeface="+mn-lt"/>
            </a:endParaRPr>
          </a:p>
        </p:txBody>
      </p:sp>
      <p:sp>
        <p:nvSpPr>
          <p:cNvPr id="3" name="Slide Number Placeholder 2"/>
          <p:cNvSpPr>
            <a:spLocks noGrp="1"/>
          </p:cNvSpPr>
          <p:nvPr>
            <p:ph type="sldNum" sz="quarter" idx="12"/>
          </p:nvPr>
        </p:nvSpPr>
        <p:spPr/>
        <p:txBody>
          <a:bodyPr>
            <a:normAutofit fontScale="85000" lnSpcReduction="20000"/>
          </a:bodyPr>
          <a:lstStyle/>
          <a:p>
            <a:fld id="{C61F1ECA-E332-4231-A097-B0AF41CB691C}" type="slidenum">
              <a:rPr lang="el-GR" smtClean="0"/>
              <a:pPr/>
              <a:t>37</a:t>
            </a:fld>
            <a:endParaRPr lang="el-GR"/>
          </a:p>
        </p:txBody>
      </p:sp>
      <p:sp>
        <p:nvSpPr>
          <p:cNvPr id="4" name="Content Placeholder 3"/>
          <p:cNvSpPr>
            <a:spLocks noGrp="1"/>
          </p:cNvSpPr>
          <p:nvPr>
            <p:ph sz="quarter" idx="1"/>
          </p:nvPr>
        </p:nvSpPr>
        <p:spPr>
          <a:xfrm>
            <a:off x="539552" y="1268760"/>
            <a:ext cx="8153400" cy="3096344"/>
          </a:xfrm>
        </p:spPr>
        <p:txBody>
          <a:bodyPr>
            <a:normAutofit/>
          </a:bodyPr>
          <a:lstStyle/>
          <a:p>
            <a:pPr>
              <a:buNone/>
            </a:pPr>
            <a:r>
              <a:rPr lang="en-US" dirty="0" smtClean="0">
                <a:latin typeface="Calibri" pitchFamily="34" charset="0"/>
              </a:rPr>
              <a:t>   </a:t>
            </a:r>
            <a:r>
              <a:rPr lang="el-GR" dirty="0" smtClean="0">
                <a:latin typeface="Calibri" pitchFamily="34" charset="0"/>
              </a:rPr>
              <a:t> </a:t>
            </a:r>
            <a:r>
              <a:rPr lang="el-GR" sz="2000" dirty="0" smtClean="0">
                <a:cs typeface="Arial" pitchFamily="34" charset="0"/>
              </a:rPr>
              <a:t>Ο αθλητισμός στην αρχαία Ελλάδα δεν ήταν απλά μια ευχάριστη ενασχόληση ή επάγγελμα όπως είναι σήμερα. Αποτελούσε έναν από τους βασικότερους λόγους επιβίωσης της ελληνικής φυλής.Στην αρχαία Αθήνα μόνο τα αγόρια μπορούσαν να εκπαιδευτούν. Η εκπαίδευσή τους άρχιζε από το 6ο έτος της ηλικίας τους.Κατά το 16ο έτος της ηλικίας τους, ασκούνταν πλέον στο γυμνάσιο (δημόσιο εκπαιδευτικό ίδρυμα), στο οποίο γίνονταν ποικίλα αγωνίσματα (άλμα, παγκράτιο, πάλη, πυγμή κ.α.) Τα λειτουργικά έξοδα των γυμνασίων καλύπτονταν από πλούσιους συνήθως πολίτες της Αθήνας (γυμνασιαρχία).</a:t>
            </a:r>
            <a:endParaRPr lang="el-GR" sz="2000" dirty="0">
              <a:cs typeface="Arial" pitchFamily="34" charset="0"/>
            </a:endParaRPr>
          </a:p>
        </p:txBody>
      </p:sp>
      <p:pic>
        <p:nvPicPr>
          <p:cNvPr id="5" name="Picture 2" descr="Αποτέλεσμα εικόνας για ολυμπιακοι αρχαιας ελλαδας"/>
          <p:cNvPicPr>
            <a:picLocks noChangeAspect="1" noChangeArrowheads="1"/>
          </p:cNvPicPr>
          <p:nvPr/>
        </p:nvPicPr>
        <p:blipFill>
          <a:blip r:embed="rId3" cstate="print"/>
          <a:srcRect/>
          <a:stretch>
            <a:fillRect/>
          </a:stretch>
        </p:blipFill>
        <p:spPr bwMode="auto">
          <a:xfrm>
            <a:off x="1547664" y="4221088"/>
            <a:ext cx="6137176" cy="240884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153400" cy="990600"/>
          </a:xfrm>
        </p:spPr>
        <p:txBody>
          <a:bodyPr>
            <a:noAutofit/>
          </a:bodyPr>
          <a:lstStyle/>
          <a:p>
            <a:r>
              <a:rPr lang="el-GR" sz="3200" u="sng" kern="0" dirty="0" smtClean="0">
                <a:solidFill>
                  <a:srgbClr val="000000"/>
                </a:solidFill>
                <a:latin typeface="+mn-lt"/>
                <a:cs typeface="Arial"/>
              </a:rPr>
              <a:t>Ο αθλητισμός στην αρχαία Ελλάδα </a:t>
            </a:r>
            <a:br>
              <a:rPr lang="el-GR" sz="3200" u="sng" kern="0" dirty="0" smtClean="0">
                <a:solidFill>
                  <a:srgbClr val="000000"/>
                </a:solidFill>
                <a:latin typeface="+mn-lt"/>
                <a:cs typeface="Arial"/>
              </a:rPr>
            </a:br>
            <a:r>
              <a:rPr lang="en-US" sz="2400" u="sng" kern="0" dirty="0" smtClean="0">
                <a:solidFill>
                  <a:srgbClr val="000000"/>
                </a:solidFill>
                <a:latin typeface="+mn-lt"/>
                <a:cs typeface="Arial"/>
              </a:rPr>
              <a:t>(</a:t>
            </a:r>
            <a:r>
              <a:rPr lang="el-GR" sz="2400" i="1" kern="0" dirty="0" smtClean="0">
                <a:solidFill>
                  <a:srgbClr val="000000"/>
                </a:solidFill>
                <a:latin typeface="+mn-lt"/>
                <a:cs typeface="Arial"/>
              </a:rPr>
              <a:t>Έλενα Μερίκα)</a:t>
            </a:r>
            <a:r>
              <a:rPr lang="el-GR" sz="2400" kern="0" dirty="0" smtClean="0">
                <a:solidFill>
                  <a:srgbClr val="000000"/>
                </a:solidFill>
                <a:latin typeface="+mn-lt"/>
                <a:cs typeface="Arial"/>
              </a:rPr>
              <a:t> </a:t>
            </a:r>
            <a:endParaRPr lang="el-GR" sz="2400" dirty="0">
              <a:latin typeface="+mn-lt"/>
            </a:endParaRPr>
          </a:p>
        </p:txBody>
      </p:sp>
      <p:sp>
        <p:nvSpPr>
          <p:cNvPr id="3" name="Slide Number Placeholder 2"/>
          <p:cNvSpPr>
            <a:spLocks noGrp="1"/>
          </p:cNvSpPr>
          <p:nvPr>
            <p:ph type="sldNum" sz="quarter" idx="12"/>
          </p:nvPr>
        </p:nvSpPr>
        <p:spPr/>
        <p:txBody>
          <a:bodyPr>
            <a:normAutofit fontScale="85000" lnSpcReduction="20000"/>
          </a:bodyPr>
          <a:lstStyle/>
          <a:p>
            <a:fld id="{C61F1ECA-E332-4231-A097-B0AF41CB691C}" type="slidenum">
              <a:rPr lang="el-GR" smtClean="0"/>
              <a:pPr/>
              <a:t>38</a:t>
            </a:fld>
            <a:endParaRPr lang="el-GR"/>
          </a:p>
        </p:txBody>
      </p:sp>
      <p:sp>
        <p:nvSpPr>
          <p:cNvPr id="4" name="Content Placeholder 3"/>
          <p:cNvSpPr>
            <a:spLocks noGrp="1"/>
          </p:cNvSpPr>
          <p:nvPr>
            <p:ph sz="quarter" idx="1"/>
          </p:nvPr>
        </p:nvSpPr>
        <p:spPr>
          <a:xfrm>
            <a:off x="683568" y="1196752"/>
            <a:ext cx="8153400" cy="2880320"/>
          </a:xfrm>
        </p:spPr>
        <p:txBody>
          <a:bodyPr>
            <a:normAutofit/>
          </a:bodyPr>
          <a:lstStyle/>
          <a:p>
            <a:pPr>
              <a:buNone/>
            </a:pPr>
            <a:r>
              <a:rPr lang="el-GR" sz="2000" dirty="0" smtClean="0"/>
              <a:t>     Οι Ολυμπιακοί αγώνες ξεκίνησαν από την Ελλάδα και συνεχίστηκαν μέσω του Γάλλου Πιέρ ντε Κουμπερτέν. Αποτελούνται από έξι αγωνίσματα, τους αγώνες δρόμου, την πυγμαχία, την πάλη, το παγκράτιο, το πένταθλο και την αρματοδρομία. Σε αυτούς μπορούσαν να συμμετάσχουν μόνο οι Έλληνες πολίτες οι οποίοι έπρεπε να είναι και ενηλικιωμένοι. Οι αγώνες αυτοί λάμβαναν μέρος στην Αρχαία Ολυμπία (ενώ σπανιότερα στα Πύθια, Νέμεα και Ίσθμια). Τέλος, πριν πάρει μέρος σε κάποιο αγώνισμα ο αθλητής, ήταν απαραίτητο να έχει κάνει την κατάλληλη προθέρμανση. Με την νίκη τους παραδιδόταν ένα στεφάνι ελιάς. </a:t>
            </a:r>
          </a:p>
          <a:p>
            <a:pPr>
              <a:buNone/>
            </a:pPr>
            <a:endParaRPr lang="el-GR" sz="2000" dirty="0">
              <a:latin typeface="Arial" pitchFamily="34" charset="0"/>
              <a:cs typeface="Arial" pitchFamily="34" charset="0"/>
            </a:endParaRPr>
          </a:p>
        </p:txBody>
      </p:sp>
      <p:pic>
        <p:nvPicPr>
          <p:cNvPr id="7" name="Picture 2" descr="Αποτέλεσμα εικόνας για ολυμπιακοι αρχαιας ελλαδας"/>
          <p:cNvPicPr>
            <a:picLocks noChangeAspect="1" noChangeArrowheads="1"/>
          </p:cNvPicPr>
          <p:nvPr/>
        </p:nvPicPr>
        <p:blipFill>
          <a:blip r:embed="rId3" cstate="print"/>
          <a:srcRect/>
          <a:stretch>
            <a:fillRect/>
          </a:stretch>
        </p:blipFill>
        <p:spPr bwMode="auto">
          <a:xfrm>
            <a:off x="1547664" y="4149080"/>
            <a:ext cx="6353200" cy="249363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1296144"/>
          </a:xfrm>
        </p:spPr>
        <p:txBody>
          <a:bodyPr>
            <a:noAutofit/>
          </a:bodyPr>
          <a:lstStyle/>
          <a:p>
            <a:r>
              <a:rPr lang="el-GR" sz="3200" u="sng" kern="0" dirty="0" smtClean="0">
                <a:solidFill>
                  <a:srgbClr val="000000"/>
                </a:solidFill>
                <a:latin typeface="+mn-lt"/>
                <a:cs typeface="Arial"/>
              </a:rPr>
              <a:t>Τα αθλήματα των Ολυμπιακών αγώνων</a:t>
            </a:r>
            <a:br>
              <a:rPr lang="el-GR" sz="3200" u="sng" kern="0" dirty="0" smtClean="0">
                <a:solidFill>
                  <a:srgbClr val="000000"/>
                </a:solidFill>
                <a:latin typeface="+mn-lt"/>
                <a:cs typeface="Arial"/>
              </a:rPr>
            </a:br>
            <a:r>
              <a:rPr lang="el-GR" sz="3200" u="sng" kern="0" dirty="0" smtClean="0">
                <a:solidFill>
                  <a:srgbClr val="000000"/>
                </a:solidFill>
                <a:latin typeface="+mn-lt"/>
                <a:cs typeface="Arial"/>
              </a:rPr>
              <a:t> της αρχαίας Ελλάδας</a:t>
            </a:r>
            <a:br>
              <a:rPr lang="el-GR" sz="3200" u="sng" kern="0" dirty="0" smtClean="0">
                <a:solidFill>
                  <a:srgbClr val="000000"/>
                </a:solidFill>
                <a:latin typeface="+mn-lt"/>
                <a:cs typeface="Arial"/>
              </a:rPr>
            </a:br>
            <a:r>
              <a:rPr lang="en-US" sz="2400" u="sng" kern="0" dirty="0" smtClean="0">
                <a:solidFill>
                  <a:srgbClr val="000000"/>
                </a:solidFill>
                <a:latin typeface="+mn-lt"/>
                <a:cs typeface="Arial"/>
              </a:rPr>
              <a:t>(</a:t>
            </a:r>
            <a:r>
              <a:rPr lang="el-GR" sz="2400" i="1" kern="0" dirty="0" smtClean="0">
                <a:solidFill>
                  <a:srgbClr val="000000"/>
                </a:solidFill>
                <a:latin typeface="+mn-lt"/>
                <a:cs typeface="Arial"/>
              </a:rPr>
              <a:t>Βασίλης Σκάρπας)</a:t>
            </a:r>
            <a:r>
              <a:rPr lang="el-GR" sz="2400" kern="0" dirty="0" smtClean="0">
                <a:solidFill>
                  <a:srgbClr val="000000"/>
                </a:solidFill>
                <a:latin typeface="+mn-lt"/>
                <a:cs typeface="Arial"/>
              </a:rPr>
              <a:t> </a:t>
            </a:r>
            <a:endParaRPr lang="el-GR" sz="2400" dirty="0">
              <a:latin typeface="+mn-lt"/>
            </a:endParaRPr>
          </a:p>
        </p:txBody>
      </p:sp>
      <p:sp>
        <p:nvSpPr>
          <p:cNvPr id="3" name="Slide Number Placeholder 2"/>
          <p:cNvSpPr>
            <a:spLocks noGrp="1"/>
          </p:cNvSpPr>
          <p:nvPr>
            <p:ph type="sldNum" sz="quarter" idx="12"/>
          </p:nvPr>
        </p:nvSpPr>
        <p:spPr/>
        <p:txBody>
          <a:bodyPr>
            <a:normAutofit fontScale="85000" lnSpcReduction="20000"/>
          </a:bodyPr>
          <a:lstStyle/>
          <a:p>
            <a:fld id="{C61F1ECA-E332-4231-A097-B0AF41CB691C}" type="slidenum">
              <a:rPr lang="el-GR" smtClean="0"/>
              <a:pPr/>
              <a:t>39</a:t>
            </a:fld>
            <a:endParaRPr lang="el-GR"/>
          </a:p>
        </p:txBody>
      </p:sp>
      <p:sp>
        <p:nvSpPr>
          <p:cNvPr id="4" name="Content Placeholder 3"/>
          <p:cNvSpPr>
            <a:spLocks noGrp="1"/>
          </p:cNvSpPr>
          <p:nvPr>
            <p:ph sz="quarter" idx="1"/>
          </p:nvPr>
        </p:nvSpPr>
        <p:spPr>
          <a:xfrm>
            <a:off x="683568" y="1340768"/>
            <a:ext cx="8153400" cy="3024336"/>
          </a:xfrm>
        </p:spPr>
        <p:txBody>
          <a:bodyPr>
            <a:normAutofit fontScale="92500" lnSpcReduction="20000"/>
          </a:bodyPr>
          <a:lstStyle/>
          <a:p>
            <a:pPr>
              <a:buNone/>
            </a:pPr>
            <a:r>
              <a:rPr lang="en-US" dirty="0" smtClean="0"/>
              <a:t> </a:t>
            </a:r>
            <a:r>
              <a:rPr lang="el-GR" dirty="0" smtClean="0"/>
              <a:t>   </a:t>
            </a:r>
            <a:endParaRPr lang="el-GR" sz="2000" dirty="0" smtClean="0">
              <a:latin typeface="Arial" pitchFamily="34" charset="0"/>
              <a:cs typeface="Arial" pitchFamily="34" charset="0"/>
            </a:endParaRPr>
          </a:p>
          <a:p>
            <a:pPr>
              <a:buNone/>
            </a:pPr>
            <a:r>
              <a:rPr lang="el-GR" sz="2200" b="1" dirty="0" smtClean="0">
                <a:cs typeface="Arial" pitchFamily="34" charset="0"/>
              </a:rPr>
              <a:t>Αγώνες δρόμου</a:t>
            </a:r>
            <a:r>
              <a:rPr lang="en-US" sz="2200" dirty="0" smtClean="0">
                <a:cs typeface="Arial" pitchFamily="34" charset="0"/>
              </a:rPr>
              <a:t>:</a:t>
            </a:r>
            <a:r>
              <a:rPr lang="el-GR" sz="2200" dirty="0" smtClean="0">
                <a:cs typeface="Arial" pitchFamily="34" charset="0"/>
              </a:rPr>
              <a:t>Ο απλός αγώνας δρόμου, ήταν το πρώτο αγώνισμα που καθιερώθηκε. </a:t>
            </a:r>
          </a:p>
          <a:p>
            <a:pPr>
              <a:buNone/>
            </a:pPr>
            <a:r>
              <a:rPr lang="el-GR" sz="2200" b="1" dirty="0" smtClean="0">
                <a:cs typeface="Arial" pitchFamily="34" charset="0"/>
              </a:rPr>
              <a:t>Πάλη</a:t>
            </a:r>
            <a:r>
              <a:rPr lang="en-US" sz="2200" dirty="0" smtClean="0">
                <a:cs typeface="Arial" pitchFamily="34" charset="0"/>
              </a:rPr>
              <a:t>: </a:t>
            </a:r>
            <a:r>
              <a:rPr lang="el-GR" sz="2200" dirty="0" smtClean="0">
                <a:cs typeface="Arial" pitchFamily="34" charset="0"/>
              </a:rPr>
              <a:t>Η πάλη ήταν πολύ δημοφιλές άθλημα. </a:t>
            </a:r>
            <a:endParaRPr lang="en-US" sz="2200" dirty="0" smtClean="0">
              <a:cs typeface="Arial" pitchFamily="34" charset="0"/>
            </a:endParaRPr>
          </a:p>
          <a:p>
            <a:pPr>
              <a:buNone/>
            </a:pPr>
            <a:r>
              <a:rPr lang="el-GR" sz="2200" b="1" dirty="0" smtClean="0">
                <a:cs typeface="Arial" pitchFamily="34" charset="0"/>
              </a:rPr>
              <a:t>Πυγμαχία</a:t>
            </a:r>
            <a:r>
              <a:rPr lang="en-US" sz="2200" dirty="0" smtClean="0">
                <a:cs typeface="Arial" pitchFamily="34" charset="0"/>
              </a:rPr>
              <a:t>:</a:t>
            </a:r>
            <a:r>
              <a:rPr lang="el-GR" sz="2200" dirty="0" smtClean="0">
                <a:cs typeface="Arial" pitchFamily="34" charset="0"/>
              </a:rPr>
              <a:t> Η πυγμαχία ήταν βίαιο και συχνά θανατηφόρο αγώνισμα</a:t>
            </a:r>
            <a:endParaRPr lang="en-US" sz="2200" dirty="0" smtClean="0">
              <a:cs typeface="Arial" pitchFamily="34" charset="0"/>
            </a:endParaRPr>
          </a:p>
          <a:p>
            <a:pPr>
              <a:buNone/>
            </a:pPr>
            <a:r>
              <a:rPr lang="el-GR" sz="2200" b="1" dirty="0" smtClean="0">
                <a:cs typeface="Arial" pitchFamily="34" charset="0"/>
              </a:rPr>
              <a:t>Παγκράτιο</a:t>
            </a:r>
            <a:r>
              <a:rPr lang="en-US" sz="2200" dirty="0" smtClean="0">
                <a:cs typeface="Arial" pitchFamily="34" charset="0"/>
              </a:rPr>
              <a:t>:</a:t>
            </a:r>
            <a:r>
              <a:rPr lang="el-GR" sz="2200" dirty="0" smtClean="0">
                <a:cs typeface="Arial" pitchFamily="34" charset="0"/>
              </a:rPr>
              <a:t> Το δυσκολότερο άθλημα στους Ολυμπιακούς αγώνες ήταν το παγκρατιο. Ήταν συνδυασμός της πάλης και της πυγμαχίας. </a:t>
            </a:r>
            <a:endParaRPr lang="en-US" sz="2200" dirty="0" smtClean="0">
              <a:cs typeface="Arial" pitchFamily="34" charset="0"/>
            </a:endParaRPr>
          </a:p>
          <a:p>
            <a:pPr>
              <a:buNone/>
            </a:pPr>
            <a:r>
              <a:rPr lang="el-GR" sz="2200" b="1" dirty="0" smtClean="0">
                <a:cs typeface="Arial" pitchFamily="34" charset="0"/>
              </a:rPr>
              <a:t>Πένταθλο</a:t>
            </a:r>
            <a:r>
              <a:rPr lang="en-US" sz="2200" dirty="0" smtClean="0">
                <a:cs typeface="Arial" pitchFamily="34" charset="0"/>
              </a:rPr>
              <a:t>:</a:t>
            </a:r>
            <a:r>
              <a:rPr lang="el-GR" sz="2200" dirty="0" smtClean="0">
                <a:cs typeface="Arial" pitchFamily="34" charset="0"/>
              </a:rPr>
              <a:t> Το πένταθλο αποτελείται από πέντε επί μέρους αγωνίσματα, τροχάδην, άλμα, πάλη, δισκοβολία και ακόντιο.</a:t>
            </a:r>
          </a:p>
          <a:p>
            <a:pPr>
              <a:buNone/>
            </a:pPr>
            <a:endParaRPr lang="el-GR" sz="2000" dirty="0">
              <a:latin typeface="Arial" pitchFamily="34" charset="0"/>
              <a:cs typeface="Arial" pitchFamily="34" charset="0"/>
            </a:endParaRPr>
          </a:p>
        </p:txBody>
      </p:sp>
      <p:pic>
        <p:nvPicPr>
          <p:cNvPr id="5" name="Picture 2" descr="Αποτέλεσμα εικόνας για ολυμπιακοι αρχαιας ελλαδας"/>
          <p:cNvPicPr>
            <a:picLocks noChangeAspect="1" noChangeArrowheads="1"/>
          </p:cNvPicPr>
          <p:nvPr/>
        </p:nvPicPr>
        <p:blipFill>
          <a:blip r:embed="rId3" cstate="print"/>
          <a:srcRect/>
          <a:stretch>
            <a:fillRect/>
          </a:stretch>
        </p:blipFill>
        <p:spPr bwMode="auto">
          <a:xfrm>
            <a:off x="1619672" y="4221088"/>
            <a:ext cx="6137176" cy="240884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Τι </a:t>
            </a:r>
            <a:r>
              <a:rPr lang="el-GR" dirty="0" smtClean="0"/>
              <a:t>ρ</a:t>
            </a:r>
            <a:r>
              <a:rPr lang="en-US" dirty="0" smtClean="0"/>
              <a:t>O</a:t>
            </a:r>
            <a:r>
              <a:rPr lang="el-GR" dirty="0" smtClean="0"/>
              <a:t>λο πα</a:t>
            </a:r>
            <a:r>
              <a:rPr lang="en-US" dirty="0" smtClean="0"/>
              <a:t>I</a:t>
            </a:r>
            <a:r>
              <a:rPr lang="el-GR" dirty="0" smtClean="0"/>
              <a:t>ζει </a:t>
            </a:r>
            <a:r>
              <a:rPr lang="el-GR" dirty="0"/>
              <a:t>η </a:t>
            </a:r>
            <a:r>
              <a:rPr lang="el-GR" dirty="0" smtClean="0"/>
              <a:t>διατρΟΦΗ </a:t>
            </a:r>
            <a:r>
              <a:rPr lang="el-GR" dirty="0"/>
              <a:t>στην </a:t>
            </a:r>
            <a:r>
              <a:rPr lang="el-GR" dirty="0" smtClean="0"/>
              <a:t>Αθληση</a:t>
            </a:r>
            <a:r>
              <a:rPr lang="el-GR" dirty="0"/>
              <a:t>;</a:t>
            </a:r>
          </a:p>
        </p:txBody>
      </p:sp>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29150" y="2619512"/>
            <a:ext cx="4000500" cy="3173145"/>
          </a:xfrm>
        </p:spPr>
      </p:pic>
      <p:sp>
        <p:nvSpPr>
          <p:cNvPr id="5" name="Θέση περιεχομένου 2"/>
          <p:cNvSpPr>
            <a:spLocks noGrp="1"/>
          </p:cNvSpPr>
          <p:nvPr>
            <p:ph sz="half" idx="1"/>
          </p:nvPr>
        </p:nvSpPr>
        <p:spPr>
          <a:xfrm>
            <a:off x="514350" y="2619512"/>
            <a:ext cx="4000500" cy="3599175"/>
          </a:xfrm>
        </p:spPr>
        <p:txBody>
          <a:bodyPr/>
          <a:lstStyle/>
          <a:p>
            <a:pPr marL="0" indent="0">
              <a:buNone/>
            </a:pPr>
            <a:r>
              <a:rPr lang="el-GR" u="sng" dirty="0"/>
              <a:t>Ιδανική κατανομή των θρεπτικών στοιχείων στο σώμα είναι: </a:t>
            </a:r>
          </a:p>
          <a:p>
            <a:r>
              <a:rPr lang="el-GR" dirty="0"/>
              <a:t>Πρωτεΐνες 12-15% της θερμιδικής μερίδας </a:t>
            </a:r>
          </a:p>
          <a:p>
            <a:r>
              <a:rPr lang="el-GR" dirty="0"/>
              <a:t>Λίπη 30-35% της θερμιδικής μερίδας </a:t>
            </a:r>
          </a:p>
          <a:p>
            <a:r>
              <a:rPr lang="el-GR" dirty="0"/>
              <a:t>Υδατάνθρακες 50-55% της θερμιδικής μερίδας.</a:t>
            </a:r>
          </a:p>
        </p:txBody>
      </p:sp>
    </p:spTree>
    <p:custDataLst>
      <p:tags r:id="rId1"/>
    </p:custDataLst>
    <p:extLst>
      <p:ext uri="{BB962C8B-B14F-4D97-AF65-F5344CB8AC3E}">
        <p14:creationId xmlns:p14="http://schemas.microsoft.com/office/powerpoint/2010/main" xmlns="" val="1280249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lstStyle/>
          <a:p>
            <a:pPr algn="ctr"/>
            <a:r>
              <a:rPr lang="el-GR" dirty="0" smtClean="0"/>
              <a:t>ΕΜΠΟΡΕΥΜΑΤΟΠΟΙΗΣΗ ΤΟΥ ΑΘΛΗΤΙΣΜΟΥ – ΒΙΑ ΣΤΑ ΓΗΠΕΔΑ</a:t>
            </a:r>
            <a:endParaRPr lang="el-GR" dirty="0"/>
          </a:p>
        </p:txBody>
      </p:sp>
      <p:sp>
        <p:nvSpPr>
          <p:cNvPr id="3" name="Subtitle 2"/>
          <p:cNvSpPr>
            <a:spLocks noGrp="1"/>
          </p:cNvSpPr>
          <p:nvPr>
            <p:ph type="subTitle" idx="1"/>
          </p:nvPr>
        </p:nvSpPr>
        <p:spPr>
          <a:xfrm>
            <a:off x="1979712" y="3140968"/>
            <a:ext cx="6400800" cy="1752600"/>
          </a:xfrm>
        </p:spPr>
        <p:txBody>
          <a:bodyPr>
            <a:normAutofit/>
          </a:bodyPr>
          <a:lstStyle/>
          <a:p>
            <a:r>
              <a:rPr lang="el-GR" dirty="0" smtClean="0">
                <a:solidFill>
                  <a:schemeClr val="tx1"/>
                </a:solidFill>
              </a:rPr>
              <a:t>Σοφία Νικολακοπούλου</a:t>
            </a:r>
          </a:p>
          <a:p>
            <a:r>
              <a:rPr lang="el-GR" dirty="0" smtClean="0">
                <a:solidFill>
                  <a:schemeClr val="tx1"/>
                </a:solidFill>
              </a:rPr>
              <a:t>Άννα Ντίντα </a:t>
            </a:r>
          </a:p>
          <a:p>
            <a:r>
              <a:rPr lang="el-GR" dirty="0" smtClean="0">
                <a:solidFill>
                  <a:schemeClr val="tx1"/>
                </a:solidFill>
              </a:rPr>
              <a:t>Παναγιώτης Παπαηλίας</a:t>
            </a:r>
          </a:p>
          <a:p>
            <a:r>
              <a:rPr lang="el-GR" dirty="0" smtClean="0">
                <a:solidFill>
                  <a:schemeClr val="tx1"/>
                </a:solidFill>
              </a:rPr>
              <a:t>Άννα Πασσαρέα</a:t>
            </a:r>
            <a:endParaRPr lang="el-GR"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l-GR" dirty="0" smtClean="0"/>
              <a:t>Οικονομ</a:t>
            </a:r>
            <a:r>
              <a:rPr lang="en-US" dirty="0" err="1" smtClean="0"/>
              <a:t>i</a:t>
            </a:r>
            <a:r>
              <a:rPr lang="el-GR" dirty="0" smtClean="0"/>
              <a:t>α – Εμπορευματοπο</a:t>
            </a:r>
            <a:r>
              <a:rPr lang="en-US" dirty="0" err="1" smtClean="0"/>
              <a:t>i</a:t>
            </a:r>
            <a:r>
              <a:rPr lang="el-GR" dirty="0" smtClean="0"/>
              <a:t>ηση - </a:t>
            </a:r>
            <a:r>
              <a:rPr lang="en-US" dirty="0" smtClean="0"/>
              <a:t>Marketing</a:t>
            </a:r>
            <a:endParaRPr lang="el-GR" dirty="0"/>
          </a:p>
        </p:txBody>
      </p:sp>
      <p:sp>
        <p:nvSpPr>
          <p:cNvPr id="3" name="Content Placeholder 2"/>
          <p:cNvSpPr>
            <a:spLocks noGrp="1"/>
          </p:cNvSpPr>
          <p:nvPr>
            <p:ph sz="quarter" idx="1"/>
          </p:nvPr>
        </p:nvSpPr>
        <p:spPr/>
        <p:txBody>
          <a:bodyPr>
            <a:normAutofit/>
          </a:bodyPr>
          <a:lstStyle/>
          <a:p>
            <a:pPr>
              <a:buNone/>
            </a:pPr>
            <a:r>
              <a:rPr lang="en-US" sz="3600" b="1" u="sng" dirty="0" smtClean="0"/>
              <a:t>Marketing</a:t>
            </a:r>
          </a:p>
          <a:p>
            <a:pPr>
              <a:buNone/>
            </a:pPr>
            <a:endParaRPr lang="el-GR" sz="2400" dirty="0" smtClean="0"/>
          </a:p>
          <a:p>
            <a:pPr>
              <a:buNone/>
            </a:pPr>
            <a:endParaRPr lang="el-GR" sz="2400" dirty="0"/>
          </a:p>
          <a:p>
            <a:pPr>
              <a:buNone/>
            </a:pPr>
            <a:endParaRPr lang="el-GR" sz="2400" dirty="0" smtClean="0"/>
          </a:p>
          <a:p>
            <a:pPr>
              <a:buNone/>
            </a:pPr>
            <a:endParaRPr lang="el-GR" sz="2400" dirty="0"/>
          </a:p>
          <a:p>
            <a:pPr>
              <a:buNone/>
            </a:pPr>
            <a:endParaRPr lang="el-GR" sz="2800" dirty="0" smtClean="0"/>
          </a:p>
          <a:p>
            <a:pPr>
              <a:buNone/>
            </a:pPr>
            <a:endParaRPr lang="el-GR" sz="2800" dirty="0" smtClean="0"/>
          </a:p>
        </p:txBody>
      </p:sp>
      <p:pic>
        <p:nvPicPr>
          <p:cNvPr id="5" name="Picture 4" descr="athletic_marketing.jpg"/>
          <p:cNvPicPr>
            <a:picLocks noChangeAspect="1"/>
          </p:cNvPicPr>
          <p:nvPr/>
        </p:nvPicPr>
        <p:blipFill>
          <a:blip r:embed="rId3" cstate="print"/>
          <a:stretch>
            <a:fillRect/>
          </a:stretch>
        </p:blipFill>
        <p:spPr>
          <a:xfrm>
            <a:off x="5220072" y="1700808"/>
            <a:ext cx="3633524" cy="2088232"/>
          </a:xfrm>
          <a:prstGeom prst="rect">
            <a:avLst/>
          </a:prstGeom>
        </p:spPr>
      </p:pic>
      <p:sp>
        <p:nvSpPr>
          <p:cNvPr id="6" name="TextBox 5"/>
          <p:cNvSpPr txBox="1"/>
          <p:nvPr/>
        </p:nvSpPr>
        <p:spPr>
          <a:xfrm>
            <a:off x="251520" y="3933056"/>
            <a:ext cx="8568952" cy="2585323"/>
          </a:xfrm>
          <a:prstGeom prst="rect">
            <a:avLst/>
          </a:prstGeom>
          <a:noFill/>
        </p:spPr>
        <p:txBody>
          <a:bodyPr wrap="square" rtlCol="0">
            <a:spAutoFit/>
          </a:bodyPr>
          <a:lstStyle/>
          <a:p>
            <a:pPr>
              <a:buFont typeface="Arial" pitchFamily="34" charset="0"/>
              <a:buChar char="•"/>
            </a:pPr>
            <a:r>
              <a:rPr lang="el-GR" sz="2400" dirty="0">
                <a:solidFill>
                  <a:prstClr val="black"/>
                </a:solidFill>
              </a:rPr>
              <a:t>Το αθλητικό </a:t>
            </a:r>
            <a:r>
              <a:rPr lang="en-US" sz="2400" dirty="0">
                <a:solidFill>
                  <a:prstClr val="black"/>
                </a:solidFill>
              </a:rPr>
              <a:t>marketing </a:t>
            </a:r>
            <a:r>
              <a:rPr lang="el-GR" sz="2400" dirty="0">
                <a:solidFill>
                  <a:prstClr val="black"/>
                </a:solidFill>
              </a:rPr>
              <a:t>είναι μια κατηγορία του </a:t>
            </a:r>
            <a:r>
              <a:rPr lang="en-US" sz="2400" dirty="0">
                <a:solidFill>
                  <a:prstClr val="black"/>
                </a:solidFill>
              </a:rPr>
              <a:t>marketing</a:t>
            </a:r>
            <a:r>
              <a:rPr lang="el-GR" sz="2400" dirty="0">
                <a:solidFill>
                  <a:prstClr val="black"/>
                </a:solidFill>
              </a:rPr>
              <a:t>, η οποία έχει στόχο την προώθηση των αθλητικών εκδηλώσεων και ομάδων.</a:t>
            </a:r>
          </a:p>
          <a:p>
            <a:pPr>
              <a:buFont typeface="Arial" pitchFamily="34" charset="0"/>
              <a:buChar char="•"/>
            </a:pPr>
            <a:endParaRPr lang="el-GR" sz="2400" dirty="0">
              <a:solidFill>
                <a:prstClr val="black"/>
              </a:solidFill>
            </a:endParaRPr>
          </a:p>
          <a:p>
            <a:pPr>
              <a:buFont typeface="Arial" pitchFamily="34" charset="0"/>
              <a:buChar char="•"/>
            </a:pPr>
            <a:endParaRPr lang="el-GR" sz="2400" dirty="0">
              <a:solidFill>
                <a:prstClr val="black"/>
              </a:solidFill>
            </a:endParaRPr>
          </a:p>
          <a:p>
            <a:pPr>
              <a:buFont typeface="Arial" pitchFamily="34" charset="0"/>
              <a:buChar char="•"/>
            </a:pPr>
            <a:r>
              <a:rPr lang="el-GR" sz="2400" dirty="0">
                <a:solidFill>
                  <a:prstClr val="black"/>
                </a:solidFill>
              </a:rPr>
              <a:t>Ο αθλητισμός θεωρείται μια κερδοφόρα επιχείρηση και μια βιώσιμη πηγή </a:t>
            </a:r>
            <a:r>
              <a:rPr lang="en-US" sz="2400" dirty="0">
                <a:solidFill>
                  <a:prstClr val="black"/>
                </a:solidFill>
              </a:rPr>
              <a:t>marketing.</a:t>
            </a:r>
            <a:endParaRPr lang="el-GR" sz="2400" dirty="0">
              <a:solidFill>
                <a:prstClr val="black"/>
              </a:solidFill>
            </a:endParaRPr>
          </a:p>
          <a:p>
            <a:pPr>
              <a:buFont typeface="Arial" pitchFamily="34" charset="0"/>
              <a:buChar char="•"/>
            </a:pPr>
            <a:endParaRPr lang="el-GR" dirty="0">
              <a:solidFill>
                <a:prstClr val="black"/>
              </a:solidFill>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Η ΕΜΠΟΡΕΥΜΑΤΟΠΟΙΗΣΗ ΤΟΥ ΑΘΛΗΤΙΣΜΟΥ</a:t>
            </a:r>
            <a:endParaRPr lang="el-GR" dirty="0"/>
          </a:p>
        </p:txBody>
      </p:sp>
      <p:sp>
        <p:nvSpPr>
          <p:cNvPr id="3" name="Content Placeholder 2"/>
          <p:cNvSpPr>
            <a:spLocks noGrp="1"/>
          </p:cNvSpPr>
          <p:nvPr>
            <p:ph sz="quarter" idx="1"/>
          </p:nvPr>
        </p:nvSpPr>
        <p:spPr>
          <a:xfrm>
            <a:off x="395536" y="1788840"/>
            <a:ext cx="8363272" cy="5069160"/>
          </a:xfrm>
        </p:spPr>
        <p:txBody>
          <a:bodyPr>
            <a:normAutofit/>
          </a:bodyPr>
          <a:lstStyle/>
          <a:p>
            <a:r>
              <a:rPr lang="el-GR" dirty="0" smtClean="0"/>
              <a:t>Η εμπορευματοποίηση του έχει ξεπεράσει κάθε όριο. Επεκτείνεται στον μαζικό, στον σχολικό και στον ερασιτεχνικό, που κρύβεται πίσω απ</a:t>
            </a:r>
            <a:r>
              <a:rPr lang="el-GR" dirty="0"/>
              <a:t>ό</a:t>
            </a:r>
            <a:r>
              <a:rPr lang="el-GR" dirty="0" smtClean="0"/>
              <a:t> τις χορηγίες.</a:t>
            </a:r>
          </a:p>
          <a:p>
            <a:pPr>
              <a:buNone/>
            </a:pPr>
            <a:endParaRPr lang="el-GR" dirty="0" smtClean="0"/>
          </a:p>
          <a:p>
            <a:r>
              <a:rPr lang="el-GR" dirty="0" smtClean="0"/>
              <a:t>Μια λύση για να βελτιωθεί</a:t>
            </a:r>
          </a:p>
          <a:p>
            <a:pPr>
              <a:buNone/>
            </a:pPr>
            <a:r>
              <a:rPr lang="el-GR" dirty="0"/>
              <a:t>α</a:t>
            </a:r>
            <a:r>
              <a:rPr lang="el-GR" dirty="0" smtClean="0"/>
              <a:t>υτή η κατάσταση είναι η</a:t>
            </a:r>
          </a:p>
          <a:p>
            <a:pPr>
              <a:buNone/>
            </a:pPr>
            <a:r>
              <a:rPr lang="el-GR" dirty="0"/>
              <a:t>δ</a:t>
            </a:r>
            <a:r>
              <a:rPr lang="el-GR" dirty="0" smtClean="0"/>
              <a:t>ημιουργία μιας ανεξάρτητης</a:t>
            </a:r>
          </a:p>
          <a:p>
            <a:pPr>
              <a:buNone/>
            </a:pPr>
            <a:r>
              <a:rPr lang="el-GR" dirty="0" smtClean="0"/>
              <a:t>αρχής που θα κανονίζει τους</a:t>
            </a:r>
          </a:p>
          <a:p>
            <a:pPr>
              <a:buNone/>
            </a:pPr>
            <a:r>
              <a:rPr lang="el-GR" dirty="0"/>
              <a:t>κ</a:t>
            </a:r>
            <a:r>
              <a:rPr lang="el-GR" dirty="0" smtClean="0"/>
              <a:t>εντρικούς πυλώνες για την</a:t>
            </a:r>
          </a:p>
          <a:p>
            <a:pPr>
              <a:buNone/>
            </a:pPr>
            <a:r>
              <a:rPr lang="el-GR" dirty="0"/>
              <a:t>ο</a:t>
            </a:r>
            <a:r>
              <a:rPr lang="el-GR" dirty="0" smtClean="0"/>
              <a:t>ργάνωση αθλημάτων.</a:t>
            </a:r>
          </a:p>
          <a:p>
            <a:pPr>
              <a:buNone/>
            </a:pPr>
            <a:r>
              <a:rPr lang="el-GR" dirty="0" smtClean="0"/>
              <a:t>  </a:t>
            </a:r>
          </a:p>
          <a:p>
            <a:pPr>
              <a:buNone/>
            </a:pPr>
            <a:endParaRPr lang="el-GR" dirty="0"/>
          </a:p>
        </p:txBody>
      </p:sp>
      <p:pic>
        <p:nvPicPr>
          <p:cNvPr id="4" name="Picture 3" descr="ball.jpg"/>
          <p:cNvPicPr>
            <a:picLocks noChangeAspect="1"/>
          </p:cNvPicPr>
          <p:nvPr/>
        </p:nvPicPr>
        <p:blipFill>
          <a:blip r:embed="rId3" cstate="print"/>
          <a:stretch>
            <a:fillRect/>
          </a:stretch>
        </p:blipFill>
        <p:spPr>
          <a:xfrm>
            <a:off x="4788024" y="3861048"/>
            <a:ext cx="3920436" cy="2520280"/>
          </a:xfrm>
          <a:prstGeom prst="rect">
            <a:avLst/>
          </a:prstGeom>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ΟΛΥΜΠΙΑΚΟ ΠΝΕΥΜΑ</a:t>
            </a:r>
            <a:endParaRPr lang="el-GR" dirty="0"/>
          </a:p>
        </p:txBody>
      </p:sp>
      <p:sp>
        <p:nvSpPr>
          <p:cNvPr id="3" name="Content Placeholder 2"/>
          <p:cNvSpPr>
            <a:spLocks noGrp="1"/>
          </p:cNvSpPr>
          <p:nvPr>
            <p:ph sz="quarter" idx="1"/>
          </p:nvPr>
        </p:nvSpPr>
        <p:spPr/>
        <p:txBody>
          <a:bodyPr>
            <a:normAutofit/>
          </a:bodyPr>
          <a:lstStyle/>
          <a:p>
            <a:pPr>
              <a:buNone/>
            </a:pPr>
            <a:r>
              <a:rPr lang="en-US" dirty="0" smtClean="0"/>
              <a:t>   </a:t>
            </a:r>
            <a:r>
              <a:rPr lang="el-GR" dirty="0" smtClean="0"/>
              <a:t>Η φιλοσοφία του Ολυμπισμού βασίζεται στις αρχές</a:t>
            </a:r>
            <a:r>
              <a:rPr lang="en-US" dirty="0" smtClean="0"/>
              <a:t> </a:t>
            </a:r>
            <a:r>
              <a:rPr lang="el-GR" dirty="0" smtClean="0"/>
              <a:t>της ειρήνης, της ανοχής, του ευ αγωνίζεσθαι</a:t>
            </a:r>
            <a:r>
              <a:rPr lang="el-GR" dirty="0"/>
              <a:t> </a:t>
            </a:r>
            <a:r>
              <a:rPr lang="el-GR" dirty="0" smtClean="0"/>
              <a:t>και της ευγενούς άμιλλας με σκοπό να δημιουργηθεί μια ειρηνική κοινωνία με λιγότερη βία και ανταγωνισμό.</a:t>
            </a:r>
          </a:p>
        </p:txBody>
      </p:sp>
      <p:pic>
        <p:nvPicPr>
          <p:cNvPr id="4" name="Picture 3" descr="ολυμπιακο πνευμα.jpg"/>
          <p:cNvPicPr>
            <a:picLocks noChangeAspect="1"/>
          </p:cNvPicPr>
          <p:nvPr/>
        </p:nvPicPr>
        <p:blipFill>
          <a:blip r:embed="rId3" cstate="print"/>
          <a:stretch>
            <a:fillRect/>
          </a:stretch>
        </p:blipFill>
        <p:spPr>
          <a:xfrm>
            <a:off x="683568" y="4293097"/>
            <a:ext cx="2589177" cy="2564903"/>
          </a:xfrm>
          <a:prstGeom prst="rect">
            <a:avLst/>
          </a:prstGeom>
        </p:spPr>
      </p:pic>
      <p:pic>
        <p:nvPicPr>
          <p:cNvPr id="5" name="Picture 4" descr="ρακετες.jpg"/>
          <p:cNvPicPr>
            <a:picLocks noChangeAspect="1"/>
          </p:cNvPicPr>
          <p:nvPr/>
        </p:nvPicPr>
        <p:blipFill>
          <a:blip r:embed="rId4" cstate="print"/>
          <a:stretch>
            <a:fillRect/>
          </a:stretch>
        </p:blipFill>
        <p:spPr>
          <a:xfrm>
            <a:off x="4499992" y="4293096"/>
            <a:ext cx="3529006" cy="2345432"/>
          </a:xfrm>
          <a:prstGeom prst="rect">
            <a:avLst/>
          </a:prstGeom>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692696"/>
            <a:ext cx="8229600" cy="1143000"/>
          </a:xfrm>
        </p:spPr>
        <p:txBody>
          <a:bodyPr>
            <a:normAutofit fontScale="90000"/>
          </a:bodyPr>
          <a:lstStyle/>
          <a:p>
            <a:pPr algn="ctr"/>
            <a:r>
              <a:rPr lang="el-GR" dirty="0" smtClean="0"/>
              <a:t>Εμπορευματοποίηση: Αιτια και λυσεισ</a:t>
            </a:r>
            <a:br>
              <a:rPr lang="el-GR" dirty="0" smtClean="0"/>
            </a:br>
            <a:r>
              <a:rPr lang="el-GR" dirty="0" smtClean="0"/>
              <a:t/>
            </a:r>
            <a:br>
              <a:rPr lang="el-GR" dirty="0" smtClean="0"/>
            </a:br>
            <a:endParaRPr lang="el-GR" dirty="0"/>
          </a:p>
        </p:txBody>
      </p:sp>
      <p:sp>
        <p:nvSpPr>
          <p:cNvPr id="3" name="Content Placeholder 2"/>
          <p:cNvSpPr>
            <a:spLocks noGrp="1"/>
          </p:cNvSpPr>
          <p:nvPr>
            <p:ph sz="quarter" idx="1"/>
          </p:nvPr>
        </p:nvSpPr>
        <p:spPr>
          <a:xfrm>
            <a:off x="395536" y="1984248"/>
            <a:ext cx="7467600" cy="4397080"/>
          </a:xfrm>
        </p:spPr>
        <p:txBody>
          <a:bodyPr/>
          <a:lstStyle/>
          <a:p>
            <a:pPr fontAlgn="base"/>
            <a:r>
              <a:rPr lang="el-GR" dirty="0" smtClean="0"/>
              <a:t>Η εμπορευματοποίηση στην εποχή μας έχει ξεπεράσει κάθε όριο. Αφορά όλες τις χώρες αλλά και τις κατηγορίες των ομάδων.</a:t>
            </a:r>
          </a:p>
          <a:p>
            <a:pPr fontAlgn="base"/>
            <a:r>
              <a:rPr lang="el-GR" dirty="0" smtClean="0"/>
              <a:t>Εμπορευματοποίηση υπάρχει για την εξυπηρέτηση συγκεκριμένων συμφερόντων και εκφράζεται μέσα από χορηγίες, αθλητικούς οργανισμούς (FIFA) κ.α.</a:t>
            </a:r>
          </a:p>
          <a:p>
            <a:endParaRPr lang="el-GR" dirty="0"/>
          </a:p>
        </p:txBody>
      </p:sp>
      <p:sp>
        <p:nvSpPr>
          <p:cNvPr id="5" name="TextBox 4"/>
          <p:cNvSpPr txBox="1"/>
          <p:nvPr/>
        </p:nvSpPr>
        <p:spPr>
          <a:xfrm>
            <a:off x="7308304" y="5589240"/>
            <a:ext cx="1835696" cy="369332"/>
          </a:xfrm>
          <a:prstGeom prst="rect">
            <a:avLst/>
          </a:prstGeom>
          <a:noFill/>
        </p:spPr>
        <p:txBody>
          <a:bodyPr wrap="square" rtlCol="0">
            <a:spAutoFit/>
          </a:bodyPr>
          <a:lstStyle/>
          <a:p>
            <a:r>
              <a:rPr lang="el-GR" dirty="0">
                <a:solidFill>
                  <a:prstClr val="black"/>
                </a:solidFill>
              </a:rPr>
              <a:t> </a:t>
            </a:r>
          </a:p>
        </p:txBody>
      </p:sp>
      <p:pic>
        <p:nvPicPr>
          <p:cNvPr id="8" name="Picture 7" descr="ballll.PNG"/>
          <p:cNvPicPr>
            <a:picLocks noChangeAspect="1"/>
          </p:cNvPicPr>
          <p:nvPr/>
        </p:nvPicPr>
        <p:blipFill>
          <a:blip r:embed="rId3" cstate="print"/>
          <a:stretch>
            <a:fillRect/>
          </a:stretch>
        </p:blipFill>
        <p:spPr>
          <a:xfrm>
            <a:off x="6660232" y="4811797"/>
            <a:ext cx="2046203" cy="2046203"/>
          </a:xfrm>
          <a:prstGeom prst="rect">
            <a:avLst/>
          </a:prstGeom>
        </p:spPr>
      </p:pic>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268760"/>
            <a:ext cx="8568952" cy="3139321"/>
          </a:xfrm>
          <a:prstGeom prst="rect">
            <a:avLst/>
          </a:prstGeom>
          <a:noFill/>
        </p:spPr>
        <p:txBody>
          <a:bodyPr wrap="square" rtlCol="0">
            <a:spAutoFit/>
          </a:bodyPr>
          <a:lstStyle/>
          <a:p>
            <a:pPr algn="just"/>
            <a:r>
              <a:rPr lang="el-GR" sz="2000" dirty="0">
                <a:solidFill>
                  <a:prstClr val="black"/>
                </a:solidFill>
              </a:rPr>
              <a:t>Για να εξυγιανθεί ο αθλητισμός και να πάψει το φαινόμενο της εμπορευματοποίησης στους χώρους του, </a:t>
            </a:r>
          </a:p>
          <a:p>
            <a:pPr algn="just"/>
            <a:r>
              <a:rPr lang="el-GR" sz="2000" dirty="0">
                <a:solidFill>
                  <a:prstClr val="black"/>
                </a:solidFill>
              </a:rPr>
              <a:t>δεν αρκούν μερικές τροποποιήσεις. </a:t>
            </a:r>
          </a:p>
          <a:p>
            <a:pPr algn="just"/>
            <a:r>
              <a:rPr lang="el-GR" sz="2000" dirty="0">
                <a:solidFill>
                  <a:prstClr val="black"/>
                </a:solidFill>
              </a:rPr>
              <a:t>Είναι απαραίτητο η κοινωνία</a:t>
            </a:r>
          </a:p>
          <a:p>
            <a:pPr algn="just"/>
            <a:r>
              <a:rPr lang="el-GR" sz="2000" dirty="0">
                <a:solidFill>
                  <a:prstClr val="black"/>
                </a:solidFill>
              </a:rPr>
              <a:t>μέσα στην οποία υπάρχει να διορθωθεί. </a:t>
            </a:r>
          </a:p>
          <a:p>
            <a:pPr algn="just"/>
            <a:r>
              <a:rPr lang="el-GR" sz="2000" dirty="0">
                <a:solidFill>
                  <a:prstClr val="black"/>
                </a:solidFill>
              </a:rPr>
              <a:t>Τότε αθλητισμός θα είναι σωστός</a:t>
            </a:r>
          </a:p>
          <a:p>
            <a:pPr algn="just"/>
            <a:r>
              <a:rPr lang="el-GR" sz="2000" dirty="0">
                <a:solidFill>
                  <a:prstClr val="black"/>
                </a:solidFill>
              </a:rPr>
              <a:t>αφού δεν θα λειτουργεί με στόχο </a:t>
            </a:r>
          </a:p>
          <a:p>
            <a:pPr algn="just"/>
            <a:r>
              <a:rPr lang="el-GR" sz="2000" dirty="0">
                <a:solidFill>
                  <a:prstClr val="black"/>
                </a:solidFill>
              </a:rPr>
              <a:t>το κέρδος συγκεκριμένων </a:t>
            </a:r>
            <a:r>
              <a:rPr lang="el-GR" sz="2000" dirty="0" smtClean="0">
                <a:solidFill>
                  <a:prstClr val="black"/>
                </a:solidFill>
              </a:rPr>
              <a:t>εταιρειών </a:t>
            </a:r>
            <a:endParaRPr lang="el-GR" sz="2000" dirty="0">
              <a:solidFill>
                <a:prstClr val="black"/>
              </a:solidFill>
            </a:endParaRPr>
          </a:p>
          <a:p>
            <a:pPr algn="just"/>
            <a:r>
              <a:rPr lang="el-GR" sz="2000" dirty="0">
                <a:solidFill>
                  <a:prstClr val="black"/>
                </a:solidFill>
              </a:rPr>
              <a:t>αλλά την ψυχαγωγία, την κοινωνικοποίηση και την άθληση.</a:t>
            </a:r>
          </a:p>
          <a:p>
            <a:pPr algn="just"/>
            <a:endParaRPr lang="el-GR" dirty="0">
              <a:solidFill>
                <a:prstClr val="black"/>
              </a:solidFill>
            </a:endParaRPr>
          </a:p>
        </p:txBody>
      </p:sp>
      <p:pic>
        <p:nvPicPr>
          <p:cNvPr id="7" name="Picture 6" descr="hands.PNG"/>
          <p:cNvPicPr>
            <a:picLocks noChangeAspect="1"/>
          </p:cNvPicPr>
          <p:nvPr/>
        </p:nvPicPr>
        <p:blipFill>
          <a:blip r:embed="rId3" cstate="print"/>
          <a:stretch>
            <a:fillRect/>
          </a:stretch>
        </p:blipFill>
        <p:spPr>
          <a:xfrm>
            <a:off x="5076056" y="1772816"/>
            <a:ext cx="2880320" cy="2011111"/>
          </a:xfrm>
          <a:prstGeom prst="rect">
            <a:avLst/>
          </a:prstGeom>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424936" cy="1143000"/>
          </a:xfrm>
        </p:spPr>
        <p:txBody>
          <a:bodyPr>
            <a:normAutofit/>
          </a:bodyPr>
          <a:lstStyle/>
          <a:p>
            <a:r>
              <a:rPr lang="el-GR" b="1" u="sng" dirty="0" smtClean="0"/>
              <a:t>Εμπορευματοποίηση και Βια στα γήπεδα</a:t>
            </a:r>
            <a:endParaRPr lang="el-GR" b="1" u="sng" dirty="0"/>
          </a:p>
        </p:txBody>
      </p:sp>
      <p:sp>
        <p:nvSpPr>
          <p:cNvPr id="3" name="Content Placeholder 2"/>
          <p:cNvSpPr>
            <a:spLocks noGrp="1"/>
          </p:cNvSpPr>
          <p:nvPr>
            <p:ph sz="quarter" idx="1"/>
          </p:nvPr>
        </p:nvSpPr>
        <p:spPr>
          <a:xfrm>
            <a:off x="179512" y="1988840"/>
            <a:ext cx="8964488" cy="4525963"/>
          </a:xfrm>
        </p:spPr>
        <p:txBody>
          <a:bodyPr>
            <a:normAutofit/>
          </a:bodyPr>
          <a:lstStyle/>
          <a:p>
            <a:r>
              <a:rPr lang="el-GR" dirty="0" smtClean="0"/>
              <a:t>Βία δεν παρατηρείται</a:t>
            </a:r>
            <a:endParaRPr lang="en-US" dirty="0"/>
          </a:p>
          <a:p>
            <a:pPr>
              <a:buNone/>
            </a:pPr>
            <a:r>
              <a:rPr lang="el-GR" dirty="0" smtClean="0"/>
              <a:t>στον μαζικό αθλητισμό, </a:t>
            </a:r>
            <a:endParaRPr lang="en-US" dirty="0" smtClean="0"/>
          </a:p>
          <a:p>
            <a:pPr>
              <a:buNone/>
            </a:pPr>
            <a:r>
              <a:rPr lang="el-GR" dirty="0" smtClean="0"/>
              <a:t>γιατί δεν υπάρχουν</a:t>
            </a:r>
            <a:endParaRPr lang="en-US" dirty="0" smtClean="0"/>
          </a:p>
          <a:p>
            <a:pPr>
              <a:buNone/>
            </a:pPr>
            <a:r>
              <a:rPr lang="el-GR" dirty="0" smtClean="0"/>
              <a:t>οργανωμένοι οπαδοί,</a:t>
            </a:r>
            <a:endParaRPr lang="en-US" dirty="0" smtClean="0"/>
          </a:p>
          <a:p>
            <a:pPr>
              <a:buNone/>
            </a:pPr>
            <a:r>
              <a:rPr lang="el-GR" dirty="0" smtClean="0"/>
              <a:t>ούτε αντικρουόμενα </a:t>
            </a:r>
            <a:endParaRPr lang="en-US" dirty="0" smtClean="0"/>
          </a:p>
          <a:p>
            <a:pPr>
              <a:buNone/>
            </a:pPr>
            <a:r>
              <a:rPr lang="el-GR" dirty="0" smtClean="0"/>
              <a:t>οικονομικά συμφέροντα ή πολιτικά παιχνίδια και παρασκήνια.</a:t>
            </a:r>
          </a:p>
          <a:p>
            <a:endParaRPr lang="en-US" dirty="0" smtClean="0"/>
          </a:p>
          <a:p>
            <a:r>
              <a:rPr lang="el-GR" dirty="0" smtClean="0"/>
              <a:t>Οι αθλητές δεν είναι πρωταθλητές, αθλούνται για τη χαρά της συμμετοχής στο παιχνίδι, στον αγώνα και για να ασκηθούν.</a:t>
            </a:r>
          </a:p>
        </p:txBody>
      </p:sp>
      <p:pic>
        <p:nvPicPr>
          <p:cNvPr id="4" name="Picture 3" descr="meaming-of-sports.jpg"/>
          <p:cNvPicPr>
            <a:picLocks noChangeAspect="1"/>
          </p:cNvPicPr>
          <p:nvPr/>
        </p:nvPicPr>
        <p:blipFill>
          <a:blip r:embed="rId3" cstate="print"/>
          <a:stretch>
            <a:fillRect/>
          </a:stretch>
        </p:blipFill>
        <p:spPr>
          <a:xfrm>
            <a:off x="4211960" y="1772816"/>
            <a:ext cx="4665398" cy="2376264"/>
          </a:xfrm>
          <a:prstGeom prst="rect">
            <a:avLst/>
          </a:prstGeom>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548681"/>
            <a:ext cx="8229600" cy="2952328"/>
          </a:xfrm>
        </p:spPr>
        <p:txBody>
          <a:bodyPr/>
          <a:lstStyle/>
          <a:p>
            <a:pPr algn="just">
              <a:buNone/>
            </a:pPr>
            <a:r>
              <a:rPr lang="el-GR" dirty="0" smtClean="0"/>
              <a:t>    Σε χώρους όπου ο άνθρωπος αποκτά συνείδηση μάζας, όπως στα γήπεδα, αρκεί μια δυνατή κραυγή ή ένα μεμονωμένο επεισόδιο, για να ξεσπάσουν ευρύτερες συγκρούσεις ανάμεσα στις αντίπαλες παρατάξεις των οπαδών των ομάδων.</a:t>
            </a:r>
            <a:endParaRPr lang="el-GR" dirty="0"/>
          </a:p>
        </p:txBody>
      </p:sp>
      <p:pic>
        <p:nvPicPr>
          <p:cNvPr id="4" name="Picture 3" descr="βια1.jpg"/>
          <p:cNvPicPr>
            <a:picLocks noChangeAspect="1"/>
          </p:cNvPicPr>
          <p:nvPr/>
        </p:nvPicPr>
        <p:blipFill>
          <a:blip r:embed="rId3" cstate="print"/>
          <a:stretch>
            <a:fillRect/>
          </a:stretch>
        </p:blipFill>
        <p:spPr>
          <a:xfrm>
            <a:off x="1979712" y="3789040"/>
            <a:ext cx="4896546" cy="2756055"/>
          </a:xfrm>
          <a:prstGeom prst="rect">
            <a:avLst/>
          </a:prstGeom>
        </p:spPr>
      </p:pic>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980729"/>
            <a:ext cx="8229600" cy="2088232"/>
          </a:xfrm>
        </p:spPr>
        <p:txBody>
          <a:bodyPr/>
          <a:lstStyle/>
          <a:p>
            <a:pPr>
              <a:buNone/>
            </a:pPr>
            <a:r>
              <a:rPr lang="el-GR" dirty="0" smtClean="0"/>
              <a:t>	Τα αυστηρά αστυνομικά μέτρα μπορούν να αποτρέψουν τα αιματηρά γεγονότα στα γήπεδα και πρέπει να εφαρμοστούν άμεσα, ώστε να υπάρχει έλεγχος της συμπεριφοράς των οπαδών.</a:t>
            </a:r>
            <a:endParaRPr lang="el-GR" dirty="0"/>
          </a:p>
        </p:txBody>
      </p:sp>
      <p:pic>
        <p:nvPicPr>
          <p:cNvPr id="6" name="Picture 5" descr="βια5.jpg"/>
          <p:cNvPicPr>
            <a:picLocks noChangeAspect="1"/>
          </p:cNvPicPr>
          <p:nvPr/>
        </p:nvPicPr>
        <p:blipFill>
          <a:blip r:embed="rId3" cstate="print"/>
          <a:stretch>
            <a:fillRect/>
          </a:stretch>
        </p:blipFill>
        <p:spPr>
          <a:xfrm>
            <a:off x="3563888" y="3429000"/>
            <a:ext cx="4293851" cy="3005695"/>
          </a:xfrm>
          <a:prstGeom prst="rect">
            <a:avLst/>
          </a:prstGeom>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764705"/>
            <a:ext cx="8229600" cy="2304256"/>
          </a:xfrm>
        </p:spPr>
        <p:txBody>
          <a:bodyPr/>
          <a:lstStyle/>
          <a:p>
            <a:pPr algn="just">
              <a:buNone/>
            </a:pPr>
            <a:r>
              <a:rPr lang="el-GR" dirty="0" smtClean="0"/>
              <a:t>	Ή βία στα γήπεδα είναι ένα φαινόμενο το οποίο πηγάζει από την ανάγκη των ανθρώπων να ξεσπάσουν από την πίεση της καθημερινότητας ή των προβλημάτων τους.</a:t>
            </a:r>
            <a:endParaRPr lang="el-GR" dirty="0"/>
          </a:p>
        </p:txBody>
      </p:sp>
      <p:pic>
        <p:nvPicPr>
          <p:cNvPr id="4" name="Picture 3" descr="αγωνας.jpg"/>
          <p:cNvPicPr>
            <a:picLocks noChangeAspect="1"/>
          </p:cNvPicPr>
          <p:nvPr/>
        </p:nvPicPr>
        <p:blipFill>
          <a:blip r:embed="rId3" cstate="print"/>
          <a:stretch>
            <a:fillRect/>
          </a:stretch>
        </p:blipFill>
        <p:spPr>
          <a:xfrm>
            <a:off x="1475656" y="3429000"/>
            <a:ext cx="6099252" cy="2875717"/>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2"/>
          </p:nvPr>
        </p:nvSpPr>
        <p:spPr>
          <a:xfrm>
            <a:off x="4629150" y="2194562"/>
            <a:ext cx="4000500" cy="4024125"/>
          </a:xfrm>
        </p:spPr>
        <p:txBody>
          <a:bodyPr/>
          <a:lstStyle/>
          <a:p>
            <a:pPr marL="0" indent="0">
              <a:buNone/>
            </a:pPr>
            <a:r>
              <a:rPr lang="el-GR" u="sng" dirty="0"/>
              <a:t>Η σωστή διατροφή βοηθάει:</a:t>
            </a:r>
          </a:p>
          <a:p>
            <a:r>
              <a:rPr lang="el-GR" dirty="0"/>
              <a:t>στην πρόληψη προβλημάτων του νευρικού και ανοσοποιητικού συστήματος</a:t>
            </a:r>
          </a:p>
          <a:p>
            <a:r>
              <a:rPr lang="el-GR" dirty="0"/>
              <a:t>στη διατήρηση του ρυθμού ανάπτυξης</a:t>
            </a:r>
          </a:p>
          <a:p>
            <a:r>
              <a:rPr lang="el-GR" dirty="0"/>
              <a:t>στη διατήρηση υγειών ιστών του σώματος</a:t>
            </a:r>
          </a:p>
          <a:p>
            <a:endParaRPr lang="el-GR" dirty="0"/>
          </a:p>
        </p:txBody>
      </p:sp>
      <p:sp>
        <p:nvSpPr>
          <p:cNvPr id="5" name="Τίτλος 1"/>
          <p:cNvSpPr>
            <a:spLocks noGrp="1"/>
          </p:cNvSpPr>
          <p:nvPr>
            <p:ph type="title"/>
          </p:nvPr>
        </p:nvSpPr>
        <p:spPr>
          <a:xfrm>
            <a:off x="611560" y="586857"/>
            <a:ext cx="8018091" cy="1470547"/>
          </a:xfrm>
        </p:spPr>
        <p:txBody>
          <a:bodyPr>
            <a:normAutofit/>
          </a:bodyPr>
          <a:lstStyle/>
          <a:p>
            <a:r>
              <a:rPr lang="el-GR" dirty="0"/>
              <a:t>Τι </a:t>
            </a:r>
            <a:r>
              <a:rPr lang="el-GR" dirty="0" smtClean="0"/>
              <a:t>ρΟλο ΠΑΙζει </a:t>
            </a:r>
            <a:r>
              <a:rPr lang="el-GR" dirty="0"/>
              <a:t>η </a:t>
            </a:r>
            <a:r>
              <a:rPr lang="el-GR" dirty="0" smtClean="0"/>
              <a:t>διατροΦΗ </a:t>
            </a:r>
            <a:br>
              <a:rPr lang="el-GR" dirty="0" smtClean="0"/>
            </a:br>
            <a:r>
              <a:rPr lang="el-GR" dirty="0" smtClean="0"/>
              <a:t>στην ΑΘληση</a:t>
            </a:r>
            <a:r>
              <a:rPr lang="el-GR" dirty="0"/>
              <a:t>;</a:t>
            </a:r>
          </a:p>
        </p:txBody>
      </p:sp>
      <p:pic>
        <p:nvPicPr>
          <p:cNvPr id="8" name="Θέση περιεχομένου 7"/>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574111" y="2057404"/>
            <a:ext cx="3497581" cy="4663441"/>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xmlns="" val="4238912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24744"/>
            <a:ext cx="8229600" cy="4525963"/>
          </a:xfrm>
        </p:spPr>
        <p:txBody>
          <a:bodyPr>
            <a:normAutofit/>
          </a:bodyPr>
          <a:lstStyle/>
          <a:p>
            <a:pPr>
              <a:buNone/>
            </a:pPr>
            <a:r>
              <a:rPr lang="el-GR" dirty="0" smtClean="0"/>
              <a:t>    	</a:t>
            </a:r>
            <a:endParaRPr lang="el-GR" dirty="0"/>
          </a:p>
        </p:txBody>
      </p:sp>
      <p:pic>
        <p:nvPicPr>
          <p:cNvPr id="4" name="Picture 3" descr="σκατα.jpg"/>
          <p:cNvPicPr>
            <a:picLocks noChangeAspect="1"/>
          </p:cNvPicPr>
          <p:nvPr/>
        </p:nvPicPr>
        <p:blipFill>
          <a:blip r:embed="rId3" cstate="print"/>
          <a:stretch>
            <a:fillRect/>
          </a:stretch>
        </p:blipFill>
        <p:spPr>
          <a:xfrm>
            <a:off x="5004048" y="1628800"/>
            <a:ext cx="3563643" cy="2373533"/>
          </a:xfrm>
          <a:prstGeom prst="rect">
            <a:avLst/>
          </a:prstGeom>
        </p:spPr>
      </p:pic>
      <p:sp>
        <p:nvSpPr>
          <p:cNvPr id="6" name="TextBox 5"/>
          <p:cNvSpPr txBox="1"/>
          <p:nvPr/>
        </p:nvSpPr>
        <p:spPr>
          <a:xfrm>
            <a:off x="179512" y="1484784"/>
            <a:ext cx="8964488" cy="3170099"/>
          </a:xfrm>
          <a:prstGeom prst="rect">
            <a:avLst/>
          </a:prstGeom>
          <a:noFill/>
        </p:spPr>
        <p:txBody>
          <a:bodyPr wrap="square" rtlCol="0">
            <a:spAutoFit/>
          </a:bodyPr>
          <a:lstStyle/>
          <a:p>
            <a:r>
              <a:rPr lang="el-GR" sz="2000" dirty="0">
                <a:solidFill>
                  <a:prstClr val="black"/>
                </a:solidFill>
              </a:rPr>
              <a:t>Ή βία στα γήπεδα έχειαποτελέσματα </a:t>
            </a:r>
          </a:p>
          <a:p>
            <a:r>
              <a:rPr lang="el-GR" sz="2000" dirty="0">
                <a:solidFill>
                  <a:prstClr val="black"/>
                </a:solidFill>
              </a:rPr>
              <a:t>στον οικονομικό τομέα καθώς</a:t>
            </a:r>
          </a:p>
          <a:p>
            <a:r>
              <a:rPr lang="el-GR" sz="2000" dirty="0">
                <a:solidFill>
                  <a:prstClr val="black"/>
                </a:solidFill>
              </a:rPr>
              <a:t>κ</a:t>
            </a:r>
            <a:r>
              <a:rPr lang="el-GR" sz="2000" dirty="0" smtClean="0">
                <a:solidFill>
                  <a:prstClr val="black"/>
                </a:solidFill>
              </a:rPr>
              <a:t>αταστρέφονται </a:t>
            </a:r>
            <a:r>
              <a:rPr lang="el-GR" sz="2000" dirty="0">
                <a:solidFill>
                  <a:prstClr val="black"/>
                </a:solidFill>
              </a:rPr>
              <a:t>εγκαταστάσεις αλλά και</a:t>
            </a:r>
          </a:p>
          <a:p>
            <a:r>
              <a:rPr lang="el-GR" sz="2000" dirty="0">
                <a:solidFill>
                  <a:prstClr val="black"/>
                </a:solidFill>
              </a:rPr>
              <a:t>στον ανθρώπινο παράγοντα </a:t>
            </a:r>
          </a:p>
          <a:p>
            <a:r>
              <a:rPr lang="el-GR" sz="2000" dirty="0">
                <a:solidFill>
                  <a:prstClr val="black"/>
                </a:solidFill>
              </a:rPr>
              <a:t>καθώς τραυματίζονται ή πεθαίνουν </a:t>
            </a:r>
          </a:p>
          <a:p>
            <a:r>
              <a:rPr lang="el-GR" sz="2000" dirty="0">
                <a:solidFill>
                  <a:prstClr val="black"/>
                </a:solidFill>
              </a:rPr>
              <a:t>άνθρωποι.</a:t>
            </a:r>
          </a:p>
          <a:p>
            <a:r>
              <a:rPr lang="el-GR" sz="2000" dirty="0" smtClean="0">
                <a:solidFill>
                  <a:prstClr val="black"/>
                </a:solidFill>
              </a:rPr>
              <a:t>Επιπλέον</a:t>
            </a:r>
            <a:r>
              <a:rPr lang="el-GR" sz="2000" dirty="0">
                <a:solidFill>
                  <a:prstClr val="black"/>
                </a:solidFill>
              </a:rPr>
              <a:t>, ο αθλητισμός υποβαθμίζεται</a:t>
            </a:r>
          </a:p>
          <a:p>
            <a:r>
              <a:rPr lang="el-GR" sz="2000" dirty="0" smtClean="0">
                <a:solidFill>
                  <a:prstClr val="black"/>
                </a:solidFill>
              </a:rPr>
              <a:t>και </a:t>
            </a:r>
            <a:r>
              <a:rPr lang="el-GR" sz="2000" dirty="0">
                <a:solidFill>
                  <a:prstClr val="black"/>
                </a:solidFill>
              </a:rPr>
              <a:t>θεωρείται από τους πολίτες </a:t>
            </a:r>
          </a:p>
          <a:p>
            <a:r>
              <a:rPr lang="el-GR" sz="2000" dirty="0">
                <a:solidFill>
                  <a:prstClr val="black"/>
                </a:solidFill>
              </a:rPr>
              <a:t>κάτι απόμακρο.</a:t>
            </a:r>
            <a:br>
              <a:rPr lang="el-GR" sz="2000" dirty="0">
                <a:solidFill>
                  <a:prstClr val="black"/>
                </a:solidFill>
              </a:rPr>
            </a:br>
            <a:endParaRPr lang="el-GR" sz="2000" dirty="0">
              <a:solidFill>
                <a:prstClr val="black"/>
              </a:solidFill>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2492897"/>
            <a:ext cx="8229600" cy="3600400"/>
          </a:xfrm>
        </p:spPr>
        <p:txBody>
          <a:bodyPr/>
          <a:lstStyle/>
          <a:p>
            <a:pPr>
              <a:buNone/>
            </a:pPr>
            <a:r>
              <a:rPr lang="el-GR" dirty="0" smtClean="0"/>
              <a:t>    	</a:t>
            </a:r>
          </a:p>
          <a:p>
            <a:pPr>
              <a:buNone/>
            </a:pPr>
            <a:endParaRPr lang="el-GR" dirty="0" smtClean="0"/>
          </a:p>
          <a:p>
            <a:pPr>
              <a:buNone/>
            </a:pPr>
            <a:endParaRPr lang="el-GR" dirty="0" smtClean="0"/>
          </a:p>
          <a:p>
            <a:pPr>
              <a:buNone/>
            </a:pPr>
            <a:r>
              <a:rPr lang="el-GR" dirty="0" smtClean="0"/>
              <a:t>		Τρόποι αντιμετώπισης θεωρούνται η επέμβαση των αρχών αλλά και η δημιουργία ενός ειδικού δικαστηρίου του οποίο θα δικάζει περιπτώσεις μόνο για την βία στα γήπεδα.</a:t>
            </a:r>
            <a:endParaRPr lang="el-GR" dirty="0"/>
          </a:p>
        </p:txBody>
      </p:sp>
      <p:pic>
        <p:nvPicPr>
          <p:cNvPr id="4" name="Picture 3" descr="μπατσοι.jpg"/>
          <p:cNvPicPr>
            <a:picLocks noChangeAspect="1"/>
          </p:cNvPicPr>
          <p:nvPr/>
        </p:nvPicPr>
        <p:blipFill>
          <a:blip r:embed="rId3" cstate="print"/>
          <a:stretch>
            <a:fillRect/>
          </a:stretch>
        </p:blipFill>
        <p:spPr>
          <a:xfrm>
            <a:off x="1907704" y="476672"/>
            <a:ext cx="5040560" cy="3101883"/>
          </a:xfrm>
          <a:prstGeom prst="rect">
            <a:avLst/>
          </a:prstGeom>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2780928"/>
            <a:ext cx="8229600" cy="4525963"/>
          </a:xfrm>
        </p:spPr>
        <p:txBody>
          <a:bodyPr>
            <a:normAutofit/>
          </a:bodyPr>
          <a:lstStyle/>
          <a:p>
            <a:pPr algn="ctr">
              <a:buNone/>
            </a:pPr>
            <a:r>
              <a:rPr lang="el-GR" sz="4000" dirty="0" smtClean="0"/>
              <a:t>Ευχαριστούμε για τον χρόνο σας</a:t>
            </a:r>
            <a:endParaRPr lang="el-GR" sz="40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06504" y="858339"/>
            <a:ext cx="5823146" cy="735038"/>
          </a:xfrm>
        </p:spPr>
        <p:txBody>
          <a:bodyPr>
            <a:normAutofit fontScale="90000"/>
          </a:bodyPr>
          <a:lstStyle/>
          <a:p>
            <a:r>
              <a:rPr lang="el-GR" dirty="0"/>
              <a:t>Τι </a:t>
            </a:r>
            <a:r>
              <a:rPr lang="el-GR" dirty="0" smtClean="0"/>
              <a:t>πρΕπει </a:t>
            </a:r>
            <a:r>
              <a:rPr lang="el-GR" dirty="0"/>
              <a:t>να </a:t>
            </a:r>
            <a:r>
              <a:rPr lang="el-GR" dirty="0" smtClean="0"/>
              <a:t>καταναλΩνει </a:t>
            </a:r>
            <a:r>
              <a:rPr lang="el-GR" dirty="0"/>
              <a:t>Ε</a:t>
            </a:r>
            <a:r>
              <a:rPr lang="el-GR" dirty="0" smtClean="0"/>
              <a:t>νας αθλητΗΣ;</a:t>
            </a:r>
            <a:r>
              <a:rPr lang="el-GR" dirty="0"/>
              <a:t/>
            </a:r>
            <a:br>
              <a:rPr lang="el-GR" dirty="0"/>
            </a:br>
            <a:r>
              <a:rPr lang="el-GR" dirty="0"/>
              <a:t>Τι </a:t>
            </a:r>
            <a:r>
              <a:rPr lang="el-GR" dirty="0" smtClean="0"/>
              <a:t>πρΕπει </a:t>
            </a:r>
            <a:r>
              <a:rPr lang="el-GR" dirty="0"/>
              <a:t>να </a:t>
            </a:r>
            <a:r>
              <a:rPr lang="el-GR" dirty="0" smtClean="0"/>
              <a:t>προσΕχει ΕναΣ αθλητΗΣ;</a:t>
            </a:r>
            <a:endParaRPr lang="el-GR" dirty="0"/>
          </a:p>
        </p:txBody>
      </p:sp>
      <p:sp>
        <p:nvSpPr>
          <p:cNvPr id="4" name="Θέση περιεχομένου 3"/>
          <p:cNvSpPr>
            <a:spLocks noGrp="1"/>
          </p:cNvSpPr>
          <p:nvPr>
            <p:ph sz="half" idx="2"/>
          </p:nvPr>
        </p:nvSpPr>
        <p:spPr>
          <a:xfrm>
            <a:off x="4629150" y="2388360"/>
            <a:ext cx="4000500" cy="3912212"/>
          </a:xfrm>
        </p:spPr>
        <p:txBody>
          <a:bodyPr>
            <a:noAutofit/>
          </a:bodyPr>
          <a:lstStyle/>
          <a:p>
            <a:pPr marL="0" indent="0">
              <a:buNone/>
            </a:pPr>
            <a:r>
              <a:rPr lang="el-GR" sz="1800" u="sng" dirty="0"/>
              <a:t>Τι πρέπει να προσέχει ένας αθλητής;</a:t>
            </a:r>
            <a:endParaRPr lang="el-GR" sz="1800" dirty="0"/>
          </a:p>
          <a:p>
            <a:pPr marL="0" indent="0">
              <a:buNone/>
            </a:pPr>
            <a:r>
              <a:rPr lang="el-GR" sz="1600" i="1" u="sng" dirty="0"/>
              <a:t>Ένας αθλητής κατά κύριο λόγο πρέπει να προσέχει την καρδιά του.</a:t>
            </a:r>
            <a:endParaRPr lang="el-GR" sz="1600" dirty="0"/>
          </a:p>
          <a:p>
            <a:pPr marL="0" lvl="0" indent="0">
              <a:buNone/>
            </a:pPr>
            <a:r>
              <a:rPr lang="el-GR" sz="1600" u="sng" dirty="0"/>
              <a:t>Οι κίνδυνοι και οι εξετάσεις</a:t>
            </a:r>
            <a:endParaRPr lang="el-GR" sz="1600" dirty="0"/>
          </a:p>
          <a:p>
            <a:pPr lvl="0"/>
            <a:r>
              <a:rPr lang="el-GR" sz="1600" dirty="0"/>
              <a:t>υπερτροφική καρδιοπάθεια αποφρακτικού τύπου</a:t>
            </a:r>
          </a:p>
          <a:p>
            <a:pPr lvl="0"/>
            <a:r>
              <a:rPr lang="el-GR" sz="1600" dirty="0"/>
              <a:t>συγγενή ανωμαλία των στεφανιαίων</a:t>
            </a:r>
          </a:p>
          <a:p>
            <a:pPr lvl="0"/>
            <a:r>
              <a:rPr lang="el-GR" sz="1600" dirty="0"/>
              <a:t>στεφανιαία νόσο</a:t>
            </a:r>
          </a:p>
          <a:p>
            <a:pPr lvl="0"/>
            <a:r>
              <a:rPr lang="el-GR" sz="1600" dirty="0" err="1"/>
              <a:t>αρρυθμιογόνο</a:t>
            </a:r>
            <a:r>
              <a:rPr lang="el-GR" sz="1600" dirty="0"/>
              <a:t> δεξιά κοιλία</a:t>
            </a:r>
          </a:p>
          <a:p>
            <a:pPr lvl="0"/>
            <a:r>
              <a:rPr lang="el-GR" sz="1600" dirty="0"/>
              <a:t>σύνδρομο </a:t>
            </a:r>
            <a:r>
              <a:rPr lang="el-GR" sz="1600" dirty="0" err="1"/>
              <a:t>Marfan</a:t>
            </a:r>
            <a:endParaRPr lang="el-GR" sz="1600" dirty="0"/>
          </a:p>
          <a:p>
            <a:pPr lvl="0"/>
            <a:r>
              <a:rPr lang="el-GR" sz="1600" dirty="0"/>
              <a:t>σύνδρομο </a:t>
            </a:r>
            <a:r>
              <a:rPr lang="el-GR" sz="1600" dirty="0" err="1"/>
              <a:t>Brugada</a:t>
            </a:r>
            <a:r>
              <a:rPr lang="el-GR" sz="1600" dirty="0"/>
              <a:t> </a:t>
            </a:r>
          </a:p>
          <a:p>
            <a:pPr lvl="0"/>
            <a:r>
              <a:rPr lang="el-GR" sz="1600" dirty="0"/>
              <a:t>σύνδρομο ή </a:t>
            </a:r>
            <a:r>
              <a:rPr lang="el-GR" sz="1600" dirty="0" err="1"/>
              <a:t>κατεχολαμινεργική</a:t>
            </a:r>
            <a:r>
              <a:rPr lang="el-GR" sz="1600" dirty="0"/>
              <a:t> πολύμορφη κοιλιακή ταχυκαρδία.</a:t>
            </a:r>
          </a:p>
        </p:txBody>
      </p:sp>
      <p:sp>
        <p:nvSpPr>
          <p:cNvPr id="5" name="Θέση περιεχομένου 4"/>
          <p:cNvSpPr>
            <a:spLocks noGrp="1"/>
          </p:cNvSpPr>
          <p:nvPr>
            <p:ph sz="half" idx="1"/>
          </p:nvPr>
        </p:nvSpPr>
        <p:spPr>
          <a:xfrm>
            <a:off x="534821" y="2508460"/>
            <a:ext cx="4000500" cy="4024125"/>
          </a:xfrm>
        </p:spPr>
        <p:txBody>
          <a:bodyPr>
            <a:normAutofit fontScale="25000" lnSpcReduction="20000"/>
          </a:bodyPr>
          <a:lstStyle/>
          <a:p>
            <a:pPr marL="0" indent="0">
              <a:buNone/>
            </a:pPr>
            <a:r>
              <a:rPr lang="el-GR" sz="7200" u="sng" dirty="0"/>
              <a:t>Τι πρέπει να καταναλώνει ένας αθλητής;</a:t>
            </a:r>
          </a:p>
          <a:p>
            <a:pPr lvl="0"/>
            <a:r>
              <a:rPr lang="el-GR" sz="7200" dirty="0"/>
              <a:t>Δημητριακά ολικής άλεσης</a:t>
            </a:r>
          </a:p>
          <a:p>
            <a:pPr lvl="0"/>
            <a:r>
              <a:rPr lang="el-GR" sz="7200" dirty="0"/>
              <a:t>Γάλα / γαλακτοκομικά</a:t>
            </a:r>
          </a:p>
          <a:p>
            <a:pPr lvl="0"/>
            <a:r>
              <a:rPr lang="el-GR" sz="7200" dirty="0"/>
              <a:t>Μπρόκολο</a:t>
            </a:r>
          </a:p>
          <a:p>
            <a:pPr lvl="0"/>
            <a:r>
              <a:rPr lang="el-GR" sz="7200" dirty="0"/>
              <a:t>Πολύχρωμες σαλάτες</a:t>
            </a:r>
          </a:p>
          <a:p>
            <a:pPr lvl="0"/>
            <a:r>
              <a:rPr lang="el-GR" sz="7200" dirty="0"/>
              <a:t>Ζυμαρικά</a:t>
            </a:r>
          </a:p>
          <a:p>
            <a:pPr lvl="0"/>
            <a:r>
              <a:rPr lang="el-GR" sz="7200" dirty="0"/>
              <a:t>Αυγά</a:t>
            </a:r>
          </a:p>
          <a:p>
            <a:pPr lvl="0"/>
            <a:r>
              <a:rPr lang="el-GR" sz="7200" dirty="0"/>
              <a:t>Κοτόπουλο</a:t>
            </a:r>
          </a:p>
          <a:p>
            <a:pPr lvl="0"/>
            <a:r>
              <a:rPr lang="el-GR" sz="7200" dirty="0"/>
              <a:t>Ψάρια</a:t>
            </a:r>
          </a:p>
          <a:p>
            <a:pPr lvl="0"/>
            <a:r>
              <a:rPr lang="el-GR" sz="7200" dirty="0" smtClean="0"/>
              <a:t>Ξηρούς καρπούς</a:t>
            </a:r>
            <a:endParaRPr lang="el-GR" sz="7200" dirty="0"/>
          </a:p>
          <a:p>
            <a:pPr lvl="0"/>
            <a:r>
              <a:rPr lang="el-GR" sz="7200" dirty="0"/>
              <a:t>Μαύρη σοκολάτα</a:t>
            </a:r>
          </a:p>
          <a:p>
            <a:pPr marL="0" indent="0">
              <a:buNone/>
            </a:pPr>
            <a:endParaRPr lang="el-GR" dirty="0"/>
          </a:p>
        </p:txBody>
      </p:sp>
    </p:spTree>
    <p:custDataLst>
      <p:tags r:id="rId1"/>
    </p:custDataLst>
    <p:extLst>
      <p:ext uri="{BB962C8B-B14F-4D97-AF65-F5344CB8AC3E}">
        <p14:creationId xmlns:p14="http://schemas.microsoft.com/office/powerpoint/2010/main" xmlns="" val="44850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6748" y="778021"/>
            <a:ext cx="6457950" cy="1293028"/>
          </a:xfrm>
        </p:spPr>
        <p:txBody>
          <a:bodyPr>
            <a:normAutofit/>
          </a:bodyPr>
          <a:lstStyle/>
          <a:p>
            <a:r>
              <a:rPr lang="el-GR" dirty="0" smtClean="0"/>
              <a:t>ΑθλητισμΟΣ </a:t>
            </a:r>
            <a:r>
              <a:rPr lang="el-GR" dirty="0"/>
              <a:t>και </a:t>
            </a:r>
            <a:r>
              <a:rPr lang="en-US" dirty="0"/>
              <a:t>stress</a:t>
            </a:r>
            <a:r>
              <a:rPr lang="el-GR" dirty="0"/>
              <a:t>/ </a:t>
            </a:r>
            <a:r>
              <a:rPr lang="el-GR" dirty="0" smtClean="0"/>
              <a:t>ψυΧΙΚΗ υγεΙα</a:t>
            </a:r>
            <a:endParaRPr lang="el-GR" dirty="0"/>
          </a:p>
        </p:txBody>
      </p:sp>
      <p:sp>
        <p:nvSpPr>
          <p:cNvPr id="14" name="Θέση περιεχομένου 13"/>
          <p:cNvSpPr>
            <a:spLocks noGrp="1"/>
          </p:cNvSpPr>
          <p:nvPr>
            <p:ph sz="half" idx="1"/>
          </p:nvPr>
        </p:nvSpPr>
        <p:spPr/>
        <p:txBody>
          <a:bodyPr>
            <a:normAutofit fontScale="25000" lnSpcReduction="20000"/>
          </a:bodyPr>
          <a:lstStyle/>
          <a:p>
            <a:pPr marL="0" indent="0">
              <a:buNone/>
            </a:pPr>
            <a:r>
              <a:rPr lang="el-GR" sz="5600" u="sng" dirty="0"/>
              <a:t>Πολλοί αθλητές αναφέρουν ότι τους αγχώνουν:</a:t>
            </a:r>
          </a:p>
          <a:p>
            <a:pPr lvl="0"/>
            <a:r>
              <a:rPr lang="el-GR" sz="5600" dirty="0"/>
              <a:t>οι θεατές,</a:t>
            </a:r>
          </a:p>
          <a:p>
            <a:pPr lvl="0"/>
            <a:r>
              <a:rPr lang="el-GR" sz="5600" dirty="0"/>
              <a:t>ο προπονητής,</a:t>
            </a:r>
          </a:p>
          <a:p>
            <a:pPr lvl="0"/>
            <a:r>
              <a:rPr lang="el-GR" sz="5600" dirty="0"/>
              <a:t>οι γονείς τους </a:t>
            </a:r>
          </a:p>
          <a:p>
            <a:pPr lvl="0"/>
            <a:r>
              <a:rPr lang="el-GR" sz="5600" dirty="0"/>
              <a:t>άτομα με απαιτήσεις που έχουν από αυτούς.</a:t>
            </a:r>
          </a:p>
          <a:p>
            <a:pPr marL="0" indent="0">
              <a:buNone/>
            </a:pPr>
            <a:r>
              <a:rPr lang="el-GR" sz="5600" dirty="0"/>
              <a:t> </a:t>
            </a:r>
          </a:p>
          <a:p>
            <a:pPr marL="0" indent="0">
              <a:buNone/>
            </a:pPr>
            <a:r>
              <a:rPr lang="el-GR" sz="5600" u="sng" dirty="0"/>
              <a:t>Συνήθως το άγχος των αθλητών </a:t>
            </a:r>
            <a:r>
              <a:rPr lang="el-GR" sz="5600" u="sng" dirty="0" smtClean="0"/>
              <a:t>προέρχεταιαπό</a:t>
            </a:r>
            <a:r>
              <a:rPr lang="en-US" sz="5600" u="sng" dirty="0" smtClean="0"/>
              <a:t>:</a:t>
            </a:r>
            <a:endParaRPr lang="el-GR" sz="5600" u="sng" dirty="0"/>
          </a:p>
          <a:p>
            <a:pPr lvl="0"/>
            <a:r>
              <a:rPr lang="el-GR" sz="5600" dirty="0"/>
              <a:t>μειωμένη αυτοπεποίθηση</a:t>
            </a:r>
          </a:p>
          <a:p>
            <a:pPr lvl="0"/>
            <a:r>
              <a:rPr lang="el-GR" sz="5600" dirty="0"/>
              <a:t>αρνητικές σκέψεις</a:t>
            </a:r>
          </a:p>
          <a:p>
            <a:pPr lvl="0"/>
            <a:r>
              <a:rPr lang="el-GR" sz="5600" dirty="0" smtClean="0"/>
              <a:t>εστίαση </a:t>
            </a:r>
            <a:r>
              <a:rPr lang="el-GR" sz="5600" dirty="0"/>
              <a:t>στο αποτέλεσμα</a:t>
            </a:r>
          </a:p>
          <a:p>
            <a:pPr marL="0" lvl="0" indent="0">
              <a:buNone/>
            </a:pPr>
            <a:r>
              <a:rPr lang="el-GR" sz="5600" dirty="0"/>
              <a:t> </a:t>
            </a:r>
          </a:p>
          <a:p>
            <a:pPr marL="0" indent="0">
              <a:buNone/>
            </a:pPr>
            <a:r>
              <a:rPr lang="el-GR" sz="5600" dirty="0"/>
              <a:t> </a:t>
            </a:r>
            <a:endParaRPr lang="el-GR" dirty="0"/>
          </a:p>
        </p:txBody>
      </p:sp>
      <p:sp>
        <p:nvSpPr>
          <p:cNvPr id="15" name="Θέση περιεχομένου 14"/>
          <p:cNvSpPr>
            <a:spLocks noGrp="1"/>
          </p:cNvSpPr>
          <p:nvPr>
            <p:ph sz="half" idx="2"/>
          </p:nvPr>
        </p:nvSpPr>
        <p:spPr>
          <a:xfrm>
            <a:off x="4629150" y="2194560"/>
            <a:ext cx="4000500" cy="2349306"/>
          </a:xfrm>
        </p:spPr>
        <p:txBody>
          <a:bodyPr>
            <a:normAutofit fontScale="25000" lnSpcReduction="20000"/>
          </a:bodyPr>
          <a:lstStyle/>
          <a:p>
            <a:pPr marL="0" indent="0">
              <a:lnSpc>
                <a:spcPct val="120000"/>
              </a:lnSpc>
              <a:buNone/>
            </a:pPr>
            <a:r>
              <a:rPr lang="el-GR" sz="5500" u="sng" dirty="0"/>
              <a:t>Το πρώτο πράγμα που πρέπει να κάνουν οι αθλητές για να ελέγξουν το άγχος τους είναι να αναγνωρίσουν τα συμπτώματα.</a:t>
            </a:r>
          </a:p>
          <a:p>
            <a:pPr lvl="0">
              <a:lnSpc>
                <a:spcPct val="120000"/>
              </a:lnSpc>
            </a:pPr>
            <a:r>
              <a:rPr lang="el-GR" sz="5500" dirty="0"/>
              <a:t>Ψυχολογικά (πχ ανησυχία, αρνητικές σκέψεις, ανικανότητα συγκέντρωσης κ.α.)</a:t>
            </a:r>
          </a:p>
          <a:p>
            <a:pPr lvl="0">
              <a:lnSpc>
                <a:spcPct val="120000"/>
              </a:lnSpc>
            </a:pPr>
            <a:r>
              <a:rPr lang="el-GR" sz="5500" dirty="0"/>
              <a:t>Σωματικά (πχ ταχυκαρδία, αύξηση ρυθμού αναπνοής κ.α.)</a:t>
            </a:r>
          </a:p>
          <a:p>
            <a:endParaRPr lang="el-GR" dirty="0"/>
          </a:p>
          <a:p>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61335" y="4681028"/>
            <a:ext cx="3183860" cy="1926257"/>
          </a:xfrm>
          <a:prstGeom prst="rect">
            <a:avLst/>
          </a:prstGeom>
        </p:spPr>
      </p:pic>
    </p:spTree>
    <p:custDataLst>
      <p:tags r:id="rId1"/>
    </p:custDataLst>
    <p:extLst>
      <p:ext uri="{BB962C8B-B14F-4D97-AF65-F5344CB8AC3E}">
        <p14:creationId xmlns:p14="http://schemas.microsoft.com/office/powerpoint/2010/main" xmlns="" val="2422976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69192" y="914498"/>
            <a:ext cx="4163048" cy="1293028"/>
          </a:xfrm>
        </p:spPr>
        <p:txBody>
          <a:bodyPr/>
          <a:lstStyle/>
          <a:p>
            <a:r>
              <a:rPr lang="el-GR" dirty="0" smtClean="0"/>
              <a:t>ΣυμπερΑσματα</a:t>
            </a:r>
            <a:endParaRPr lang="el-GR" dirty="0"/>
          </a:p>
        </p:txBody>
      </p:sp>
      <p:sp>
        <p:nvSpPr>
          <p:cNvPr id="4" name="Θέση περιεχομένου 3"/>
          <p:cNvSpPr>
            <a:spLocks noGrp="1"/>
          </p:cNvSpPr>
          <p:nvPr>
            <p:ph sz="half" idx="2"/>
          </p:nvPr>
        </p:nvSpPr>
        <p:spPr>
          <a:xfrm>
            <a:off x="1187624" y="2167265"/>
            <a:ext cx="7632848" cy="4024125"/>
          </a:xfrm>
        </p:spPr>
        <p:txBody>
          <a:bodyPr/>
          <a:lstStyle/>
          <a:p>
            <a:pPr marL="0" indent="0">
              <a:buNone/>
            </a:pPr>
            <a:r>
              <a:rPr lang="el-GR" dirty="0"/>
              <a:t>Ο αθλητισμός μπορεί να είναι ένα σημαντικό φάρμακο για τον σύγχρονο άνθρωπο. Όχι μόνον συντελεί στη δημιουργία ενός υγειούς σώματος αλλά παράλληλα απαλλάσσει από το </a:t>
            </a:r>
            <a:r>
              <a:rPr lang="en-US" dirty="0"/>
              <a:t>stress</a:t>
            </a:r>
            <a:r>
              <a:rPr lang="el-GR" dirty="0"/>
              <a:t> της σύγχρονης ζωής και οδηγεί τον άνθρωπο στο να υιοθετήσει και άλλες καλές συνήθειες όπως η σωστή διατροφή, ο σωστός προγραμματισμός στη ζωή του, ενώ αναπτύσσει </a:t>
            </a:r>
            <a:r>
              <a:rPr lang="el-GR" dirty="0" smtClean="0"/>
              <a:t>τη </a:t>
            </a:r>
            <a:r>
              <a:rPr lang="el-GR" dirty="0"/>
              <a:t>σωστή άμυλα και την κοινωνικότητα του ανθρώπου.</a:t>
            </a:r>
          </a:p>
        </p:txBody>
      </p:sp>
    </p:spTree>
    <p:custDataLst>
      <p:tags r:id="rId1"/>
    </p:custDataLst>
    <p:extLst>
      <p:ext uri="{BB962C8B-B14F-4D97-AF65-F5344CB8AC3E}">
        <p14:creationId xmlns:p14="http://schemas.microsoft.com/office/powerpoint/2010/main" xmlns="" val="127857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ΒιβλιογραφΙα</a:t>
            </a:r>
            <a:r>
              <a:rPr lang="el-GR" dirty="0"/>
              <a:t>:</a:t>
            </a:r>
          </a:p>
        </p:txBody>
      </p:sp>
      <p:sp>
        <p:nvSpPr>
          <p:cNvPr id="3" name="Θέση περιεχομένου 2"/>
          <p:cNvSpPr>
            <a:spLocks noGrp="1"/>
          </p:cNvSpPr>
          <p:nvPr>
            <p:ph sz="half" idx="1"/>
          </p:nvPr>
        </p:nvSpPr>
        <p:spPr/>
        <p:txBody>
          <a:bodyPr>
            <a:normAutofit lnSpcReduction="10000"/>
          </a:bodyPr>
          <a:lstStyle/>
          <a:p>
            <a:r>
              <a:rPr lang="en-US" dirty="0">
                <a:hlinkClick r:id="rId3"/>
              </a:rPr>
              <a:t>https://www.e-psychology.gr/sports-psychology/456-sports-psychology-stress.html</a:t>
            </a:r>
            <a:endParaRPr lang="el-GR" dirty="0"/>
          </a:p>
          <a:p>
            <a:r>
              <a:rPr lang="el-GR" u="sng" dirty="0">
                <a:hlinkClick r:id="rId4"/>
              </a:rPr>
              <a:t>https://www.google.gr/amp/www.nutripedia.gr/ygeia-kai-athlisi/amp/</a:t>
            </a:r>
            <a:endParaRPr lang="el-GR" dirty="0"/>
          </a:p>
          <a:p>
            <a:r>
              <a:rPr lang="el-GR" u="sng" dirty="0">
                <a:hlinkClick r:id="rId5"/>
              </a:rPr>
              <a:t>http://mobile.in.gr/category/news/article/1231083986</a:t>
            </a:r>
            <a:endParaRPr lang="el-GR" dirty="0"/>
          </a:p>
          <a:p>
            <a:r>
              <a:rPr lang="el-GR" u="sng" dirty="0">
                <a:hlinkClick r:id="rId6"/>
              </a:rPr>
              <a:t>http://www.cancer-society.gr/γραμμή-υγείας/άσκηση-διατροφή-για-τη-διατήρηση-της-υγείας</a:t>
            </a:r>
            <a:endParaRPr lang="el-GR" dirty="0"/>
          </a:p>
        </p:txBody>
      </p:sp>
      <p:pic>
        <p:nvPicPr>
          <p:cNvPr id="6" name="Θέση περιεχομένου 5"/>
          <p:cNvPicPr>
            <a:picLocks noGrp="1" noChangeAspect="1"/>
          </p:cNvPicPr>
          <p:nvPr>
            <p:ph sz="half" idx="2"/>
          </p:nvPr>
        </p:nvPicPr>
        <p:blipFill>
          <a:blip r:embed="rId7" cstate="print">
            <a:extLst>
              <a:ext uri="{28A0092B-C50C-407E-A947-70E740481C1C}">
                <a14:useLocalDpi xmlns:a14="http://schemas.microsoft.com/office/drawing/2010/main" xmlns="" val="0"/>
              </a:ext>
            </a:extLst>
          </a:blip>
          <a:stretch>
            <a:fillRect/>
          </a:stretch>
        </p:blipFill>
        <p:spPr>
          <a:xfrm>
            <a:off x="5198836" y="1989890"/>
            <a:ext cx="3171596" cy="4228794"/>
          </a:xfrm>
        </p:spPr>
      </p:pic>
    </p:spTree>
    <p:custDataLst>
      <p:tags r:id="rId1"/>
    </p:custDataLst>
    <p:extLst>
      <p:ext uri="{BB962C8B-B14F-4D97-AF65-F5344CB8AC3E}">
        <p14:creationId xmlns:p14="http://schemas.microsoft.com/office/powerpoint/2010/main" xmlns="" val="136941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ppt/theme/theme3.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2036</Words>
  <Application>Microsoft Office PowerPoint</Application>
  <PresentationFormat>On-screen Show (4:3)</PresentationFormat>
  <Paragraphs>361</Paragraphs>
  <Slides>52</Slides>
  <Notes>4</Notes>
  <HiddenSlides>0</HiddenSlides>
  <MMClips>0</MMClips>
  <ScaleCrop>false</ScaleCrop>
  <HeadingPairs>
    <vt:vector size="4" baseType="variant">
      <vt:variant>
        <vt:lpstr>Theme</vt:lpstr>
      </vt:variant>
      <vt:variant>
        <vt:i4>5</vt:i4>
      </vt:variant>
      <vt:variant>
        <vt:lpstr>Slide Titles</vt:lpstr>
      </vt:variant>
      <vt:variant>
        <vt:i4>52</vt:i4>
      </vt:variant>
    </vt:vector>
  </HeadingPairs>
  <TitlesOfParts>
    <vt:vector size="57" baseType="lpstr">
      <vt:lpstr>Office Theme</vt:lpstr>
      <vt:lpstr>ΙΧΝΟΣ ΑΤΜΟΥ</vt:lpstr>
      <vt:lpstr>1_Office Theme</vt:lpstr>
      <vt:lpstr>Διάμεσος</vt:lpstr>
      <vt:lpstr>Oriel</vt:lpstr>
      <vt:lpstr>Αθλητισμός και πρωταθλητισμός</vt:lpstr>
      <vt:lpstr>ΑΘΛΗΣΗ-ΥΓΕΙΑ-ΔΙΑΤΡΟΦΗ</vt:lpstr>
      <vt:lpstr>Τι προσΦΕρει ο αθλητισΜΟΣ στην υγΕΙΑ μαΣ;</vt:lpstr>
      <vt:lpstr>Τι ρOλο παIζει η διατρΟΦΗ στην Αθληση;</vt:lpstr>
      <vt:lpstr>Τι ρΟλο ΠΑΙζει η διατροΦΗ  στην ΑΘληση;</vt:lpstr>
      <vt:lpstr>Τι πρΕπει να καταναλΩνει Ενας αθλητΗΣ; Τι πρΕπει να προσΕχει ΕναΣ αθλητΗΣ;</vt:lpstr>
      <vt:lpstr>ΑθλητισμΟΣ και stress/ ψυΧΙΚΗ υγεΙα</vt:lpstr>
      <vt:lpstr>ΣυμπερΑσματα</vt:lpstr>
      <vt:lpstr>ΒιβλιογραφΙα:</vt:lpstr>
      <vt:lpstr>Αλεξία Παχή Έλενα Νιάρχου Νίκος Σκαλούμπακας Λευτέρης Μιχάλης Μαρία Μαντζουρίδου  </vt:lpstr>
      <vt:lpstr>ΠΡΩΤΑΘΛΗΤΙΣΜΟΣ ΣΕ ΜΙΚΡΕΣ ΗΛΙΚΙΕΣ </vt:lpstr>
      <vt:lpstr>Slide 12</vt:lpstr>
      <vt:lpstr>Slide 13</vt:lpstr>
      <vt:lpstr>Οι σύγχρονες κατευθυντήριες οδηγίες  της αμερικανικής αθλητιατρικής εταιρείας σχετικά με την πρόωρη και εντατική άσκηση των παιδιών, αναφέρουν τα εξής: </vt:lpstr>
      <vt:lpstr>Πρωταθλητισμός και υποχρεώσεις</vt:lpstr>
      <vt:lpstr>Slide 16</vt:lpstr>
      <vt:lpstr>Slide 17</vt:lpstr>
      <vt:lpstr>Slide 18</vt:lpstr>
      <vt:lpstr>Slide 19</vt:lpstr>
      <vt:lpstr>Ολυμπιακοί Αγώνες</vt:lpstr>
      <vt:lpstr>Ολυμπιακοί Αγώνες</vt:lpstr>
      <vt:lpstr>Ολυμπιακοί Αγώνες Αθήνας</vt:lpstr>
      <vt:lpstr>Ολυμπιακά αθλήματα </vt:lpstr>
      <vt:lpstr>Ολυμπιακά Σύμβολα</vt:lpstr>
      <vt:lpstr>Χειμερινοί Ολυμπιακοί Αγώνες</vt:lpstr>
      <vt:lpstr>Ολυμπιακοί Αγώνες Νέων</vt:lpstr>
      <vt:lpstr>Ολυμπιακοί Αγώνες Νέων</vt:lpstr>
      <vt:lpstr>Ολυμπιακοί Αγώνες Νέων</vt:lpstr>
      <vt:lpstr>Παραολυμπιακοί Αγώνες                (Special Olympics)</vt:lpstr>
      <vt:lpstr>Παραολυμπιακοί Αγώνες (Special Olympics)</vt:lpstr>
      <vt:lpstr>Παραολυμπιακοί Αγώνες  (Special Olympics)</vt:lpstr>
      <vt:lpstr>Extreme Sports </vt:lpstr>
      <vt:lpstr>Ταξινόμηση </vt:lpstr>
      <vt:lpstr>Κίνητρο</vt:lpstr>
      <vt:lpstr>Extreme sports και κοινότητα με ειδικές ανάγκες: </vt:lpstr>
      <vt:lpstr> Αθλητισμός στην αρχαιότητα</vt:lpstr>
      <vt:lpstr>  Ο αθλητισμός στην αρχαία Ελλάδα  (Παύλος Μακρής) </vt:lpstr>
      <vt:lpstr>Ο αθλητισμός στην αρχαία Ελλάδα  (Έλενα Μερίκα) </vt:lpstr>
      <vt:lpstr>Τα αθλήματα των Ολυμπιακών αγώνων  της αρχαίας Ελλάδας (Βασίλης Σκάρπας) </vt:lpstr>
      <vt:lpstr>ΕΜΠΟΡΕΥΜΑΤΟΠΟΙΗΣΗ ΤΟΥ ΑΘΛΗΤΙΣΜΟΥ – ΒΙΑ ΣΤΑ ΓΗΠΕΔΑ</vt:lpstr>
      <vt:lpstr>Οικονομiα – Εμπορευματοποiηση - Marketing</vt:lpstr>
      <vt:lpstr>Η ΕΜΠΟΡΕΥΜΑΤΟΠΟΙΗΣΗ ΤΟΥ ΑΘΛΗΤΙΣΜΟΥ</vt:lpstr>
      <vt:lpstr>ΟΛΥΜΠΙΑΚΟ ΠΝΕΥΜΑ</vt:lpstr>
      <vt:lpstr>Εμπορευματοποίηση: Αιτια και λυσεισ  </vt:lpstr>
      <vt:lpstr>Slide 45</vt:lpstr>
      <vt:lpstr>Εμπορευματοποίηση και Βια στα γήπεδα</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eugenia</dc:creator>
  <cp:lastModifiedBy>eugenia</cp:lastModifiedBy>
  <cp:revision>35</cp:revision>
  <dcterms:created xsi:type="dcterms:W3CDTF">2019-04-30T15:37:58Z</dcterms:created>
  <dcterms:modified xsi:type="dcterms:W3CDTF">2019-05-02T08:50:35Z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3A714E4A-DC83-457E-A729-3A1C5BC5ACD2</vt:lpwstr>
  </property>
  <property fmtid="{D5CDD505-2E9C-101B-9397-08002B2CF9AE}" pid="3" name="ArticulatePath">
    <vt:lpwstr>Presentation1</vt:lpwstr>
  </property>
</Properties>
</file>