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Default Extension="pptx" ContentType="application/vnd.openxmlformats-officedocument.presentationml.presentation"/>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363" r:id="rId2"/>
    <p:sldId id="32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96397-7A26-46F7-9267-2EF29898C415}" type="datetimeFigureOut">
              <a:rPr lang="el-GR" smtClean="0"/>
              <a:pPr/>
              <a:t>13/5/2019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897667-DA91-42FD-B0FA-26EFFC79B3A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97BA963-E03E-4D98-AB82-71DF3F900248}" type="slidenum">
              <a:rPr lang="el-GR" smtClean="0"/>
              <a:pPr/>
              <a:t>49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F3526F-29A0-476F-8303-F306898A45EE}" type="slidenum">
              <a:rPr lang="el-GR" smtClean="0"/>
              <a:pPr/>
              <a:t>81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F897667-DA91-42FD-B0FA-26EFFC79B3A7}" type="slidenum">
              <a:rPr lang="el-GR" smtClean="0"/>
              <a:pPr/>
              <a:t>94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13/5/2019</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13/5/2019</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13/5/2019</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13/5/2019</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hyperlink" Target="http://www.bbc.co.uk/religion/religions/taoism/taoethics/ethics_1.shtml" TargetMode="External"/><Relationship Id="rId3" Type="http://schemas.openxmlformats.org/officeDocument/2006/relationships/hyperlink" Target="http://www.imglyfadas.gr/portal/gr/details.asp?cdPro=%7b34CFE1B5-B16C-4DCB-89F4-6B3BACAC6DFB%7d" TargetMode="External"/><Relationship Id="rId7" Type="http://schemas.openxmlformats.org/officeDocument/2006/relationships/hyperlink" Target="https://www.theschoolrun.com/homework-help/confucianism" TargetMode="External"/><Relationship Id="rId2" Type="http://schemas.openxmlformats.org/officeDocument/2006/relationships/hyperlink" Target="http://www.scientologyreligion.gr/religious-freedom/proclamation-on-religion-human-rights.html?_link=footer" TargetMode="External"/><Relationship Id="rId1" Type="http://schemas.openxmlformats.org/officeDocument/2006/relationships/slideLayout" Target="../slideLayouts/slideLayout2.xml"/><Relationship Id="rId6" Type="http://schemas.openxmlformats.org/officeDocument/2006/relationships/hyperlink" Target="https://www.humanium.org/en/china/" TargetMode="External"/><Relationship Id="rId11" Type="http://schemas.openxmlformats.org/officeDocument/2006/relationships/slide" Target="slide2.xml"/><Relationship Id="rId5" Type="http://schemas.openxmlformats.org/officeDocument/2006/relationships/hyperlink" Target="http://www.consciencelaws.org/background/procedures/abortion019.aspx" TargetMode="External"/><Relationship Id="rId10" Type="http://schemas.openxmlformats.org/officeDocument/2006/relationships/hyperlink" Target="https://www.slideshare.net/hellenicSoul/ss-28462428" TargetMode="External"/><Relationship Id="rId4" Type="http://schemas.openxmlformats.org/officeDocument/2006/relationships/hyperlink" Target="https://en.wikipedia.org/wiki/African_Charter_on_the_Rights_and_Welfare_of_the_Child" TargetMode="External"/><Relationship Id="rId9" Type="http://schemas.openxmlformats.org/officeDocument/2006/relationships/hyperlink" Target="https://study.com/academy/lesson/taoism-lesson-for-kids-facts-belief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P7YrN8Q2P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e5k5XTZy0r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slide" Target="slide66.xml"/><Relationship Id="rId4" Type="http://schemas.openxmlformats.org/officeDocument/2006/relationships/slide" Target="slide4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n.wikipedia.org/wiki/Religious_la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package" Target="../embeddings/_______________Microsoft_Office_PowerPoint1.ppt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17.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translate.google.com/translate?hl=el&amp;sl=en&amp;u=https://ourtimes.wordpress.com/2009/01/10/christians-usa-childrens-rights/&amp;prev=search" TargetMode="External"/><Relationship Id="rId7" Type="http://schemas.openxmlformats.org/officeDocument/2006/relationships/slide" Target="slide2.xml"/><Relationship Id="rId2" Type="http://schemas.openxmlformats.org/officeDocument/2006/relationships/hyperlink" Target="file:///C:\Users\user6\Downloads\Bible_and_Child_Rights_-_Viva.pdf" TargetMode="External"/><Relationship Id="rId1" Type="http://schemas.openxmlformats.org/officeDocument/2006/relationships/slideLayout" Target="../slideLayouts/slideLayout2.xml"/><Relationship Id="rId6" Type="http://schemas.openxmlformats.org/officeDocument/2006/relationships/hyperlink" Target="http://ebooks.edu.gr/modules/document/file.php/DSGL-A120/%CE%94%CE%B9%CE%B4%CE%B1%CE%BA%CF%84%CE%B9%CE%BA%CF%8C%20%CE%A0%CE%B1%CE%BA%CE%AD%CF%84%CE%BF/%CE%92%CE%B9%CE%B2%CE%BB%CE%AF%CE%BF%20%CE%9C%CE%B1%CE%B8%CE%B7%CF%84%CE%AE/22-0228-02-v3_Politiki-Paideia_A-Lyk_BM.pdf" TargetMode="External"/><Relationship Id="rId5" Type="http://schemas.openxmlformats.org/officeDocument/2006/relationships/hyperlink" Target="http://thesis.ekt.gr/thesisBookReader/id/13499" TargetMode="External"/><Relationship Id="rId4" Type="http://schemas.openxmlformats.org/officeDocument/2006/relationships/hyperlink" Target="https://www.echr.coe.int/Documents/Handbook_rights_child_ELL.pdf"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Δικαιώματα παιδιών</a:t>
            </a:r>
            <a:endParaRPr lang="el-GR" dirty="0"/>
          </a:p>
        </p:txBody>
      </p:sp>
      <p:pic>
        <p:nvPicPr>
          <p:cNvPr id="4" name="3 - Θέση περιεχομένου" descr="nn.jpg"/>
          <p:cNvPicPr>
            <a:picLocks noGrp="1" noChangeAspect="1"/>
          </p:cNvPicPr>
          <p:nvPr>
            <p:ph idx="1"/>
          </p:nvPr>
        </p:nvPicPr>
        <p:blipFill>
          <a:blip r:embed="rId2" cstate="email"/>
          <a:stretch>
            <a:fillRect/>
          </a:stretch>
        </p:blipFill>
        <p:spPr>
          <a:xfrm>
            <a:off x="1500167" y="2371711"/>
            <a:ext cx="4929222" cy="382739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260648"/>
            <a:ext cx="7772400" cy="914400"/>
          </a:xfrm>
        </p:spPr>
        <p:txBody>
          <a:bodyPr>
            <a:normAutofit fontScale="90000"/>
          </a:bodyPr>
          <a:lstStyle/>
          <a:p>
            <a:pPr algn="ctr"/>
            <a:r>
              <a:rPr lang="en-US" dirty="0" smtClean="0"/>
              <a:t/>
            </a:r>
            <a:br>
              <a:rPr lang="en-US" dirty="0" smtClean="0"/>
            </a:br>
            <a:r>
              <a:rPr lang="el-GR" dirty="0" smtClean="0"/>
              <a:t>ΤΑ ΔΙΚΑΙΩΜΑΤΑ ΤΟΥ ΠΑΙΔΙΟΥ ΣΤΟ ΜΠΟΥΤΑΝ</a:t>
            </a:r>
            <a:endParaRPr lang="el-GR" dirty="0"/>
          </a:p>
        </p:txBody>
      </p:sp>
      <p:sp>
        <p:nvSpPr>
          <p:cNvPr id="3" name="2 - Θέση περιεχομένου"/>
          <p:cNvSpPr>
            <a:spLocks noGrp="1"/>
          </p:cNvSpPr>
          <p:nvPr>
            <p:ph idx="1"/>
          </p:nvPr>
        </p:nvSpPr>
        <p:spPr>
          <a:xfrm>
            <a:off x="323528" y="1556792"/>
            <a:ext cx="8229600" cy="4525963"/>
          </a:xfrm>
        </p:spPr>
        <p:txBody>
          <a:bodyPr/>
          <a:lstStyle/>
          <a:p>
            <a:pPr lvl="0"/>
            <a:r>
              <a:rPr lang="el-GR" sz="2400" dirty="0" smtClean="0"/>
              <a:t>Από το 1973, το Μπουτάν έχει καταβάλει πρόσθετες προσπάθειες για την παροχή εκπαίδευσης σε παιδιά με αναπηρίες και μαθησιακές δυσκολίες δημιουργώντας ιδρύματα για τέτοιου είδους παιδιά σε στρατηγικές τοποθεσίες σε ολόκληρη τη χώρα για να διευκολύνουν την πρόσβαση.</a:t>
            </a:r>
          </a:p>
          <a:p>
            <a:endParaRPr lang="el-GR" dirty="0"/>
          </a:p>
        </p:txBody>
      </p:sp>
      <p:pic>
        <p:nvPicPr>
          <p:cNvPr id="7170" name="Picture 2" descr="ÎÏÎ¿ÏÎ­Î»ÎµÏÎ¼Î± ÎµÎ¹ÎºÏÎ½Î±Ï Î³Î¹Î± Î¼ÏÎ¿ÏÏÎ±Î½"/>
          <p:cNvPicPr>
            <a:picLocks noChangeAspect="1" noChangeArrowheads="1"/>
          </p:cNvPicPr>
          <p:nvPr/>
        </p:nvPicPr>
        <p:blipFill>
          <a:blip r:embed="rId2" cstate="email"/>
          <a:srcRect/>
          <a:stretch>
            <a:fillRect/>
          </a:stretch>
        </p:blipFill>
        <p:spPr bwMode="auto">
          <a:xfrm>
            <a:off x="2411760" y="3789040"/>
            <a:ext cx="4331780" cy="2908933"/>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96950"/>
          </a:xfrm>
        </p:spPr>
        <p:txBody>
          <a:bodyPr>
            <a:noAutofit/>
          </a:bodyPr>
          <a:lstStyle/>
          <a:p>
            <a:r>
              <a:rPr lang="el-GR" sz="2800" b="1" dirty="0" smtClean="0"/>
              <a:t>4.2.ΑΝΤΙΛΗΨΕΙΣ ΤΗΣ ΚΙΝΕΖΙΚΗΣ ΘΡΗΣΚΕΙΑΣ</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357158" y="1500174"/>
            <a:ext cx="8229600" cy="4325112"/>
          </a:xfrm>
        </p:spPr>
        <p:txBody>
          <a:bodyPr>
            <a:normAutofit/>
          </a:bodyPr>
          <a:lstStyle/>
          <a:p>
            <a:pPr algn="ctr">
              <a:buNone/>
            </a:pPr>
            <a:r>
              <a:rPr lang="el-GR" sz="1600" dirty="0" smtClean="0"/>
              <a:t>        Λατρεία</a:t>
            </a:r>
            <a:r>
              <a:rPr lang="el-GR" sz="1600" dirty="0"/>
              <a:t>, μύθοι, φεστιβάλ και διάφορες αφοσιώσεις που συνδέονται με τους διαφορετικούς λαϊκούς Θεούς και τις θεές αποτελούν ένα σημαντικό μέρος του Κινέζικου πολιτισμού ακόμα και σήμερα. Η λατρεία των δευτεροβάθμιων Θεών δεν συγκρούεται με την επιλεγμένη θρησκεία ενός ατόμου, αλλά γίνεται αποδεκτός ως συμπληρωματική προσθήκη στο βουδισμό, Κομφουκιανισμό ή Ταοϊσμό. </a:t>
            </a:r>
            <a:br>
              <a:rPr lang="el-GR" sz="1600" dirty="0"/>
            </a:br>
            <a:r>
              <a:rPr lang="el-GR" sz="1600" dirty="0" smtClean="0"/>
              <a:t>Από </a:t>
            </a:r>
            <a:r>
              <a:rPr lang="el-GR" sz="1600" dirty="0"/>
              <a:t>πολλές απόψεις, οι Θεοί της κινεζικής λαϊκής θρησκείας είναι αντίστοιχα της ανθρωπότητας. Η περιοχή τους, ή ουρανός, είναι μια εικόνα καθρεφτών της γης. Οι Θεοί έχουν τις κοινωνικές ιεραρχίες: Αυτοκράτορας νεφριτών είναι το αντίστοιχο του γήινου αυτοκράτορα, και τα θέματά του οι μικρότεροι </a:t>
            </a:r>
            <a:r>
              <a:rPr lang="el-GR" sz="1600" dirty="0" smtClean="0"/>
              <a:t>Θεοί.</a:t>
            </a:r>
            <a:endParaRPr lang="el-GR" sz="1600" dirty="0"/>
          </a:p>
          <a:p>
            <a:endParaRPr lang="el-GR" dirty="0"/>
          </a:p>
        </p:txBody>
      </p:sp>
      <p:pic>
        <p:nvPicPr>
          <p:cNvPr id="10244" name="Picture 4" descr="Î£ÏÎµÏÎ¹ÎºÎ® ÎµÎ¹ÎºÏÎ½Î±"/>
          <p:cNvPicPr>
            <a:picLocks noChangeAspect="1" noChangeArrowheads="1"/>
          </p:cNvPicPr>
          <p:nvPr/>
        </p:nvPicPr>
        <p:blipFill>
          <a:blip r:embed="rId2" cstate="email"/>
          <a:srcRect/>
          <a:stretch>
            <a:fillRect/>
          </a:stretch>
        </p:blipFill>
        <p:spPr bwMode="auto">
          <a:xfrm>
            <a:off x="2786050" y="4000504"/>
            <a:ext cx="3461514" cy="218621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857232"/>
            <a:ext cx="8229600" cy="1066800"/>
          </a:xfrm>
        </p:spPr>
        <p:txBody>
          <a:bodyPr>
            <a:normAutofit fontScale="90000"/>
          </a:bodyPr>
          <a:lstStyle/>
          <a:p>
            <a:r>
              <a:rPr lang="el-GR" sz="3100" b="1" dirty="0" smtClean="0"/>
              <a:t>4.3.ΕΣΤΙΑΣΗ ΣΤΑ ΔΙΚΑΙΩΜΑΤΑ ΤΩΝ ΠΑΙΔΙΩΝ ΣΤΗΝ ΚΙΝΕΖΙΚΕΣ ΘΡΗΣΚΕΙΕΣ</a:t>
            </a:r>
            <a:r>
              <a:rPr lang="el-GR" dirty="0" smtClean="0"/>
              <a:t/>
            </a:r>
            <a:br>
              <a:rPr lang="el-GR" dirty="0" smtClean="0"/>
            </a:br>
            <a:endParaRPr lang="el-GR" dirty="0"/>
          </a:p>
        </p:txBody>
      </p:sp>
      <p:sp>
        <p:nvSpPr>
          <p:cNvPr id="3" name="2 - Θέση περιεχομένου"/>
          <p:cNvSpPr>
            <a:spLocks noGrp="1"/>
          </p:cNvSpPr>
          <p:nvPr>
            <p:ph idx="1"/>
          </p:nvPr>
        </p:nvSpPr>
        <p:spPr>
          <a:xfrm>
            <a:off x="107504" y="1628800"/>
            <a:ext cx="9036496" cy="4464496"/>
          </a:xfrm>
        </p:spPr>
        <p:txBody>
          <a:bodyPr>
            <a:normAutofit fontScale="70000" lnSpcReduction="20000"/>
          </a:bodyPr>
          <a:lstStyle/>
          <a:p>
            <a:pPr lvl="0"/>
            <a:r>
              <a:rPr lang="el-GR" sz="2300" b="1" dirty="0" smtClean="0"/>
              <a:t>Δικαιώματα </a:t>
            </a:r>
            <a:r>
              <a:rPr lang="el-GR" sz="2300" b="1" dirty="0"/>
              <a:t>στην υγεία</a:t>
            </a:r>
            <a:endParaRPr lang="el-GR" sz="2300" dirty="0"/>
          </a:p>
          <a:p>
            <a:pPr>
              <a:buNone/>
            </a:pPr>
            <a:r>
              <a:rPr lang="el-GR" sz="2300" dirty="0"/>
              <a:t>Στη Κίνα υπάρχουν μεγάλες ανισότητες μεταξύ των διαφόρων περιοχών και των κινεζικών εθνοτικών ομάδων στον τομέα της υγείας. Διαπιστώθηκε ότι τα παιδιά από αγροτικές και φτωχές περιοχές, καθώς και από παιδιά από εθνοτικές μειονότητες, έχουν σπάνια πρόσβαση σε γιατρό για θεραπεία</a:t>
            </a:r>
            <a:r>
              <a:rPr lang="el-GR" sz="2300" dirty="0" smtClean="0"/>
              <a:t>. </a:t>
            </a:r>
            <a:endParaRPr lang="el-GR" sz="2300" dirty="0"/>
          </a:p>
          <a:p>
            <a:pPr lvl="0"/>
            <a:r>
              <a:rPr lang="el-GR" sz="2300" b="1" dirty="0"/>
              <a:t>Δικαιώματα στην εκπαίδευση</a:t>
            </a:r>
            <a:endParaRPr lang="el-GR" sz="2300" dirty="0"/>
          </a:p>
          <a:p>
            <a:pPr>
              <a:buNone/>
            </a:pPr>
            <a:r>
              <a:rPr lang="el-GR" sz="2300" dirty="0"/>
              <a:t>Ο δηλωμένος στόχος </a:t>
            </a:r>
            <a:r>
              <a:rPr lang="el-GR" sz="2300" dirty="0" smtClean="0"/>
              <a:t>της </a:t>
            </a:r>
            <a:r>
              <a:rPr lang="el-GR" sz="2300" dirty="0"/>
              <a:t>Κίνας είναι η παροχή εννέα ετών υποχρεωτικής εκπαίδευσης για κάθε παιδί. </a:t>
            </a:r>
          </a:p>
          <a:p>
            <a:pPr>
              <a:buNone/>
            </a:pPr>
            <a:r>
              <a:rPr lang="el-GR" sz="2300" dirty="0"/>
              <a:t>Οι κινεζικές μέθοδοι διδασκαλίας εξακολουθούν να είναι πολύ παραδοσιακές, γεγονός που δεν ενθαρρύνει την ενεργό συμμετοχή των </a:t>
            </a:r>
            <a:r>
              <a:rPr lang="el-GR" sz="2300" dirty="0" smtClean="0"/>
              <a:t>φοιτητών. </a:t>
            </a:r>
            <a:r>
              <a:rPr lang="el-GR" sz="2300" dirty="0"/>
              <a:t> </a:t>
            </a:r>
            <a:r>
              <a:rPr lang="el-GR" sz="2300" dirty="0" smtClean="0"/>
              <a:t>Πρέπει </a:t>
            </a:r>
            <a:r>
              <a:rPr lang="el-GR" sz="2300" dirty="0"/>
              <a:t>να σημειωθεί ότι σχεδόν τα δύο τρίτα των παιδιών που δεν φοιτούν στο σχολείο στην Κίνα είναι κορίτσια. </a:t>
            </a:r>
            <a:r>
              <a:rPr lang="el-GR" sz="2300" dirty="0" smtClean="0"/>
              <a:t>Μια </a:t>
            </a:r>
            <a:r>
              <a:rPr lang="el-GR" sz="2300" dirty="0"/>
              <a:t>άλλη κατηγορία παιδιών που πλήττονται από διακρίσεις στο σχολείο είναι τα παιδιά με </a:t>
            </a:r>
            <a:r>
              <a:rPr lang="el-GR" sz="2300" dirty="0" smtClean="0"/>
              <a:t>αναπηρίες.</a:t>
            </a:r>
            <a:endParaRPr lang="el-GR" sz="2300" dirty="0"/>
          </a:p>
          <a:p>
            <a:pPr lvl="0"/>
            <a:r>
              <a:rPr lang="el-GR" sz="2300" b="1" dirty="0"/>
              <a:t>Ελευθερία λόγου</a:t>
            </a:r>
            <a:endParaRPr lang="el-GR" sz="2300" dirty="0"/>
          </a:p>
          <a:p>
            <a:pPr>
              <a:buNone/>
            </a:pPr>
            <a:r>
              <a:rPr lang="en-US" sz="2300" dirty="0" smtClean="0"/>
              <a:t>  </a:t>
            </a:r>
            <a:r>
              <a:rPr lang="el-GR" sz="2300" dirty="0" smtClean="0"/>
              <a:t> Η</a:t>
            </a:r>
            <a:r>
              <a:rPr lang="el-GR" sz="2300" dirty="0"/>
              <a:t> ελευθερία </a:t>
            </a:r>
            <a:r>
              <a:rPr lang="el-GR" sz="2300" dirty="0" smtClean="0"/>
              <a:t>λόγου</a:t>
            </a:r>
            <a:r>
              <a:rPr lang="el-GR" sz="2300" dirty="0"/>
              <a:t> είναι εγγυημένη, στην πραγματικότητα αυτή η ελευθερία παραμένει περιορισμένη: </a:t>
            </a:r>
            <a:r>
              <a:rPr lang="el-GR" sz="2300" dirty="0" smtClean="0"/>
              <a:t> οι </a:t>
            </a:r>
            <a:r>
              <a:rPr lang="el-GR" sz="2300" dirty="0"/>
              <a:t>υπερασπιστές των ανθρωπίνων δικαιωμάτων συχνά φυλακίζονται και </a:t>
            </a:r>
            <a:r>
              <a:rPr lang="el-GR" sz="2300" dirty="0" smtClean="0"/>
              <a:t> έχουν πολύ </a:t>
            </a:r>
            <a:r>
              <a:rPr lang="el-GR" sz="2300" dirty="0"/>
              <a:t>αυστηρή πολιτική της λογοκρισίας, ειδικά στο Διαδίκτυο.</a:t>
            </a:r>
          </a:p>
          <a:p>
            <a:pPr>
              <a:buNone/>
            </a:pPr>
            <a:r>
              <a:rPr lang="el-GR" sz="2300" dirty="0"/>
              <a:t>Αυτοί οι περιορισμοί εμποδίζουν τα κινέζικα παιδιά να ασκήσουν το δικαίωμά τους στην ενημέρωση και στην ελευθερία </a:t>
            </a:r>
            <a:r>
              <a:rPr lang="el-GR" sz="2300" dirty="0" smtClean="0"/>
              <a:t>έκφρασης. </a:t>
            </a:r>
            <a:endParaRPr lang="el-GR" sz="2300" dirty="0"/>
          </a:p>
          <a:p>
            <a:endParaRPr lang="el-GR"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1066800"/>
          </a:xfrm>
        </p:spPr>
        <p:txBody>
          <a:bodyPr>
            <a:noAutofit/>
          </a:bodyPr>
          <a:lstStyle/>
          <a:p>
            <a:r>
              <a:rPr lang="el-GR" sz="2800" b="1" dirty="0" smtClean="0"/>
              <a:t>4.3. ΕΣΤΙΑΣΗ ΣΤΑ ΔΙΚΑΙΩΜΑΤΑ ΤΟΥ ΠΑΙΔΙΟΥ ΣΤΙΣ ΚΙΝΕΖΙΚΕΣ ΘΡΗΣΚΙΕΣ</a:t>
            </a:r>
            <a:endParaRPr lang="el-GR" sz="2800" dirty="0"/>
          </a:p>
        </p:txBody>
      </p:sp>
      <p:sp>
        <p:nvSpPr>
          <p:cNvPr id="3" name="2 - Θέση περιεχομένου"/>
          <p:cNvSpPr>
            <a:spLocks noGrp="1"/>
          </p:cNvSpPr>
          <p:nvPr>
            <p:ph idx="1"/>
          </p:nvPr>
        </p:nvSpPr>
        <p:spPr>
          <a:xfrm>
            <a:off x="500034" y="1571612"/>
            <a:ext cx="8229600" cy="4325112"/>
          </a:xfrm>
        </p:spPr>
        <p:txBody>
          <a:bodyPr>
            <a:normAutofit/>
          </a:bodyPr>
          <a:lstStyle/>
          <a:p>
            <a:r>
              <a:rPr lang="el-GR" sz="1600" dirty="0" smtClean="0"/>
              <a:t>Αλλά </a:t>
            </a:r>
            <a:r>
              <a:rPr lang="el-GR" sz="1600" dirty="0"/>
              <a:t>πάνω απ 'όλα, τα θιβετιανά παιδιά υποφέρουν από παραβιάσεις της ελευθερίας τους . Οι κινεζικές αρχές προσπαθούν να ελέγξουν τη Θιβετιανή βουδιστική </a:t>
            </a:r>
            <a:r>
              <a:rPr lang="el-GR" sz="1600" dirty="0" smtClean="0"/>
              <a:t>θρησκεία </a:t>
            </a:r>
            <a:endParaRPr lang="el-GR" sz="1600" dirty="0"/>
          </a:p>
          <a:p>
            <a:r>
              <a:rPr lang="el-GR" sz="1600" dirty="0"/>
              <a:t>Ένα άλλο πρόβλημα είναι η ηλικία που μερικά παιδιά τοποθετούνται στο μοναστήρι. Στο Θιβέτ υπάρχουν νεαροί μοναχοί ηλικίας μόλις 5 ετών. Υπάρχουν πολλοί λόγοι που οδηγούν τις οικογένειες να αφήσουν τα παιδιά τους τόσο νωρίς (φτώχεια, ιστορικοί λόγοι κ.λπ.) αλλά είναι βέβαιο ότι το δικαίωμα των παιδιών να επιλέξουν αυτή τη ζωή ή να μιλήσουν για αυτή την επιλογή αγνοείται σε μεγάλο βαθμό.</a:t>
            </a:r>
          </a:p>
          <a:p>
            <a:r>
              <a:rPr lang="el-GR" sz="1600" dirty="0"/>
              <a:t>Επιπλέον, οι νεαροί μοναχοί συλληφθούν συχνά για αντιπολίτευση στην κυβέρνηση: οι ΜΚΟ αναφέρουν ότι ορισμένοι από αυτούς βασανίζονται ακόμη.</a:t>
            </a:r>
          </a:p>
          <a:p>
            <a:r>
              <a:rPr lang="el-GR" sz="1600" dirty="0"/>
              <a:t>Η κατάσταση παραμένει πολύ έντονη στο Θιβέτ όσον αφορά τα ανθρώπινα δικαιώματα. Οι ΜΚΟ αγωνίζονται να παράσχουν βοήθεια επειδή οι κινεζικές αρχές είναι πολύ απρόθυμες.</a:t>
            </a:r>
          </a:p>
          <a:p>
            <a:pPr>
              <a:buNone/>
            </a:pPr>
            <a:r>
              <a:rPr lang="el-GR" sz="1600" dirty="0"/>
              <a:t> </a:t>
            </a:r>
          </a:p>
          <a:p>
            <a:endParaRPr lang="el-GR" dirty="0"/>
          </a:p>
        </p:txBody>
      </p:sp>
      <p:pic>
        <p:nvPicPr>
          <p:cNvPr id="8194" name="Picture 2" descr="ÎÏÎ¿ÏÎ­Î»ÎµÏÎ¼Î± ÎµÎ¹ÎºÏÎ½Î±Ï Î³Î¹Î± ÏÎ±Î¹Î´Î¹Î± ÏÏÎ·Î½ ÎºÎ¹Î½Î±"/>
          <p:cNvPicPr>
            <a:picLocks noChangeAspect="1" noChangeArrowheads="1"/>
          </p:cNvPicPr>
          <p:nvPr/>
        </p:nvPicPr>
        <p:blipFill>
          <a:blip r:embed="rId2" cstate="email"/>
          <a:srcRect/>
          <a:stretch>
            <a:fillRect/>
          </a:stretch>
        </p:blipFill>
        <p:spPr bwMode="auto">
          <a:xfrm>
            <a:off x="3286116" y="4929198"/>
            <a:ext cx="3458799" cy="173125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noAutofit/>
          </a:bodyPr>
          <a:lstStyle/>
          <a:p>
            <a:r>
              <a:rPr lang="el-GR" sz="2800" b="1" dirty="0" smtClean="0"/>
              <a:t>4.5.ΣΥΜΒΑΣΗ ΓΙΑ ΤΑ ΔΙΚΑΙΩΜΑΤΑ ΤΟΥ ΠΑΙΔΙΟΥ ΣΕ ΚΙΝΕΖΙΚΕΣ ΘΡΗΣΚΕΙΕΣ</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457200" y="1600200"/>
            <a:ext cx="8229600" cy="5069160"/>
          </a:xfrm>
        </p:spPr>
        <p:txBody>
          <a:bodyPr>
            <a:normAutofit/>
          </a:bodyPr>
          <a:lstStyle/>
          <a:p>
            <a:pPr>
              <a:buNone/>
            </a:pPr>
            <a:r>
              <a:rPr lang="el-GR" sz="1600" dirty="0" smtClean="0"/>
              <a:t>Η </a:t>
            </a:r>
            <a:r>
              <a:rPr lang="el-GR" sz="1600" dirty="0"/>
              <a:t>πιο σύνηθες θρησκείες που διαδίδονται σε Κινά , Ιαπωνία , Κορέα , Βιετνάμ είναι οι εξής</a:t>
            </a:r>
            <a:r>
              <a:rPr lang="el-GR" sz="1600" b="1" dirty="0"/>
              <a:t>:</a:t>
            </a:r>
            <a:endParaRPr lang="el-GR" sz="1600" dirty="0"/>
          </a:p>
          <a:p>
            <a:pPr lvl="0"/>
            <a:r>
              <a:rPr lang="el-GR" sz="1600" dirty="0"/>
              <a:t>ΚΟΥΜΦΟΥΚΙΑΝΙΣΜΟΣ</a:t>
            </a:r>
          </a:p>
          <a:p>
            <a:pPr>
              <a:buNone/>
            </a:pPr>
            <a:r>
              <a:rPr lang="el-GR" sz="1600" dirty="0"/>
              <a:t>Ο Κομφουκιανισμός εμφανίζεται για πρώτη φορά στην Κίνα  6</a:t>
            </a:r>
            <a:r>
              <a:rPr lang="el-GR" sz="1600" baseline="30000" dirty="0"/>
              <a:t>ου</a:t>
            </a:r>
            <a:r>
              <a:rPr lang="el-GR" sz="1600" dirty="0"/>
              <a:t> - 5</a:t>
            </a:r>
            <a:r>
              <a:rPr lang="el-GR" sz="1600" baseline="30000" dirty="0"/>
              <a:t>ου</a:t>
            </a:r>
            <a:r>
              <a:rPr lang="el-GR" sz="1600" dirty="0"/>
              <a:t> αιώνα π.Χ. Όλα ξεκινούν από τον Κομφούκιο, έναν Κινέζο κοινωνικό στοχαστή. Η νέα αυτή θρησκεία υποδεικνύει την αρμονία ,τη σωστή λειτουργία της ανθρώπινης κοινωνίας και διδάσκει πως οι άνθρωποι ατομικά και η συμπεριφορά τους, μπορούν να λειτουργήσουν μια αντίστοιχη κοινωνία. Ο Κομφουκιανισμός έγινε τον 2ο αι. π.Χ. το επίσημο δόγμα της διοίκησης της Κίνας. Δόθηκε, επομένως, ιδιαίτερη έμφαση στον τομέα της εκπαίδευσης και της </a:t>
            </a:r>
            <a:r>
              <a:rPr lang="el-GR" sz="1600" dirty="0" smtClean="0"/>
              <a:t>μόρφωσης.</a:t>
            </a:r>
            <a:endParaRPr lang="el-GR" sz="1600" dirty="0"/>
          </a:p>
          <a:p>
            <a:pPr>
              <a:buNone/>
            </a:pPr>
            <a:endParaRPr lang="el-GR" dirty="0"/>
          </a:p>
        </p:txBody>
      </p:sp>
      <p:pic>
        <p:nvPicPr>
          <p:cNvPr id="7172" name="Picture 4" descr="ÎÏÎ¿ÏÎ­Î»ÎµÏÎ¼Î± ÎµÎ¹ÎºÏÎ½Î±Ï Î³Î¹Î± ÎºÎ¿Î¼ÏÎ¿ÏÎºÎ¹Î±Î½Î¹ÏÎ¼ÏÏ"/>
          <p:cNvPicPr>
            <a:picLocks noChangeAspect="1" noChangeArrowheads="1"/>
          </p:cNvPicPr>
          <p:nvPr/>
        </p:nvPicPr>
        <p:blipFill>
          <a:blip r:embed="rId2" cstate="email"/>
          <a:srcRect/>
          <a:stretch>
            <a:fillRect/>
          </a:stretch>
        </p:blipFill>
        <p:spPr bwMode="auto">
          <a:xfrm>
            <a:off x="4572000" y="4214818"/>
            <a:ext cx="3929090" cy="241498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l-GR" sz="3100" b="1" dirty="0" smtClean="0"/>
              <a:t>Δικαιώματα των παιδιών στον Κομφουκιανισμό</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lvl="0"/>
            <a:r>
              <a:rPr lang="el-GR" sz="1600" dirty="0" smtClean="0"/>
              <a:t>Έχουν δικαιώματα , στην κατοχή ρολών μέσα στην κοινωνία. </a:t>
            </a:r>
          </a:p>
          <a:p>
            <a:pPr lvl="0"/>
            <a:r>
              <a:rPr lang="el-GR" sz="1600" dirty="0" smtClean="0"/>
              <a:t>Να έχουν μη αμελητέα κοινωνική θέση.</a:t>
            </a:r>
          </a:p>
          <a:p>
            <a:pPr lvl="0"/>
            <a:r>
              <a:rPr lang="el-GR" sz="1600" dirty="0" smtClean="0"/>
              <a:t>Δικαίωμα στην πίστη.</a:t>
            </a:r>
          </a:p>
          <a:p>
            <a:pPr lvl="0"/>
            <a:r>
              <a:rPr lang="el-GR" sz="1600" dirty="0" smtClean="0"/>
              <a:t>Δικαίωμα στην προαγωγή , τίμηση των όσων πράττουν. </a:t>
            </a:r>
          </a:p>
          <a:p>
            <a:pPr lvl="0"/>
            <a:r>
              <a:rPr lang="el-GR" sz="1600" dirty="0" smtClean="0"/>
              <a:t>Δικαίωμα στον σεβασμό από το μέρος των μεγαλυτέρων και της κοινωνίας  προς αυτά.</a:t>
            </a:r>
          </a:p>
          <a:p>
            <a:pPr lvl="0"/>
            <a:r>
              <a:rPr lang="el-GR" sz="1600" dirty="0" smtClean="0"/>
              <a:t>Έχουν δικαίωμα στην εκπαίδευση</a:t>
            </a:r>
            <a:endParaRPr lang="el-GR" sz="1600" dirty="0"/>
          </a:p>
        </p:txBody>
      </p:sp>
      <p:pic>
        <p:nvPicPr>
          <p:cNvPr id="6146" name="Picture 2" descr="ÎÏÎ¿ÏÎ­Î»ÎµÏÎ¼Î± ÎµÎ¹ÎºÏÎ½Î±Ï Î³Î¹Î± ÎºÎ¿Î¼ÏÎ¿ÏÎºÎ¹Î±Î½Î¹ÏÎ¼ÏÏ"/>
          <p:cNvPicPr>
            <a:picLocks noChangeAspect="1" noChangeArrowheads="1"/>
          </p:cNvPicPr>
          <p:nvPr/>
        </p:nvPicPr>
        <p:blipFill>
          <a:blip r:embed="rId2" cstate="email"/>
          <a:srcRect/>
          <a:stretch>
            <a:fillRect/>
          </a:stretch>
        </p:blipFill>
        <p:spPr bwMode="auto">
          <a:xfrm>
            <a:off x="5214942" y="3929066"/>
            <a:ext cx="2304256" cy="2520280"/>
          </a:xfrm>
          <a:prstGeom prst="rect">
            <a:avLst/>
          </a:prstGeom>
          <a:noFill/>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857232"/>
            <a:ext cx="8229600" cy="1066800"/>
          </a:xfrm>
        </p:spPr>
        <p:txBody>
          <a:bodyPr>
            <a:normAutofit/>
          </a:bodyPr>
          <a:lstStyle/>
          <a:p>
            <a:pPr lvl="0">
              <a:buFont typeface="Arial" pitchFamily="34" charset="0"/>
              <a:buChar char="•"/>
            </a:pPr>
            <a:r>
              <a:rPr lang="el-GR" sz="2800" dirty="0" smtClean="0"/>
              <a:t>ΤΑΟΙΣΜΟΣ</a:t>
            </a:r>
            <a:endParaRPr lang="el-GR" sz="2800" dirty="0"/>
          </a:p>
        </p:txBody>
      </p:sp>
      <p:sp>
        <p:nvSpPr>
          <p:cNvPr id="3" name="2 - Θέση περιεχομένου"/>
          <p:cNvSpPr>
            <a:spLocks noGrp="1"/>
          </p:cNvSpPr>
          <p:nvPr>
            <p:ph idx="1"/>
          </p:nvPr>
        </p:nvSpPr>
        <p:spPr>
          <a:xfrm>
            <a:off x="457200" y="1600200"/>
            <a:ext cx="8229600" cy="5141168"/>
          </a:xfrm>
        </p:spPr>
        <p:txBody>
          <a:bodyPr>
            <a:normAutofit/>
          </a:bodyPr>
          <a:lstStyle/>
          <a:p>
            <a:r>
              <a:rPr lang="el-GR" sz="1600" dirty="0" smtClean="0"/>
              <a:t>Ο </a:t>
            </a:r>
            <a:r>
              <a:rPr lang="el-GR" sz="1600" dirty="0"/>
              <a:t>Ταοϊσμός  είναι μια κινεζική φιλοσοφία που αποδίδεται στο Λάος Τζου (περίπου 500 π.Χ.), η οποία συνέβαλε στη λαϊκή θρησκεία των ανθρώπων κυρίως στις αγροτικές περιοχές της Κίνας και έγινε η επίσημη θρησκεία της χώρας υπό τη Δυναστεία των Τανγκ . Καθώς , είναι επομένως τόσο φιλοσοφία όσο και θρησκεία. Τονίζει ότι κάνει αυτό που είναι φυσικό και "πηγαίνει με τη ροή" σύμφωνα με το Tao (ή Dao), μια κοσμική δύναμη η οποία ρέει μέσα από όλα τα πράγματα και τα δεσμεύει και τα </a:t>
            </a:r>
            <a:r>
              <a:rPr lang="el-GR" sz="1600" dirty="0" smtClean="0"/>
              <a:t>απελευθερώνει. </a:t>
            </a:r>
          </a:p>
          <a:p>
            <a:endParaRPr lang="el-GR" dirty="0" smtClean="0"/>
          </a:p>
          <a:p>
            <a:pPr lvl="0">
              <a:buNone/>
            </a:pPr>
            <a:endParaRPr lang="el-GR" dirty="0" smtClean="0"/>
          </a:p>
          <a:p>
            <a:pPr lvl="0">
              <a:buNone/>
            </a:pPr>
            <a:endParaRPr lang="el-GR" dirty="0"/>
          </a:p>
          <a:p>
            <a:endParaRPr lang="el-GR" dirty="0"/>
          </a:p>
        </p:txBody>
      </p:sp>
      <p:pic>
        <p:nvPicPr>
          <p:cNvPr id="5122" name="Picture 2" descr="ÎÏÎ¿ÏÎ­Î»ÎµÏÎ¼Î± ÎµÎ¹ÎºÏÎ½Î±Ï Î³Î¹Î± ÏÎ±Î¿Î¹ÏÎ¼Î¿Ï"/>
          <p:cNvPicPr>
            <a:picLocks noChangeAspect="1" noChangeArrowheads="1"/>
          </p:cNvPicPr>
          <p:nvPr/>
        </p:nvPicPr>
        <p:blipFill>
          <a:blip r:embed="rId2" cstate="email"/>
          <a:srcRect/>
          <a:stretch>
            <a:fillRect/>
          </a:stretch>
        </p:blipFill>
        <p:spPr bwMode="auto">
          <a:xfrm>
            <a:off x="2195736" y="3429000"/>
            <a:ext cx="4824536" cy="312382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Δικαιώματα των παιδιών στο Ταοϊσμό </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428596" y="1714488"/>
            <a:ext cx="8229600" cy="4325112"/>
          </a:xfrm>
        </p:spPr>
        <p:txBody>
          <a:bodyPr>
            <a:normAutofit/>
          </a:bodyPr>
          <a:lstStyle/>
          <a:p>
            <a:pPr lvl="0"/>
            <a:r>
              <a:rPr lang="el-GR" sz="1600" dirty="0" smtClean="0"/>
              <a:t>να ζουν τη ζωή τους όπως θέλουν όμως σε αλληλεπίδραση με την κοινότητα-οικογένεια, τη θρησκευτική ομάδα, το μοναστήρι, το κράτος και το σύμπαν.</a:t>
            </a:r>
          </a:p>
          <a:p>
            <a:pPr lvl="0"/>
            <a:r>
              <a:rPr lang="el-GR" sz="1600" dirty="0" smtClean="0"/>
              <a:t>να έχουν την  ηθική και τη δημιουργία κοινότητας ως κεντρικές αρχές </a:t>
            </a:r>
          </a:p>
          <a:p>
            <a:pPr lvl="0"/>
            <a:r>
              <a:rPr lang="el-GR" sz="1600" dirty="0" smtClean="0"/>
              <a:t>να έχουν δικαίωμα στη διαμόρφωση του χαρακτήρα τους έτσι ώστε να γίνουν καλοί άνθρωποι που ζουν σε αρμονία με όλα τα πράγματα και τους ανθρώπους.</a:t>
            </a:r>
          </a:p>
          <a:p>
            <a:pPr lvl="0"/>
            <a:r>
              <a:rPr lang="el-GR" sz="1600" dirty="0" smtClean="0"/>
              <a:t>να παρεμβαίνουν στα γεγονότα της ζωής έχοντας αυτό ως ηθικό καθήκον για να το πράξουν.</a:t>
            </a:r>
          </a:p>
          <a:p>
            <a:pPr lvl="0"/>
            <a:r>
              <a:rPr lang="el-GR" sz="1600" dirty="0" smtClean="0"/>
              <a:t>να έχουν προσωπικές αξίες</a:t>
            </a:r>
          </a:p>
          <a:p>
            <a:pPr lvl="0"/>
            <a:r>
              <a:rPr lang="el-GR" sz="1600" dirty="0" smtClean="0"/>
              <a:t> να ζουν με απόσπαση και ηρεμία, ξεκουράζοντας στη μη δράση και χαμογελώντας στις αντιξοότητες του κόσμου.</a:t>
            </a:r>
          </a:p>
          <a:p>
            <a:pPr lvl="0"/>
            <a:r>
              <a:rPr lang="el-GR" sz="1600" dirty="0" smtClean="0"/>
              <a:t>έχουν δικαίωμα στην εκπαίδευση</a:t>
            </a:r>
          </a:p>
          <a:p>
            <a:pPr lvl="0"/>
            <a:r>
              <a:rPr lang="el-GR" sz="1600" dirty="0" smtClean="0"/>
              <a:t>έχουν δικαίωμα στην αλλαγή και εξέλιξη του εαυτό τους με σκοπό να γίνουν παράδειγμα καλής ζωής σε άλλους.</a:t>
            </a:r>
          </a:p>
          <a:p>
            <a:pPr>
              <a:buNone/>
            </a:pPr>
            <a:endParaRPr lang="el-GR" dirty="0"/>
          </a:p>
        </p:txBody>
      </p:sp>
      <p:pic>
        <p:nvPicPr>
          <p:cNvPr id="4" name="Picture 2" descr="ÎÏÎ¿ÏÎ­Î»ÎµÏÎ¼Î± ÎµÎ¹ÎºÏÎ½Î±Ï Î³Î¹Î± ÎºÎ¹Î½ÎµÎ¶Î¹ÎºÎµÏ Î¸ÏÎ·ÏÎºÎµÎ¹ÎµÏ"/>
          <p:cNvPicPr>
            <a:picLocks noChangeAspect="1" noChangeArrowheads="1"/>
          </p:cNvPicPr>
          <p:nvPr/>
        </p:nvPicPr>
        <p:blipFill>
          <a:blip r:embed="rId2" cstate="email"/>
          <a:srcRect/>
          <a:stretch>
            <a:fillRect/>
          </a:stretch>
        </p:blipFill>
        <p:spPr bwMode="auto">
          <a:xfrm>
            <a:off x="4929190" y="5047705"/>
            <a:ext cx="2088802" cy="181029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normAutofit/>
          </a:bodyPr>
          <a:lstStyle/>
          <a:p>
            <a:r>
              <a:rPr lang="en-US" b="1" u="sng" dirty="0" smtClean="0"/>
              <a:t>LINKS</a:t>
            </a:r>
            <a:endParaRPr lang="el-GR" dirty="0"/>
          </a:p>
        </p:txBody>
      </p:sp>
      <p:sp>
        <p:nvSpPr>
          <p:cNvPr id="3" name="2 - Θέση περιεχομένου"/>
          <p:cNvSpPr>
            <a:spLocks noGrp="1"/>
          </p:cNvSpPr>
          <p:nvPr>
            <p:ph idx="1"/>
          </p:nvPr>
        </p:nvSpPr>
        <p:spPr>
          <a:xfrm>
            <a:off x="179512" y="1600200"/>
            <a:ext cx="8784976" cy="5257800"/>
          </a:xfrm>
        </p:spPr>
        <p:txBody>
          <a:bodyPr>
            <a:normAutofit fontScale="70000" lnSpcReduction="20000"/>
          </a:bodyPr>
          <a:lstStyle/>
          <a:p>
            <a:pPr>
              <a:buNone/>
            </a:pPr>
            <a:r>
              <a:rPr lang="el-GR" b="1" dirty="0"/>
              <a:t> </a:t>
            </a:r>
            <a:endParaRPr lang="el-GR" sz="2900" dirty="0"/>
          </a:p>
          <a:p>
            <a:pPr lvl="0"/>
            <a:r>
              <a:rPr lang="en-US" sz="2900" b="1" u="sng" dirty="0">
                <a:hlinkClick r:id="rId2"/>
              </a:rPr>
              <a:t>http</a:t>
            </a:r>
            <a:r>
              <a:rPr lang="el-GR" sz="2900" b="1" u="sng" dirty="0">
                <a:hlinkClick r:id="rId2"/>
              </a:rPr>
              <a:t>://</a:t>
            </a:r>
            <a:r>
              <a:rPr lang="en-US" sz="2900" b="1" u="sng" dirty="0">
                <a:hlinkClick r:id="rId2"/>
              </a:rPr>
              <a:t>www</a:t>
            </a:r>
            <a:r>
              <a:rPr lang="el-GR" sz="2900" b="1" u="sng" dirty="0">
                <a:hlinkClick r:id="rId2"/>
              </a:rPr>
              <a:t>.</a:t>
            </a:r>
            <a:r>
              <a:rPr lang="en-US" sz="2900" b="1" u="sng" dirty="0">
                <a:hlinkClick r:id="rId2"/>
              </a:rPr>
              <a:t>scientologyreligion</a:t>
            </a:r>
            <a:r>
              <a:rPr lang="el-GR" sz="2900" b="1" u="sng" dirty="0">
                <a:hlinkClick r:id="rId2"/>
              </a:rPr>
              <a:t>.</a:t>
            </a:r>
            <a:r>
              <a:rPr lang="en-US" sz="2900" b="1" u="sng" dirty="0">
                <a:hlinkClick r:id="rId2"/>
              </a:rPr>
              <a:t>gr</a:t>
            </a:r>
            <a:r>
              <a:rPr lang="el-GR" sz="2900" b="1" u="sng" dirty="0">
                <a:hlinkClick r:id="rId2"/>
              </a:rPr>
              <a:t>/</a:t>
            </a:r>
            <a:r>
              <a:rPr lang="en-US" sz="2900" b="1" u="sng" dirty="0">
                <a:hlinkClick r:id="rId2"/>
              </a:rPr>
              <a:t>religious</a:t>
            </a:r>
            <a:r>
              <a:rPr lang="el-GR" sz="2900" b="1" u="sng" dirty="0">
                <a:hlinkClick r:id="rId2"/>
              </a:rPr>
              <a:t>-</a:t>
            </a:r>
            <a:r>
              <a:rPr lang="en-US" sz="2900" b="1" u="sng" dirty="0">
                <a:hlinkClick r:id="rId2"/>
              </a:rPr>
              <a:t>freedom</a:t>
            </a:r>
            <a:r>
              <a:rPr lang="el-GR" sz="2900" b="1" u="sng" dirty="0">
                <a:hlinkClick r:id="rId2"/>
              </a:rPr>
              <a:t>/</a:t>
            </a:r>
            <a:r>
              <a:rPr lang="en-US" sz="2900" b="1" u="sng" dirty="0">
                <a:hlinkClick r:id="rId2"/>
              </a:rPr>
              <a:t>proclamation</a:t>
            </a:r>
            <a:r>
              <a:rPr lang="el-GR" sz="2900" b="1" u="sng" dirty="0">
                <a:hlinkClick r:id="rId2"/>
              </a:rPr>
              <a:t>-</a:t>
            </a:r>
            <a:r>
              <a:rPr lang="en-US" sz="2900" b="1" u="sng" dirty="0">
                <a:hlinkClick r:id="rId2"/>
              </a:rPr>
              <a:t>on</a:t>
            </a:r>
            <a:r>
              <a:rPr lang="el-GR" sz="2900" b="1" u="sng" dirty="0">
                <a:hlinkClick r:id="rId2"/>
              </a:rPr>
              <a:t>-</a:t>
            </a:r>
            <a:r>
              <a:rPr lang="en-US" sz="2900" b="1" u="sng" dirty="0">
                <a:hlinkClick r:id="rId2"/>
              </a:rPr>
              <a:t>religion</a:t>
            </a:r>
            <a:r>
              <a:rPr lang="el-GR" sz="2900" b="1" u="sng" dirty="0">
                <a:hlinkClick r:id="rId2"/>
              </a:rPr>
              <a:t>-</a:t>
            </a:r>
            <a:r>
              <a:rPr lang="en-US" sz="2900" b="1" u="sng" dirty="0">
                <a:hlinkClick r:id="rId2"/>
              </a:rPr>
              <a:t>human</a:t>
            </a:r>
            <a:r>
              <a:rPr lang="el-GR" sz="2900" b="1" u="sng" dirty="0">
                <a:hlinkClick r:id="rId2"/>
              </a:rPr>
              <a:t>-</a:t>
            </a:r>
            <a:r>
              <a:rPr lang="en-US" sz="2900" b="1" u="sng" dirty="0">
                <a:hlinkClick r:id="rId2"/>
              </a:rPr>
              <a:t>rights</a:t>
            </a:r>
            <a:r>
              <a:rPr lang="el-GR" sz="2900" b="1" u="sng" dirty="0">
                <a:hlinkClick r:id="rId2"/>
              </a:rPr>
              <a:t>.</a:t>
            </a:r>
            <a:r>
              <a:rPr lang="en-US" sz="2900" b="1" u="sng" dirty="0">
                <a:hlinkClick r:id="rId2"/>
              </a:rPr>
              <a:t>html</a:t>
            </a:r>
            <a:r>
              <a:rPr lang="el-GR" sz="2900" b="1" u="sng" dirty="0">
                <a:hlinkClick r:id="rId2"/>
              </a:rPr>
              <a:t>?_</a:t>
            </a:r>
            <a:r>
              <a:rPr lang="en-US" sz="2900" b="1" u="sng" dirty="0">
                <a:hlinkClick r:id="rId2"/>
              </a:rPr>
              <a:t>link</a:t>
            </a:r>
            <a:r>
              <a:rPr lang="el-GR" sz="2900" b="1" u="sng" dirty="0">
                <a:hlinkClick r:id="rId2"/>
              </a:rPr>
              <a:t>=</a:t>
            </a:r>
            <a:r>
              <a:rPr lang="en-US" sz="2900" b="1" u="sng" dirty="0" smtClean="0">
                <a:hlinkClick r:id="rId2"/>
              </a:rPr>
              <a:t>footer</a:t>
            </a:r>
            <a:endParaRPr lang="el-GR" sz="2900" dirty="0"/>
          </a:p>
          <a:p>
            <a:pPr lvl="0"/>
            <a:r>
              <a:rPr lang="en-US" sz="2900" u="sng" dirty="0">
                <a:hlinkClick r:id="rId3"/>
              </a:rPr>
              <a:t>http</a:t>
            </a:r>
            <a:r>
              <a:rPr lang="el-GR" sz="2900" u="sng" dirty="0">
                <a:hlinkClick r:id="rId3"/>
              </a:rPr>
              <a:t>://</a:t>
            </a:r>
            <a:r>
              <a:rPr lang="en-US" sz="2900" u="sng" dirty="0">
                <a:hlinkClick r:id="rId3"/>
              </a:rPr>
              <a:t>www</a:t>
            </a:r>
            <a:r>
              <a:rPr lang="el-GR" sz="2900" u="sng" dirty="0">
                <a:hlinkClick r:id="rId3"/>
              </a:rPr>
              <a:t>.</a:t>
            </a:r>
            <a:r>
              <a:rPr lang="en-US" sz="2900" u="sng" dirty="0">
                <a:hlinkClick r:id="rId3"/>
              </a:rPr>
              <a:t>imglyfadas</a:t>
            </a:r>
            <a:r>
              <a:rPr lang="el-GR" sz="2900" u="sng" dirty="0">
                <a:hlinkClick r:id="rId3"/>
              </a:rPr>
              <a:t>.</a:t>
            </a:r>
            <a:r>
              <a:rPr lang="en-US" sz="2900" u="sng" dirty="0">
                <a:hlinkClick r:id="rId3"/>
              </a:rPr>
              <a:t>gr</a:t>
            </a:r>
            <a:r>
              <a:rPr lang="el-GR" sz="2900" u="sng" dirty="0">
                <a:hlinkClick r:id="rId3"/>
              </a:rPr>
              <a:t>/</a:t>
            </a:r>
            <a:r>
              <a:rPr lang="en-US" sz="2900" u="sng" dirty="0">
                <a:hlinkClick r:id="rId3"/>
              </a:rPr>
              <a:t>portal</a:t>
            </a:r>
            <a:r>
              <a:rPr lang="el-GR" sz="2900" u="sng" dirty="0">
                <a:hlinkClick r:id="rId3"/>
              </a:rPr>
              <a:t>/</a:t>
            </a:r>
            <a:r>
              <a:rPr lang="en-US" sz="2900" u="sng" dirty="0">
                <a:hlinkClick r:id="rId3"/>
              </a:rPr>
              <a:t>gr</a:t>
            </a:r>
            <a:r>
              <a:rPr lang="el-GR" sz="2900" u="sng" dirty="0">
                <a:hlinkClick r:id="rId3"/>
              </a:rPr>
              <a:t>/</a:t>
            </a:r>
            <a:r>
              <a:rPr lang="en-US" sz="2900" u="sng" dirty="0">
                <a:hlinkClick r:id="rId3"/>
              </a:rPr>
              <a:t>details</a:t>
            </a:r>
            <a:r>
              <a:rPr lang="el-GR" sz="2900" u="sng" dirty="0">
                <a:hlinkClick r:id="rId3"/>
              </a:rPr>
              <a:t>.</a:t>
            </a:r>
            <a:r>
              <a:rPr lang="en-US" sz="2900" u="sng" dirty="0">
                <a:hlinkClick r:id="rId3"/>
              </a:rPr>
              <a:t>asp</a:t>
            </a:r>
            <a:r>
              <a:rPr lang="el-GR" sz="2900" u="sng" dirty="0">
                <a:hlinkClick r:id="rId3"/>
              </a:rPr>
              <a:t>?</a:t>
            </a:r>
            <a:r>
              <a:rPr lang="en-US" sz="2900" u="sng" dirty="0">
                <a:hlinkClick r:id="rId3"/>
              </a:rPr>
              <a:t>cdPro</a:t>
            </a:r>
            <a:r>
              <a:rPr lang="el-GR" sz="2900" u="sng" dirty="0">
                <a:hlinkClick r:id="rId3"/>
              </a:rPr>
              <a:t>=%7</a:t>
            </a:r>
            <a:r>
              <a:rPr lang="en-US" sz="2900" u="sng" dirty="0">
                <a:hlinkClick r:id="rId3"/>
              </a:rPr>
              <a:t>B</a:t>
            </a:r>
            <a:r>
              <a:rPr lang="el-GR" sz="2900" u="sng" dirty="0">
                <a:hlinkClick r:id="rId3"/>
              </a:rPr>
              <a:t>34</a:t>
            </a:r>
            <a:r>
              <a:rPr lang="en-US" sz="2900" u="sng" dirty="0">
                <a:hlinkClick r:id="rId3"/>
              </a:rPr>
              <a:t>CFE</a:t>
            </a:r>
            <a:r>
              <a:rPr lang="el-GR" sz="2900" u="sng" dirty="0">
                <a:hlinkClick r:id="rId3"/>
              </a:rPr>
              <a:t>1</a:t>
            </a:r>
            <a:r>
              <a:rPr lang="en-US" sz="2900" u="sng" dirty="0">
                <a:hlinkClick r:id="rId3"/>
              </a:rPr>
              <a:t>B</a:t>
            </a:r>
            <a:r>
              <a:rPr lang="el-GR" sz="2900" u="sng" dirty="0">
                <a:hlinkClick r:id="rId3"/>
              </a:rPr>
              <a:t>5-</a:t>
            </a:r>
            <a:r>
              <a:rPr lang="en-US" sz="2900" u="sng" dirty="0">
                <a:hlinkClick r:id="rId3"/>
              </a:rPr>
              <a:t>B</a:t>
            </a:r>
            <a:r>
              <a:rPr lang="el-GR" sz="2900" u="sng" dirty="0">
                <a:hlinkClick r:id="rId3"/>
              </a:rPr>
              <a:t>16</a:t>
            </a:r>
            <a:r>
              <a:rPr lang="en-US" sz="2900" u="sng" dirty="0">
                <a:hlinkClick r:id="rId3"/>
              </a:rPr>
              <a:t>C</a:t>
            </a:r>
            <a:r>
              <a:rPr lang="el-GR" sz="2900" u="sng" dirty="0">
                <a:hlinkClick r:id="rId3"/>
              </a:rPr>
              <a:t>-4</a:t>
            </a:r>
            <a:r>
              <a:rPr lang="en-US" sz="2900" u="sng" dirty="0">
                <a:hlinkClick r:id="rId3"/>
              </a:rPr>
              <a:t>DCB</a:t>
            </a:r>
            <a:r>
              <a:rPr lang="el-GR" sz="2900" u="sng" dirty="0">
                <a:hlinkClick r:id="rId3"/>
              </a:rPr>
              <a:t>-89</a:t>
            </a:r>
            <a:r>
              <a:rPr lang="en-US" sz="2900" u="sng" dirty="0">
                <a:hlinkClick r:id="rId3"/>
              </a:rPr>
              <a:t>F</a:t>
            </a:r>
            <a:r>
              <a:rPr lang="el-GR" sz="2900" u="sng" dirty="0">
                <a:hlinkClick r:id="rId3"/>
              </a:rPr>
              <a:t>4-6</a:t>
            </a:r>
            <a:r>
              <a:rPr lang="en-US" sz="2900" u="sng" dirty="0">
                <a:hlinkClick r:id="rId3"/>
              </a:rPr>
              <a:t>B</a:t>
            </a:r>
            <a:r>
              <a:rPr lang="el-GR" sz="2900" u="sng" dirty="0">
                <a:hlinkClick r:id="rId3"/>
              </a:rPr>
              <a:t>3</a:t>
            </a:r>
            <a:r>
              <a:rPr lang="en-US" sz="2900" u="sng" dirty="0">
                <a:hlinkClick r:id="rId3"/>
              </a:rPr>
              <a:t>BACAC</a:t>
            </a:r>
            <a:r>
              <a:rPr lang="el-GR" sz="2900" u="sng" dirty="0">
                <a:hlinkClick r:id="rId3"/>
              </a:rPr>
              <a:t>6</a:t>
            </a:r>
            <a:r>
              <a:rPr lang="en-US" sz="2900" u="sng" dirty="0">
                <a:hlinkClick r:id="rId3"/>
              </a:rPr>
              <a:t>DFB</a:t>
            </a:r>
            <a:r>
              <a:rPr lang="el-GR" sz="2900" u="sng" dirty="0">
                <a:hlinkClick r:id="rId3"/>
              </a:rPr>
              <a:t>%7</a:t>
            </a:r>
            <a:r>
              <a:rPr lang="en-US" sz="2900" u="sng" dirty="0" smtClean="0">
                <a:hlinkClick r:id="rId3"/>
              </a:rPr>
              <a:t>D</a:t>
            </a:r>
            <a:endParaRPr lang="el-GR" sz="2900" dirty="0"/>
          </a:p>
          <a:p>
            <a:pPr lvl="0"/>
            <a:r>
              <a:rPr lang="en-US" sz="2900" u="sng" dirty="0">
                <a:hlinkClick r:id="rId4"/>
              </a:rPr>
              <a:t>https</a:t>
            </a:r>
            <a:r>
              <a:rPr lang="el-GR" sz="2900" u="sng" dirty="0">
                <a:hlinkClick r:id="rId4"/>
              </a:rPr>
              <a:t>://</a:t>
            </a:r>
            <a:r>
              <a:rPr lang="en-US" sz="2900" u="sng" dirty="0">
                <a:hlinkClick r:id="rId4"/>
              </a:rPr>
              <a:t>en</a:t>
            </a:r>
            <a:r>
              <a:rPr lang="el-GR" sz="2900" u="sng" dirty="0">
                <a:hlinkClick r:id="rId4"/>
              </a:rPr>
              <a:t>.</a:t>
            </a:r>
            <a:r>
              <a:rPr lang="en-US" sz="2900" u="sng" dirty="0">
                <a:hlinkClick r:id="rId4"/>
              </a:rPr>
              <a:t>wikipedia</a:t>
            </a:r>
            <a:r>
              <a:rPr lang="el-GR" sz="2900" u="sng" dirty="0">
                <a:hlinkClick r:id="rId4"/>
              </a:rPr>
              <a:t>.</a:t>
            </a:r>
            <a:r>
              <a:rPr lang="en-US" sz="2900" u="sng" dirty="0">
                <a:hlinkClick r:id="rId4"/>
              </a:rPr>
              <a:t>org</a:t>
            </a:r>
            <a:r>
              <a:rPr lang="el-GR" sz="2900" u="sng" dirty="0">
                <a:hlinkClick r:id="rId4"/>
              </a:rPr>
              <a:t>/</a:t>
            </a:r>
            <a:r>
              <a:rPr lang="en-US" sz="2900" u="sng" dirty="0">
                <a:hlinkClick r:id="rId4"/>
              </a:rPr>
              <a:t>wiki</a:t>
            </a:r>
            <a:r>
              <a:rPr lang="el-GR" sz="2900" u="sng" dirty="0">
                <a:hlinkClick r:id="rId4"/>
              </a:rPr>
              <a:t>/</a:t>
            </a:r>
            <a:r>
              <a:rPr lang="en-US" sz="2900" u="sng" dirty="0">
                <a:hlinkClick r:id="rId4"/>
              </a:rPr>
              <a:t>African</a:t>
            </a:r>
            <a:r>
              <a:rPr lang="el-GR" sz="2900" u="sng" dirty="0">
                <a:hlinkClick r:id="rId4"/>
              </a:rPr>
              <a:t>_</a:t>
            </a:r>
            <a:r>
              <a:rPr lang="en-US" sz="2900" u="sng" dirty="0">
                <a:hlinkClick r:id="rId4"/>
              </a:rPr>
              <a:t>Charter</a:t>
            </a:r>
            <a:r>
              <a:rPr lang="el-GR" sz="2900" u="sng" dirty="0">
                <a:hlinkClick r:id="rId4"/>
              </a:rPr>
              <a:t>_</a:t>
            </a:r>
            <a:r>
              <a:rPr lang="en-US" sz="2900" u="sng" dirty="0">
                <a:hlinkClick r:id="rId4"/>
              </a:rPr>
              <a:t>on</a:t>
            </a:r>
            <a:r>
              <a:rPr lang="el-GR" sz="2900" u="sng" dirty="0">
                <a:hlinkClick r:id="rId4"/>
              </a:rPr>
              <a:t>_</a:t>
            </a:r>
            <a:r>
              <a:rPr lang="en-US" sz="2900" u="sng" dirty="0">
                <a:hlinkClick r:id="rId4"/>
              </a:rPr>
              <a:t>the</a:t>
            </a:r>
            <a:r>
              <a:rPr lang="el-GR" sz="2900" u="sng" dirty="0">
                <a:hlinkClick r:id="rId4"/>
              </a:rPr>
              <a:t>_</a:t>
            </a:r>
            <a:r>
              <a:rPr lang="en-US" sz="2900" u="sng" dirty="0">
                <a:hlinkClick r:id="rId4"/>
              </a:rPr>
              <a:t>Rights</a:t>
            </a:r>
            <a:r>
              <a:rPr lang="el-GR" sz="2900" u="sng" dirty="0">
                <a:hlinkClick r:id="rId4"/>
              </a:rPr>
              <a:t>_</a:t>
            </a:r>
            <a:r>
              <a:rPr lang="en-US" sz="2900" u="sng" dirty="0">
                <a:hlinkClick r:id="rId4"/>
              </a:rPr>
              <a:t>and</a:t>
            </a:r>
            <a:r>
              <a:rPr lang="el-GR" sz="2900" u="sng" dirty="0">
                <a:hlinkClick r:id="rId4"/>
              </a:rPr>
              <a:t>_</a:t>
            </a:r>
            <a:r>
              <a:rPr lang="en-US" sz="2900" u="sng" dirty="0">
                <a:hlinkClick r:id="rId4"/>
              </a:rPr>
              <a:t>Welfare</a:t>
            </a:r>
            <a:r>
              <a:rPr lang="el-GR" sz="2900" u="sng" dirty="0">
                <a:hlinkClick r:id="rId4"/>
              </a:rPr>
              <a:t>_</a:t>
            </a:r>
            <a:r>
              <a:rPr lang="en-US" sz="2900" u="sng" dirty="0">
                <a:hlinkClick r:id="rId4"/>
              </a:rPr>
              <a:t>of</a:t>
            </a:r>
            <a:r>
              <a:rPr lang="el-GR" sz="2900" u="sng" dirty="0">
                <a:hlinkClick r:id="rId4"/>
              </a:rPr>
              <a:t>_</a:t>
            </a:r>
            <a:r>
              <a:rPr lang="en-US" sz="2900" u="sng" dirty="0">
                <a:hlinkClick r:id="rId4"/>
              </a:rPr>
              <a:t>the</a:t>
            </a:r>
            <a:r>
              <a:rPr lang="el-GR" sz="2900" u="sng" dirty="0">
                <a:hlinkClick r:id="rId4"/>
              </a:rPr>
              <a:t>_</a:t>
            </a:r>
            <a:r>
              <a:rPr lang="en-US" sz="2900" u="sng" dirty="0">
                <a:hlinkClick r:id="rId4"/>
              </a:rPr>
              <a:t>Child</a:t>
            </a:r>
            <a:r>
              <a:rPr lang="el-GR" sz="2900" u="sng" dirty="0">
                <a:hlinkClick r:id="rId4"/>
              </a:rPr>
              <a:t>#</a:t>
            </a:r>
            <a:r>
              <a:rPr lang="en-US" sz="2900" u="sng" dirty="0">
                <a:hlinkClick r:id="rId4"/>
              </a:rPr>
              <a:t>Focus</a:t>
            </a:r>
            <a:r>
              <a:rPr lang="el-GR" sz="2900" u="sng" dirty="0">
                <a:hlinkClick r:id="rId4"/>
              </a:rPr>
              <a:t>_</a:t>
            </a:r>
            <a:r>
              <a:rPr lang="en-US" sz="2900" u="sng" dirty="0">
                <a:hlinkClick r:id="rId4"/>
              </a:rPr>
              <a:t>on</a:t>
            </a:r>
            <a:r>
              <a:rPr lang="el-GR" sz="2900" u="sng" dirty="0">
                <a:hlinkClick r:id="rId4"/>
              </a:rPr>
              <a:t>_</a:t>
            </a:r>
            <a:r>
              <a:rPr lang="en-US" sz="2900" u="sng" dirty="0">
                <a:hlinkClick r:id="rId4"/>
              </a:rPr>
              <a:t>Children</a:t>
            </a:r>
            <a:r>
              <a:rPr lang="el-GR" sz="2900" u="sng" dirty="0">
                <a:hlinkClick r:id="rId4"/>
              </a:rPr>
              <a:t>'</a:t>
            </a:r>
            <a:r>
              <a:rPr lang="en-US" sz="2900" u="sng" dirty="0">
                <a:hlinkClick r:id="rId4"/>
              </a:rPr>
              <a:t>s</a:t>
            </a:r>
            <a:r>
              <a:rPr lang="el-GR" sz="2900" u="sng" dirty="0">
                <a:hlinkClick r:id="rId4"/>
              </a:rPr>
              <a:t>_</a:t>
            </a:r>
            <a:r>
              <a:rPr lang="en-US" sz="2900" u="sng" dirty="0">
                <a:hlinkClick r:id="rId4"/>
              </a:rPr>
              <a:t>Right</a:t>
            </a:r>
            <a:r>
              <a:rPr lang="el-GR" sz="2900" u="sng" dirty="0">
                <a:hlinkClick r:id="rId4"/>
              </a:rPr>
              <a:t>_</a:t>
            </a:r>
            <a:r>
              <a:rPr lang="en-US" sz="2900" u="sng" dirty="0">
                <a:hlinkClick r:id="rId4"/>
              </a:rPr>
              <a:t>in</a:t>
            </a:r>
            <a:r>
              <a:rPr lang="el-GR" sz="2900" u="sng" dirty="0">
                <a:hlinkClick r:id="rId4"/>
              </a:rPr>
              <a:t>_</a:t>
            </a:r>
            <a:r>
              <a:rPr lang="en-US" sz="2900" u="sng" dirty="0" smtClean="0">
                <a:hlinkClick r:id="rId4"/>
              </a:rPr>
              <a:t>Africa</a:t>
            </a:r>
            <a:endParaRPr lang="el-GR" sz="2900" dirty="0"/>
          </a:p>
          <a:p>
            <a:pPr lvl="0"/>
            <a:r>
              <a:rPr lang="en-US" sz="2900" u="sng" dirty="0">
                <a:hlinkClick r:id="rId5"/>
              </a:rPr>
              <a:t>http</a:t>
            </a:r>
            <a:r>
              <a:rPr lang="el-GR" sz="2900" u="sng" dirty="0">
                <a:hlinkClick r:id="rId5"/>
              </a:rPr>
              <a:t>://</a:t>
            </a:r>
            <a:r>
              <a:rPr lang="en-US" sz="2900" u="sng" dirty="0">
                <a:hlinkClick r:id="rId5"/>
              </a:rPr>
              <a:t>www</a:t>
            </a:r>
            <a:r>
              <a:rPr lang="el-GR" sz="2900" u="sng" dirty="0">
                <a:hlinkClick r:id="rId5"/>
              </a:rPr>
              <a:t>.</a:t>
            </a:r>
            <a:r>
              <a:rPr lang="en-US" sz="2900" u="sng" dirty="0">
                <a:hlinkClick r:id="rId5"/>
              </a:rPr>
              <a:t>consciencelaws</a:t>
            </a:r>
            <a:r>
              <a:rPr lang="el-GR" sz="2900" u="sng" dirty="0">
                <a:hlinkClick r:id="rId5"/>
              </a:rPr>
              <a:t>.</a:t>
            </a:r>
            <a:r>
              <a:rPr lang="en-US" sz="2900" u="sng" dirty="0">
                <a:hlinkClick r:id="rId5"/>
              </a:rPr>
              <a:t>org</a:t>
            </a:r>
            <a:r>
              <a:rPr lang="el-GR" sz="2900" u="sng" dirty="0">
                <a:hlinkClick r:id="rId5"/>
              </a:rPr>
              <a:t>/</a:t>
            </a:r>
            <a:r>
              <a:rPr lang="en-US" sz="2900" u="sng" dirty="0">
                <a:hlinkClick r:id="rId5"/>
              </a:rPr>
              <a:t>background</a:t>
            </a:r>
            <a:r>
              <a:rPr lang="el-GR" sz="2900" u="sng" dirty="0">
                <a:hlinkClick r:id="rId5"/>
              </a:rPr>
              <a:t>/</a:t>
            </a:r>
            <a:r>
              <a:rPr lang="en-US" sz="2900" u="sng" dirty="0">
                <a:hlinkClick r:id="rId5"/>
              </a:rPr>
              <a:t>procedures</a:t>
            </a:r>
            <a:r>
              <a:rPr lang="el-GR" sz="2900" u="sng" dirty="0">
                <a:hlinkClick r:id="rId5"/>
              </a:rPr>
              <a:t>/</a:t>
            </a:r>
            <a:r>
              <a:rPr lang="en-US" sz="2900" u="sng" dirty="0">
                <a:hlinkClick r:id="rId5"/>
              </a:rPr>
              <a:t>abortion</a:t>
            </a:r>
            <a:r>
              <a:rPr lang="el-GR" sz="2900" u="sng" dirty="0">
                <a:hlinkClick r:id="rId5"/>
              </a:rPr>
              <a:t>019.</a:t>
            </a:r>
            <a:r>
              <a:rPr lang="en-US" sz="2900" u="sng" dirty="0" smtClean="0">
                <a:hlinkClick r:id="rId5"/>
              </a:rPr>
              <a:t>aspx</a:t>
            </a:r>
            <a:endParaRPr lang="el-GR" sz="2900" dirty="0"/>
          </a:p>
          <a:p>
            <a:pPr lvl="0"/>
            <a:r>
              <a:rPr lang="el-GR" sz="2900" u="sng" dirty="0">
                <a:hlinkClick r:id="rId6"/>
              </a:rPr>
              <a:t>https://www.humanium.org/en/china</a:t>
            </a:r>
            <a:r>
              <a:rPr lang="el-GR" sz="2900" u="sng" dirty="0" smtClean="0">
                <a:hlinkClick r:id="rId6"/>
              </a:rPr>
              <a:t>/</a:t>
            </a:r>
            <a:r>
              <a:rPr lang="el-GR" sz="2900" dirty="0"/>
              <a:t> </a:t>
            </a:r>
          </a:p>
          <a:p>
            <a:pPr lvl="0"/>
            <a:r>
              <a:rPr lang="el-GR" sz="2900" u="sng" dirty="0">
                <a:hlinkClick r:id="rId7"/>
              </a:rPr>
              <a:t>https://</a:t>
            </a:r>
            <a:r>
              <a:rPr lang="el-GR" sz="2900" u="sng" dirty="0" smtClean="0">
                <a:hlinkClick r:id="rId7"/>
              </a:rPr>
              <a:t>www.theschoolrun.com/homework-help/confucianism</a:t>
            </a:r>
            <a:endParaRPr lang="el-GR" sz="2900" dirty="0"/>
          </a:p>
          <a:p>
            <a:pPr lvl="0"/>
            <a:r>
              <a:rPr lang="el-GR" sz="2900" u="sng" dirty="0">
                <a:hlinkClick r:id="rId8"/>
              </a:rPr>
              <a:t>http://</a:t>
            </a:r>
            <a:r>
              <a:rPr lang="el-GR" sz="2900" u="sng" dirty="0" smtClean="0">
                <a:hlinkClick r:id="rId8"/>
              </a:rPr>
              <a:t>www.bbc.co.uk/religion/religions/taoism/taoethics/ethics_1.shtml</a:t>
            </a:r>
            <a:endParaRPr lang="el-GR" sz="2900" dirty="0"/>
          </a:p>
          <a:p>
            <a:pPr lvl="0"/>
            <a:r>
              <a:rPr lang="el-GR" sz="2900" dirty="0"/>
              <a:t>Βιβλία </a:t>
            </a:r>
            <a:r>
              <a:rPr lang="el-GR" sz="2900" dirty="0" smtClean="0"/>
              <a:t>θρησκειών</a:t>
            </a:r>
            <a:endParaRPr lang="el-GR" sz="2900" dirty="0"/>
          </a:p>
          <a:p>
            <a:pPr lvl="0"/>
            <a:r>
              <a:rPr lang="el-GR" sz="2900" u="sng" dirty="0">
                <a:hlinkClick r:id="rId9"/>
              </a:rPr>
              <a:t>https://</a:t>
            </a:r>
            <a:r>
              <a:rPr lang="el-GR" sz="2900" u="sng" dirty="0" smtClean="0">
                <a:hlinkClick r:id="rId9"/>
              </a:rPr>
              <a:t>study.com/academy/lesson/taoism-lesson-for-kids-facts-beliefs.html</a:t>
            </a:r>
            <a:endParaRPr lang="el-GR" sz="2900" dirty="0"/>
          </a:p>
          <a:p>
            <a:pPr lvl="0"/>
            <a:r>
              <a:rPr lang="el-GR" sz="2900" dirty="0"/>
              <a:t>Γνώσεις θεολόγων  </a:t>
            </a:r>
            <a:endParaRPr lang="el-GR" sz="2900" dirty="0" smtClean="0"/>
          </a:p>
          <a:p>
            <a:pPr lvl="0"/>
            <a:r>
              <a:rPr lang="en-US" sz="2900" dirty="0" smtClean="0">
                <a:hlinkClick r:id="rId10"/>
              </a:rPr>
              <a:t>https://www.slideshare.net/hellenicSoul/ss-28462428</a:t>
            </a:r>
            <a:r>
              <a:rPr lang="el-GR" sz="2900" dirty="0" smtClean="0"/>
              <a:t>   </a:t>
            </a:r>
            <a:r>
              <a:rPr lang="el-GR" sz="2900" dirty="0" smtClean="0">
                <a:hlinkClick r:id="rId11" action="ppaction://hlinksldjump"/>
              </a:rPr>
              <a:t> ΕΠΙΛΟΓΕΣ</a:t>
            </a:r>
            <a:endParaRPr lang="el-GR" sz="2900" dirty="0" smtClean="0"/>
          </a:p>
          <a:p>
            <a:pPr lvl="0">
              <a:buNone/>
            </a:pPr>
            <a:endParaRPr lang="el-GR" dirty="0"/>
          </a:p>
          <a:p>
            <a:endParaRPr lang="el-G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71400"/>
            <a:ext cx="7772400" cy="914400"/>
          </a:xfrm>
        </p:spPr>
        <p:txBody>
          <a:bodyPr>
            <a:normAutofit fontScale="90000"/>
          </a:bodyPr>
          <a:lstStyle/>
          <a:p>
            <a:pPr algn="ctr"/>
            <a:r>
              <a:rPr lang="el-GR" dirty="0" smtClean="0"/>
              <a:t/>
            </a:r>
            <a:br>
              <a:rPr lang="el-GR"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l-GR" sz="3600" dirty="0" smtClean="0"/>
              <a:t>ΤΑ ΔΙΚΑΙΩΜΑΤΑ ΤΟΥ ΠΑΙΔΙΟΥ ΣΤΗΝ ΙΑΠΩΝΙΑ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Η Ιαπωνία έχει κάνει πολλές συμβάσεις που αποσκοπούν στην προστασία των δικαιωμάτων των παιδιών. Οι οικογένειες με μικρά παιδιά που δεν έχουν υψηλό επίπεδο εισοδήματος μπορούν να λαμβάνουν αποζημίωση από την κυβέρνηση. Η κυβέρνηση παρέχει την υποχρεωτική εκπαίδευση δωρεάν. Υπάρχει ένα σύστημα δικαιοσύνης ανηλίκων το οποίο διαχωρίζεται από το κανονικό σύστημα ποινικής δικαιοσύνης.</a:t>
            </a:r>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ΥΓΕΙΑ ΚΑΙ ΠΡΟΝΟΙΑ</a:t>
            </a:r>
            <a:br>
              <a:rPr lang="el-GR" dirty="0" smtClean="0"/>
            </a:br>
            <a:endParaRPr lang="el-GR" dirty="0"/>
          </a:p>
        </p:txBody>
      </p:sp>
      <p:sp>
        <p:nvSpPr>
          <p:cNvPr id="3" name="2 - Θέση περιεχομένου"/>
          <p:cNvSpPr>
            <a:spLocks noGrp="1"/>
          </p:cNvSpPr>
          <p:nvPr>
            <p:ph idx="1"/>
          </p:nvPr>
        </p:nvSpPr>
        <p:spPr>
          <a:xfrm>
            <a:off x="755576" y="1340768"/>
            <a:ext cx="7772400" cy="4572000"/>
          </a:xfrm>
        </p:spPr>
        <p:txBody>
          <a:bodyPr>
            <a:noAutofit/>
          </a:bodyPr>
          <a:lstStyle/>
          <a:p>
            <a:endParaRPr lang="en-US" sz="2400" dirty="0" smtClean="0"/>
          </a:p>
          <a:p>
            <a:r>
              <a:rPr lang="el-GR" sz="2400" dirty="0" smtClean="0"/>
              <a:t> Η Ιαπωνία διαθέτει ένα σύστημα καθολικής ηγεμονικής κάλυψης. Οι ασθενείς μπορούν να επιλέξουν να πάνε σε όποιο θάλαμο υγειονομικής περίθαλψης θέλουν. Επίσης παρέχει ένα σύστημα υποστήριξης των εγκύων και των νηπίων                                                                                                                                                                                                                    </a:t>
            </a:r>
          </a:p>
          <a:p>
            <a:r>
              <a:rPr lang="el-GR" sz="2400" dirty="0" smtClean="0"/>
              <a:t>Τα παιδιά στην Ιαπωνία είναι πολύ ανεξάρτητα και υπεύθυνα από τη στιγμή που θα αρχίσουν να κάνουν τα πρώτα τους βήματα και να λένε τις πρώτες τους λέξεις. </a:t>
            </a:r>
            <a:endParaRPr lang="el-GR" sz="2400" dirty="0"/>
          </a:p>
        </p:txBody>
      </p:sp>
      <p:pic>
        <p:nvPicPr>
          <p:cNvPr id="11266" name="Picture 2" descr="ÎÏÎ¿ÏÎ­Î»ÎµÏÎ¼Î± ÎµÎ¹ÎºÏÎ½Î±Ï Î³Î¹Î± boudismow"/>
          <p:cNvPicPr>
            <a:picLocks noChangeAspect="1" noChangeArrowheads="1"/>
          </p:cNvPicPr>
          <p:nvPr/>
        </p:nvPicPr>
        <p:blipFill>
          <a:blip r:embed="rId2" cstate="email"/>
          <a:srcRect/>
          <a:stretch>
            <a:fillRect/>
          </a:stretch>
        </p:blipFill>
        <p:spPr bwMode="auto">
          <a:xfrm>
            <a:off x="6215074" y="5000636"/>
            <a:ext cx="2736069" cy="15001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ΥΓΕΙΑ ΚΑΙ ΠΡΟΝΟΙΑ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Εκτός από το ότι πηγαίνουν στο σχολείο, επιπλέον ετοιμάζουν τα μαθήματά τους χωρίς καμία βοήθεια και κάνουν μπάνιο μόνα τους. Με το να τους επιτρέπουν βεβαία να κυκλοφορούν δίχως τη δική τους επιτήρηση, οι γονείς δεν εμπιστεύονται μόνο τα ίδια τα παιδιά τους αλλά και ολόκληρη την κοινωνία</a:t>
            </a:r>
            <a:r>
              <a:rPr lang="en-US" sz="2400" dirty="0" smtClean="0"/>
              <a:t>.</a:t>
            </a:r>
            <a:endParaRPr lang="el-GR" sz="2400" dirty="0"/>
          </a:p>
        </p:txBody>
      </p:sp>
      <p:pic>
        <p:nvPicPr>
          <p:cNvPr id="4" name="Εικόνα2"/>
          <p:cNvPicPr/>
          <p:nvPr/>
        </p:nvPicPr>
        <p:blipFill>
          <a:blip r:embed="rId2" cstate="email"/>
          <a:stretch>
            <a:fillRect/>
          </a:stretch>
        </p:blipFill>
        <p:spPr bwMode="auto">
          <a:xfrm>
            <a:off x="5364089" y="4509121"/>
            <a:ext cx="3779912" cy="23488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785794"/>
            <a:ext cx="7772400" cy="914400"/>
          </a:xfrm>
        </p:spPr>
        <p:txBody>
          <a:bodyPr>
            <a:normAutofit fontScale="90000"/>
          </a:bodyPr>
          <a:lstStyle/>
          <a:p>
            <a:pPr algn="ctr"/>
            <a:r>
              <a:rPr lang="en-US" dirty="0" smtClean="0"/>
              <a:t>TA </a:t>
            </a:r>
            <a:r>
              <a:rPr lang="el-GR" dirty="0" smtClean="0"/>
              <a:t>ΔΙΚΑΙΩΜΑΤΑ ΤΟΥ ΠΑΙΔΙΟΥ ΣΤΗΝ ΑΥΣΤΡΑΛΙΑ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Σε αντίθεση με την Ιαπωνία οι Αυστραλοί γονείς δεν μπορούν καν να διανοηθούν να αφήσουν τα παιδιά τους μόνα τους να πάνε οπουδήποτε.</a:t>
            </a:r>
            <a:endParaRPr lang="en-US" dirty="0" smtClean="0"/>
          </a:p>
          <a:p>
            <a:r>
              <a:rPr lang="el-GR" dirty="0" smtClean="0"/>
              <a:t> Όπως και επίσης απορούν για το που βρίσκουν την ασφάλεια οι Ιάπωνες κι αφήνουν από τόσο μικρή ηλικία τα παιδιά τους να πάνε για ψώνια ,στο σχολείο και σε οποιοδήποτε άλλο μέρος θέλουν, έχοντας τους απολυτή εμπιστοσύνη και θεωρώντας τα υπεύθυνα και αρκετά ώριμα για κάτι τέτοιο.</a:t>
            </a:r>
            <a:endParaRPr lang="en-US" dirty="0" smtClean="0"/>
          </a:p>
          <a:p>
            <a:r>
              <a:rPr lang="el-GR" dirty="0" smtClean="0"/>
              <a:t> Ενώ τα παιδιά στην Ιαπωνία φοβούνται την πρώτη φορά που βγαίνουν για κάποια τέτοια δουλειά, τα παιδιά στην Αυστραλία ονειρεύονται πότε θα μεγαλώσουν για να είναι ανεξάρτητα, να μπορούν να βγαίνουν έξω μόνα τους, να έχουν τα δικά τους κλειδιά και το δικό τους σπίτι.</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1000100" y="1000108"/>
            <a:ext cx="7772400" cy="914400"/>
          </a:xfrm>
        </p:spPr>
        <p:txBody>
          <a:bodyPr>
            <a:normAutofit fontScale="90000"/>
          </a:bodyPr>
          <a:lstStyle/>
          <a:p>
            <a:r>
              <a:rPr lang="el-GR" sz="3200" dirty="0" smtClean="0"/>
              <a:t>ΔΥΟ ΑΠΟΣΠΑΣΜΑΤΑ ΓΙΑ ΤΟ ΠΩΣ ΖΟΥΝ ΤΑ ΠΑΙΔΙΑ ΣΤΗΝ ΙΑΠΩΝΙΑ ΣΕ ΣΧΕΣΗ ΜΕ ΤΙΣ ΑΛΛΕΣ ΧΩΡΕΣ</a:t>
            </a:r>
            <a:r>
              <a:rPr lang="el-GR" dirty="0" smtClean="0"/>
              <a:t/>
            </a:r>
            <a:br>
              <a:rPr lang="el-GR" dirty="0" smtClean="0"/>
            </a:br>
            <a:endParaRPr lang="el-GR" dirty="0"/>
          </a:p>
        </p:txBody>
      </p:sp>
      <p:sp>
        <p:nvSpPr>
          <p:cNvPr id="3" name="2 - Θέση περιεχομένου"/>
          <p:cNvSpPr>
            <a:spLocks noGrp="1"/>
          </p:cNvSpPr>
          <p:nvPr>
            <p:ph idx="1"/>
          </p:nvPr>
        </p:nvSpPr>
        <p:spPr>
          <a:xfrm>
            <a:off x="914400" y="2132856"/>
            <a:ext cx="7762056" cy="4222704"/>
          </a:xfrm>
        </p:spPr>
        <p:txBody>
          <a:bodyPr>
            <a:normAutofit/>
          </a:bodyPr>
          <a:lstStyle/>
          <a:p>
            <a:pPr lvl="0"/>
            <a:r>
              <a:rPr lang="el-GR" sz="2400" dirty="0" smtClean="0"/>
              <a:t>Στο βίντεο </a:t>
            </a:r>
            <a:r>
              <a:rPr lang="el-GR" sz="2400" dirty="0" err="1" smtClean="0"/>
              <a:t>Japan’s</a:t>
            </a:r>
            <a:r>
              <a:rPr lang="el-GR" sz="2400" dirty="0" smtClean="0"/>
              <a:t> </a:t>
            </a:r>
            <a:r>
              <a:rPr lang="el-GR" sz="2400" dirty="0" err="1" smtClean="0"/>
              <a:t>independent</a:t>
            </a:r>
            <a:r>
              <a:rPr lang="el-GR" sz="2400" dirty="0" smtClean="0"/>
              <a:t> </a:t>
            </a:r>
            <a:r>
              <a:rPr lang="el-GR" sz="2400" dirty="0" err="1" smtClean="0"/>
              <a:t>kids</a:t>
            </a:r>
            <a:r>
              <a:rPr lang="el-GR" sz="2400" dirty="0" smtClean="0"/>
              <a:t> βλέπουμε ένα επτάχρονο κορίτσι την </a:t>
            </a:r>
            <a:r>
              <a:rPr lang="el-GR" sz="2400" dirty="0" err="1" smtClean="0"/>
              <a:t>Noe</a:t>
            </a:r>
            <a:r>
              <a:rPr lang="el-GR" sz="2400" dirty="0" smtClean="0"/>
              <a:t> </a:t>
            </a:r>
            <a:r>
              <a:rPr lang="el-GR" sz="2400" dirty="0" err="1" smtClean="0"/>
              <a:t>Ando</a:t>
            </a:r>
            <a:r>
              <a:rPr lang="el-GR" sz="2400" dirty="0" smtClean="0"/>
              <a:t> που ετοιμάζεται για το σχολείο μόνη της . H </a:t>
            </a:r>
            <a:r>
              <a:rPr lang="el-GR" sz="2400" dirty="0" err="1" smtClean="0"/>
              <a:t>Noe</a:t>
            </a:r>
            <a:r>
              <a:rPr lang="el-GR" sz="2400" dirty="0" smtClean="0"/>
              <a:t> </a:t>
            </a:r>
            <a:r>
              <a:rPr lang="el-GR" sz="2400" dirty="0" err="1" smtClean="0"/>
              <a:t>Ando</a:t>
            </a:r>
            <a:r>
              <a:rPr lang="el-GR" sz="2400" dirty="0" smtClean="0"/>
              <a:t> καθημερινά περνά από κεντρικούς δρόμους, χρησιμοποιεί το τρένο και πάει μόνη της στο σχολείο. </a:t>
            </a:r>
            <a:r>
              <a:rPr lang="en-US" sz="2400" dirty="0" smtClean="0"/>
              <a:t>T</a:t>
            </a:r>
            <a:r>
              <a:rPr lang="el-GR" sz="2400" dirty="0" smtClean="0"/>
              <a:t>α παιδιά στην Ιαπωνία  είναι ελευθέρα και υπεύθυνα, οι γονείς τα εμπιστεύονται απόλυτα αντίθετα με την Αυστραλία.</a:t>
            </a:r>
          </a:p>
          <a:p>
            <a:pPr lvl="0"/>
            <a:r>
              <a:rPr lang="el-GR" u="sng" dirty="0" smtClean="0">
                <a:hlinkClick r:id="rId2"/>
              </a:rPr>
              <a:t>https://youtu.be/P7YrN8Q2PDU</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692696"/>
            <a:ext cx="7772400" cy="4572000"/>
          </a:xfrm>
        </p:spPr>
        <p:txBody>
          <a:bodyPr>
            <a:normAutofit lnSpcReduction="10000"/>
          </a:bodyPr>
          <a:lstStyle/>
          <a:p>
            <a:r>
              <a:rPr lang="el-GR" dirty="0" smtClean="0"/>
              <a:t>	</a:t>
            </a:r>
            <a:r>
              <a:rPr lang="el-GR" sz="2400" dirty="0" smtClean="0"/>
              <a:t>Στο βίντεο </a:t>
            </a:r>
            <a:r>
              <a:rPr lang="en-US" sz="2400" dirty="0" smtClean="0"/>
              <a:t>kid tasks</a:t>
            </a:r>
            <a:r>
              <a:rPr lang="el-GR" sz="2400" dirty="0" smtClean="0"/>
              <a:t> 1  βλέπουμε 2 αδέλφια που πηγαίνουν στο σχολείο μόνα τους .Η μητέρα τα αποχαιρετά και δεν υποκύπτει στα κλάματα του  πεντάχρονου γιου της .Στην συνέχεια μας δείχνει την διαδρομή που διασχίζουν καθημερινά τα παιδιά  για να πάνε στο σχολείο , στην συνέχεια τα παιδιά φεύγουν από το σχολείο και πάνε να κάνουν  τα ψώνια της ημέρας .Τα παιδιά διαχειρίζονται ένα μεγάλο ποσό χρημάτων και διαπραγματεύονται τις τιμές με επιτυχία τέλος επιστρέφουν στο σπίτι τους και βοηθάνε την οικογένειά τους σε ότι χρειαστεί.</a:t>
            </a:r>
          </a:p>
          <a:p>
            <a:r>
              <a:rPr lang="el-GR" dirty="0" smtClean="0">
                <a:hlinkClick r:id="rId2"/>
              </a:rPr>
              <a:t>https://youtu.be/e5k5XTZy0rA</a:t>
            </a:r>
            <a:r>
              <a:rPr lang="el-GR" dirty="0" smtClean="0"/>
              <a:t> </a:t>
            </a:r>
          </a:p>
          <a:p>
            <a:endParaRPr lang="el-GR" dirty="0"/>
          </a:p>
        </p:txBody>
      </p:sp>
      <p:pic>
        <p:nvPicPr>
          <p:cNvPr id="4" name="3 - Εικόνα" descr="C:\Users\Public\Pictures\aaaaa.jpg"/>
          <p:cNvPicPr/>
          <p:nvPr/>
        </p:nvPicPr>
        <p:blipFill>
          <a:blip r:embed="rId3"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96136" y="4869160"/>
            <a:ext cx="3347864" cy="198884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Εκπαίδευση</a:t>
            </a:r>
            <a:br>
              <a:rPr lang="el-GR" dirty="0" smtClean="0"/>
            </a:br>
            <a:endParaRPr lang="el-GR" dirty="0"/>
          </a:p>
        </p:txBody>
      </p:sp>
      <p:sp>
        <p:nvSpPr>
          <p:cNvPr id="3" name="2 - Θέση περιεχομένου"/>
          <p:cNvSpPr>
            <a:spLocks noGrp="1"/>
          </p:cNvSpPr>
          <p:nvPr>
            <p:ph idx="1"/>
          </p:nvPr>
        </p:nvSpPr>
        <p:spPr/>
        <p:txBody>
          <a:bodyPr>
            <a:normAutofit/>
          </a:bodyPr>
          <a:lstStyle/>
          <a:p>
            <a:pPr lvl="0" fontAlgn="base"/>
            <a:r>
              <a:rPr lang="el-GR" sz="2600" dirty="0" smtClean="0"/>
              <a:t>Οι γονείς είναι υποχρεωμένοι να έχουν τα παιδιά τους ηλικίας μεταξύ έξι και δεκαπέντε να λαμβάνουν έξι έτη πρωτοβάθμιας εκπαίδευσης και τρία έτη δευτεροβάθμιας εκπαίδευσης σε σχολεία τα οποία έχουν εξουσιοδοτηθεί από την κυβέρνηση.  </a:t>
            </a:r>
          </a:p>
          <a:p>
            <a:pPr lvl="0" fontAlgn="base"/>
            <a:r>
              <a:rPr lang="el-GR" sz="2600" dirty="0" smtClean="0"/>
              <a:t>Τα σχολικά εγχειρίδια διανέμονται στους φοιτητές δωρεάν. Ο δείκτης εγγραφής πρωτοβάθμιας και δευτεροβάθμιας εκπαίδευσης στην Ιαπωνία είναι σχεδόν 100%.</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Εκπαίδευση</a:t>
            </a:r>
            <a:endParaRPr lang="el-GR" dirty="0"/>
          </a:p>
        </p:txBody>
      </p:sp>
      <p:sp>
        <p:nvSpPr>
          <p:cNvPr id="3" name="2 - Θέση περιεχομένου"/>
          <p:cNvSpPr>
            <a:spLocks noGrp="1"/>
          </p:cNvSpPr>
          <p:nvPr>
            <p:ph idx="1"/>
          </p:nvPr>
        </p:nvSpPr>
        <p:spPr/>
        <p:txBody>
          <a:bodyPr>
            <a:normAutofit/>
          </a:bodyPr>
          <a:lstStyle/>
          <a:p>
            <a:pPr lvl="0" fontAlgn="base"/>
            <a:r>
              <a:rPr lang="el-GR" sz="2400" dirty="0" smtClean="0"/>
              <a:t>Απαγορεύεται στους εκπαιδευτικούς να επιβάλλουν σωματικές τιμωρίες.</a:t>
            </a:r>
          </a:p>
          <a:p>
            <a:pPr lvl="0" fontAlgn="base"/>
            <a:r>
              <a:rPr lang="el-GR" sz="2400" dirty="0" smtClean="0"/>
              <a:t>Η τοπική κυβέρνηση είναι υποχρεωμένη να συστήσει ειδικά σχολεία για παιδιά με ειδικές ανάγκες, συμπεριλαμβανομένων ειδικών σχολών για τους τυφλούς, τους κωφούς, τα άτομα με σωματική αναπηρία, τα παιδιά με διανοητική καθυστέρηση και τα άρρωστα παιδιά.</a:t>
            </a:r>
          </a:p>
          <a:p>
            <a:pPr fontAlgn="base"/>
            <a:endParaRPr lang="el-GR" dirty="0" smtClean="0"/>
          </a:p>
          <a:p>
            <a:endParaRPr lang="el-GR" dirty="0"/>
          </a:p>
        </p:txBody>
      </p:sp>
      <p:pic>
        <p:nvPicPr>
          <p:cNvPr id="5" name="4 - Εικόνα" descr="C:\Users\SOFIA\AppData\Local\Microsoft\Windows\Temporary Internet Files\Content.MSO\86849168.tmp"/>
          <p:cNvPicPr/>
          <p:nvPr/>
        </p:nvPicPr>
        <p:blipFill>
          <a:blip r:embed="rId2"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72198" y="5214950"/>
            <a:ext cx="2714612" cy="150017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Εκπαίδευση</a:t>
            </a:r>
            <a:endParaRPr lang="el-GR" dirty="0"/>
          </a:p>
        </p:txBody>
      </p:sp>
      <p:sp>
        <p:nvSpPr>
          <p:cNvPr id="3" name="2 - Θέση περιεχομένου"/>
          <p:cNvSpPr>
            <a:spLocks noGrp="1"/>
          </p:cNvSpPr>
          <p:nvPr>
            <p:ph idx="1"/>
          </p:nvPr>
        </p:nvSpPr>
        <p:spPr>
          <a:xfrm>
            <a:off x="899592" y="1484784"/>
            <a:ext cx="7772400" cy="4572000"/>
          </a:xfrm>
        </p:spPr>
        <p:txBody>
          <a:bodyPr>
            <a:normAutofit/>
          </a:bodyPr>
          <a:lstStyle/>
          <a:p>
            <a:pPr lvl="0" fontAlgn="base"/>
            <a:endParaRPr lang="en-US" sz="2400" dirty="0" smtClean="0"/>
          </a:p>
          <a:p>
            <a:pPr lvl="0" fontAlgn="base"/>
            <a:r>
              <a:rPr lang="el-GR" sz="2400" dirty="0" smtClean="0"/>
              <a:t>Τα σχολεία μπορούν να δημιουργήσουν ειδικές τάξεις, όπως μια ειδική τάξη για τα άτομα με ειδικές ανάγκες, τα άτομα με διανοητική καθυστέρηση, παιδιά με αδύναμη όραση ή αδύναμη ακοή.  </a:t>
            </a:r>
          </a:p>
          <a:p>
            <a:pPr lvl="0" fontAlgn="base"/>
            <a:r>
              <a:rPr lang="el-GR" sz="2400" dirty="0" smtClean="0"/>
              <a:t>Η τοπική κυβέρνηση παρέχει οικονομική υποστήριξη στους γονείς εάν είναι δύσκολο για τα παιδιά τους να φοιτούν στα σχολεία λόγω οικονομικών δυσχερειών</a:t>
            </a:r>
          </a:p>
          <a:p>
            <a:endParaRPr lang="el-GR" dirty="0"/>
          </a:p>
        </p:txBody>
      </p:sp>
      <p:pic>
        <p:nvPicPr>
          <p:cNvPr id="4098" name="Picture 2" descr="ÎÏÎ¿ÏÎ­Î»ÎµÏÎ¼Î± ÎµÎ¹ÎºÏÎ½Î±Ï Î³Î¹Î± Î²Î¿ÏÎ´Î¹ÏÏÎµÏ ÏÎ¿Ï Î´Î¹Î±Î²Î±Î¶Î¿ÏÎ½"/>
          <p:cNvPicPr>
            <a:picLocks noChangeAspect="1" noChangeArrowheads="1"/>
          </p:cNvPicPr>
          <p:nvPr/>
        </p:nvPicPr>
        <p:blipFill>
          <a:blip r:embed="rId2" cstate="email"/>
          <a:srcRect/>
          <a:stretch>
            <a:fillRect/>
          </a:stretch>
        </p:blipFill>
        <p:spPr bwMode="auto">
          <a:xfrm>
            <a:off x="3214678" y="4670764"/>
            <a:ext cx="2776342" cy="21872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1000131"/>
          </a:xfrm>
        </p:spPr>
        <p:txBody>
          <a:bodyPr/>
          <a:lstStyle/>
          <a:p>
            <a:r>
              <a:rPr lang="el-GR" dirty="0" smtClean="0"/>
              <a:t>Επιλογές</a:t>
            </a:r>
            <a:endParaRPr lang="el-GR" dirty="0"/>
          </a:p>
        </p:txBody>
      </p:sp>
      <p:sp>
        <p:nvSpPr>
          <p:cNvPr id="3" name="2 - Υπότιτλος"/>
          <p:cNvSpPr>
            <a:spLocks noGrp="1"/>
          </p:cNvSpPr>
          <p:nvPr>
            <p:ph type="subTitle" idx="1"/>
          </p:nvPr>
        </p:nvSpPr>
        <p:spPr>
          <a:xfrm>
            <a:off x="1371600" y="2071678"/>
            <a:ext cx="6400800" cy="3567122"/>
          </a:xfrm>
        </p:spPr>
        <p:txBody>
          <a:bodyPr>
            <a:normAutofit fontScale="32500" lnSpcReduction="20000"/>
          </a:bodyPr>
          <a:lstStyle/>
          <a:p>
            <a:r>
              <a:rPr lang="el-GR" sz="3800" b="1" dirty="0" smtClean="0">
                <a:solidFill>
                  <a:schemeClr val="tx1"/>
                </a:solidFill>
                <a:latin typeface="Arial" pitchFamily="34" charset="0"/>
                <a:cs typeface="Arial" pitchFamily="34" charset="0"/>
              </a:rPr>
              <a:t>Δικαιώματα παιδιών</a:t>
            </a:r>
          </a:p>
          <a:p>
            <a:endParaRPr lang="el-GR" sz="2500" b="1" dirty="0" smtClean="0">
              <a:solidFill>
                <a:schemeClr val="tx1"/>
              </a:solidFill>
              <a:latin typeface="Arial" pitchFamily="34" charset="0"/>
              <a:cs typeface="Arial" pitchFamily="34" charset="0"/>
            </a:endParaRPr>
          </a:p>
          <a:p>
            <a:r>
              <a:rPr lang="el-GR" sz="2500" b="1" dirty="0" smtClean="0">
                <a:solidFill>
                  <a:schemeClr val="tx1"/>
                </a:solidFill>
                <a:latin typeface="Arial" pitchFamily="34" charset="0"/>
                <a:cs typeface="Arial" pitchFamily="34" charset="0"/>
              </a:rPr>
              <a:t>Περιεχόμενα:</a:t>
            </a:r>
          </a:p>
          <a:p>
            <a:endParaRPr lang="el-GR" sz="2500" dirty="0" smtClean="0">
              <a:solidFill>
                <a:schemeClr val="accent1"/>
              </a:solidFill>
              <a:latin typeface="Arial" pitchFamily="34" charset="0"/>
              <a:cs typeface="Arial" pitchFamily="34" charset="0"/>
              <a:hlinkClick r:id="rId2" action="ppaction://hlinksldjump"/>
            </a:endParaRPr>
          </a:p>
          <a:p>
            <a:r>
              <a:rPr lang="el-GR" sz="3500" dirty="0" smtClean="0">
                <a:solidFill>
                  <a:schemeClr val="accent2">
                    <a:lumMod val="75000"/>
                  </a:schemeClr>
                </a:solidFill>
                <a:latin typeface="Arial" pitchFamily="34" charset="0"/>
                <a:cs typeface="Arial" pitchFamily="34" charset="0"/>
                <a:hlinkClick r:id="rId2" action="ppaction://hlinksldjump"/>
              </a:rPr>
              <a:t>ΤΑ ΔΙΚΑΙΩΜΑΤΑ ΤΟΥ ΠΑΙΔΙΟΥ ΣΤΟ ΒΟΥΔΙΣΜΟ</a:t>
            </a:r>
            <a:endParaRPr lang="el-GR" sz="3500" dirty="0" smtClean="0">
              <a:solidFill>
                <a:schemeClr val="accent2">
                  <a:lumMod val="75000"/>
                </a:schemeClr>
              </a:solidFill>
              <a:latin typeface="Arial" pitchFamily="34" charset="0"/>
              <a:cs typeface="Arial" pitchFamily="34" charset="0"/>
            </a:endParaRPr>
          </a:p>
          <a:p>
            <a:endParaRPr lang="el-GR" sz="3500" dirty="0" smtClean="0">
              <a:solidFill>
                <a:schemeClr val="accent1"/>
              </a:solidFill>
              <a:latin typeface="Arial" pitchFamily="34" charset="0"/>
              <a:cs typeface="Arial" pitchFamily="34" charset="0"/>
            </a:endParaRPr>
          </a:p>
          <a:p>
            <a:r>
              <a:rPr lang="el-GR" sz="3500" dirty="0" smtClean="0">
                <a:solidFill>
                  <a:schemeClr val="accent1"/>
                </a:solidFill>
                <a:latin typeface="Arial" pitchFamily="34" charset="0"/>
                <a:cs typeface="Arial" pitchFamily="34" charset="0"/>
                <a:hlinkClick r:id="rId3" action="ppaction://hlinksldjump"/>
              </a:rPr>
              <a:t>Δικαιώματα παιδιών στον ισλαμισμό</a:t>
            </a:r>
            <a:endParaRPr lang="el-GR" sz="3500" dirty="0" smtClean="0">
              <a:solidFill>
                <a:schemeClr val="accent1"/>
              </a:solidFill>
              <a:latin typeface="Arial" pitchFamily="34" charset="0"/>
              <a:cs typeface="Arial" pitchFamily="34" charset="0"/>
            </a:endParaRPr>
          </a:p>
          <a:p>
            <a:endParaRPr lang="el-GR" sz="3500" dirty="0" smtClean="0">
              <a:solidFill>
                <a:schemeClr val="accent1"/>
              </a:solidFill>
              <a:latin typeface="Arial" pitchFamily="34" charset="0"/>
              <a:cs typeface="Arial" pitchFamily="34" charset="0"/>
            </a:endParaRPr>
          </a:p>
          <a:p>
            <a:r>
              <a:rPr lang="el-GR" sz="3500" b="1" u="sng" dirty="0" smtClean="0">
                <a:solidFill>
                  <a:schemeClr val="accent1"/>
                </a:solidFill>
                <a:latin typeface="Arial" pitchFamily="34" charset="0"/>
                <a:cs typeface="Arial" pitchFamily="34" charset="0"/>
                <a:hlinkClick r:id="rId4" action="ppaction://hlinksldjump"/>
              </a:rPr>
              <a:t>Ευρωπαϊκή Ένωση</a:t>
            </a:r>
            <a:r>
              <a:rPr lang="el-GR" sz="3500" dirty="0" smtClean="0">
                <a:solidFill>
                  <a:schemeClr val="accent1"/>
                </a:solidFill>
                <a:latin typeface="Arial" pitchFamily="34" charset="0"/>
                <a:cs typeface="Arial" pitchFamily="34" charset="0"/>
                <a:hlinkClick r:id="rId4" action="ppaction://hlinksldjump"/>
              </a:rPr>
              <a:t/>
            </a:r>
            <a:br>
              <a:rPr lang="el-GR" sz="3500" dirty="0" smtClean="0">
                <a:solidFill>
                  <a:schemeClr val="accent1"/>
                </a:solidFill>
                <a:latin typeface="Arial" pitchFamily="34" charset="0"/>
                <a:cs typeface="Arial" pitchFamily="34" charset="0"/>
                <a:hlinkClick r:id="rId4" action="ppaction://hlinksldjump"/>
              </a:rPr>
            </a:br>
            <a:r>
              <a:rPr lang="el-GR" sz="3500" b="1" u="sng" dirty="0" smtClean="0">
                <a:solidFill>
                  <a:schemeClr val="accent1"/>
                </a:solidFill>
                <a:latin typeface="Arial" pitchFamily="34" charset="0"/>
                <a:cs typeface="Arial" pitchFamily="34" charset="0"/>
                <a:hlinkClick r:id="rId4" action="ppaction://hlinksldjump"/>
              </a:rPr>
              <a:t>Και</a:t>
            </a:r>
            <a:r>
              <a:rPr lang="el-GR" sz="3500" dirty="0" smtClean="0">
                <a:solidFill>
                  <a:schemeClr val="accent1"/>
                </a:solidFill>
                <a:latin typeface="Arial" pitchFamily="34" charset="0"/>
                <a:cs typeface="Arial" pitchFamily="34" charset="0"/>
                <a:hlinkClick r:id="rId4" action="ppaction://hlinksldjump"/>
              </a:rPr>
              <a:t/>
            </a:r>
            <a:br>
              <a:rPr lang="el-GR" sz="3500" dirty="0" smtClean="0">
                <a:solidFill>
                  <a:schemeClr val="accent1"/>
                </a:solidFill>
                <a:latin typeface="Arial" pitchFamily="34" charset="0"/>
                <a:cs typeface="Arial" pitchFamily="34" charset="0"/>
                <a:hlinkClick r:id="rId4" action="ppaction://hlinksldjump"/>
              </a:rPr>
            </a:br>
            <a:r>
              <a:rPr lang="el-GR" sz="3500" b="1" u="sng" dirty="0" smtClean="0">
                <a:solidFill>
                  <a:schemeClr val="accent1"/>
                </a:solidFill>
                <a:latin typeface="Arial" pitchFamily="34" charset="0"/>
                <a:cs typeface="Arial" pitchFamily="34" charset="0"/>
                <a:hlinkClick r:id="rId4" action="ppaction://hlinksldjump"/>
              </a:rPr>
              <a:t>Ινδουισμό</a:t>
            </a:r>
            <a:r>
              <a:rPr lang="el-GR" sz="3500" u="sng" dirty="0" smtClean="0">
                <a:solidFill>
                  <a:schemeClr val="accent1"/>
                </a:solidFill>
                <a:latin typeface="Arial" pitchFamily="34" charset="0"/>
                <a:cs typeface="Arial" pitchFamily="34" charset="0"/>
                <a:hlinkClick r:id="rId4" action="ppaction://hlinksldjump"/>
              </a:rPr>
              <a:t>Σ</a:t>
            </a:r>
            <a:endParaRPr lang="el-GR" sz="3500" u="sng" dirty="0" smtClean="0">
              <a:solidFill>
                <a:schemeClr val="accent1"/>
              </a:solidFill>
              <a:latin typeface="Arial" pitchFamily="34" charset="0"/>
              <a:cs typeface="Arial" pitchFamily="34" charset="0"/>
            </a:endParaRPr>
          </a:p>
          <a:p>
            <a:endParaRPr lang="el-GR" sz="3500" u="sng" dirty="0" smtClean="0">
              <a:solidFill>
                <a:schemeClr val="accent1"/>
              </a:solidFill>
              <a:latin typeface="Arial" pitchFamily="34" charset="0"/>
              <a:cs typeface="Arial" pitchFamily="34" charset="0"/>
              <a:hlinkClick r:id="rId5" action="ppaction://hlinksldjump"/>
            </a:endParaRPr>
          </a:p>
          <a:p>
            <a:r>
              <a:rPr lang="el-GR" sz="3500" u="sng" dirty="0" smtClean="0">
                <a:solidFill>
                  <a:schemeClr val="accent1"/>
                </a:solidFill>
                <a:latin typeface="Arial" pitchFamily="34" charset="0"/>
                <a:cs typeface="Arial" pitchFamily="34" charset="0"/>
                <a:hlinkClick r:id="rId5" action="ppaction://hlinksldjump"/>
              </a:rPr>
              <a:t>ΤΑ ΔΙΚΑΙΩΜΑΤΑ ΤΟΥ ΠΑΙΔΙΟΥ ΣΤΟΝ ΧΡΙΣΤΙΑΝΙΣΜΟ</a:t>
            </a:r>
            <a:endParaRPr lang="el-GR" sz="3500" u="sng" dirty="0" smtClean="0">
              <a:solidFill>
                <a:schemeClr val="accent1"/>
              </a:solidFill>
              <a:latin typeface="Arial" pitchFamily="34" charset="0"/>
              <a:cs typeface="Arial" pitchFamily="34" charset="0"/>
            </a:endParaRPr>
          </a:p>
          <a:p>
            <a:endParaRPr lang="el-GR" sz="3500" u="sng" dirty="0" smtClean="0">
              <a:solidFill>
                <a:schemeClr val="accent1"/>
              </a:solidFill>
              <a:latin typeface="Arial" pitchFamily="34" charset="0"/>
              <a:cs typeface="Arial" pitchFamily="34" charset="0"/>
            </a:endParaRPr>
          </a:p>
          <a:p>
            <a:r>
              <a:rPr lang="el-GR" sz="3500" dirty="0" smtClean="0">
                <a:hlinkClick r:id="rId6" action="ppaction://hlinksldjump"/>
              </a:rPr>
              <a:t>ΤΑ ΔΙΚΑΙΩΜΑΤΑ ΤΟΥ ΠΑΙΔΙΟΥ ΣΕ ΆΛΛΕΣ ΘΡΗΣΚΕΙΕΣ</a:t>
            </a:r>
            <a:endParaRPr lang="el-GR" sz="3500" dirty="0" smtClean="0">
              <a:solidFill>
                <a:schemeClr val="accent1"/>
              </a:solidFill>
              <a:latin typeface="Arial" pitchFamily="34" charset="0"/>
              <a:cs typeface="Arial" pitchFamily="34" charset="0"/>
            </a:endParaRPr>
          </a:p>
          <a:p>
            <a:endParaRPr lang="el-GR" sz="2500" dirty="0" smtClean="0">
              <a:solidFill>
                <a:schemeClr val="tx1"/>
              </a:solidFill>
              <a:latin typeface="Arial" pitchFamily="34" charset="0"/>
              <a:cs typeface="Arial" pitchFamily="34" charset="0"/>
            </a:endParaRPr>
          </a:p>
          <a:p>
            <a:endParaRPr lang="el-GR" sz="2500" dirty="0" smtClean="0">
              <a:solidFill>
                <a:schemeClr val="tx1"/>
              </a:solidFill>
              <a:latin typeface="Arial" pitchFamily="34" charset="0"/>
              <a:cs typeface="Arial" pitchFamily="34" charset="0"/>
            </a:endParaRPr>
          </a:p>
          <a:p>
            <a:endParaRPr lang="el-GR" sz="2500" dirty="0" smtClean="0">
              <a:solidFill>
                <a:schemeClr val="tx1"/>
              </a:solidFill>
              <a:latin typeface="Arial" pitchFamily="34" charset="0"/>
              <a:cs typeface="Arial" pitchFamily="34" charset="0"/>
            </a:endParaRPr>
          </a:p>
          <a:p>
            <a:r>
              <a:rPr lang="el-GR" sz="2500" dirty="0" smtClean="0">
                <a:solidFill>
                  <a:schemeClr val="tx1"/>
                </a:solidFill>
                <a:latin typeface="Arial" pitchFamily="34" charset="0"/>
                <a:cs typeface="Arial" pitchFamily="34" charset="0"/>
              </a:rPr>
              <a:t>2</a:t>
            </a:r>
            <a:r>
              <a:rPr lang="el-GR" sz="2500" baseline="30000" dirty="0" smtClean="0">
                <a:solidFill>
                  <a:schemeClr val="tx1"/>
                </a:solidFill>
                <a:latin typeface="Arial" pitchFamily="34" charset="0"/>
                <a:cs typeface="Arial" pitchFamily="34" charset="0"/>
              </a:rPr>
              <a:t>ο</a:t>
            </a:r>
            <a:r>
              <a:rPr lang="el-GR" sz="2500" dirty="0" smtClean="0">
                <a:solidFill>
                  <a:schemeClr val="tx1"/>
                </a:solidFill>
                <a:latin typeface="Arial" pitchFamily="34" charset="0"/>
                <a:cs typeface="Arial" pitchFamily="34" charset="0"/>
              </a:rPr>
              <a:t> τετράμηνο Σχολικό έτος: 2018-9</a:t>
            </a:r>
          </a:p>
          <a:p>
            <a:r>
              <a:rPr lang="el-GR" sz="2500" dirty="0" smtClean="0">
                <a:solidFill>
                  <a:schemeClr val="tx1"/>
                </a:solidFill>
                <a:latin typeface="Arial" pitchFamily="34" charset="0"/>
                <a:cs typeface="Arial" pitchFamily="34" charset="0"/>
              </a:rPr>
              <a:t>Καθηγητής : Παπακωνσταντίνου Απόστολος</a:t>
            </a:r>
          </a:p>
          <a:p>
            <a:endParaRPr lang="el-GR" sz="2000" dirty="0" smtClean="0">
              <a:solidFill>
                <a:schemeClr val="tx1"/>
              </a:solidFill>
              <a:latin typeface="Arial" pitchFamily="34" charset="0"/>
              <a:cs typeface="Arial" pitchFamily="34" charset="0"/>
            </a:endParaRPr>
          </a:p>
          <a:p>
            <a:endParaRPr lang="el-GR"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260648"/>
            <a:ext cx="7772400" cy="914400"/>
          </a:xfrm>
        </p:spPr>
        <p:txBody>
          <a:bodyPr>
            <a:normAutofit fontScale="90000"/>
          </a:bodyPr>
          <a:lstStyle/>
          <a:p>
            <a:pPr algn="ctr"/>
            <a:r>
              <a:rPr lang="en-US" dirty="0" smtClean="0"/>
              <a:t/>
            </a:r>
            <a:br>
              <a:rPr lang="en-US" dirty="0" smtClean="0"/>
            </a:br>
            <a:r>
              <a:rPr lang="el-GR" dirty="0" smtClean="0"/>
              <a:t>Παιδική Εργασία και Εκμετάλλευση</a:t>
            </a:r>
            <a:br>
              <a:rPr lang="el-GR" dirty="0" smtClean="0"/>
            </a:br>
            <a:endParaRPr lang="el-GR" dirty="0"/>
          </a:p>
        </p:txBody>
      </p:sp>
      <p:sp>
        <p:nvSpPr>
          <p:cNvPr id="3" name="2 - Θέση περιεχομένου"/>
          <p:cNvSpPr>
            <a:spLocks noGrp="1"/>
          </p:cNvSpPr>
          <p:nvPr>
            <p:ph idx="1"/>
          </p:nvPr>
        </p:nvSpPr>
        <p:spPr>
          <a:xfrm>
            <a:off x="357158" y="1500174"/>
            <a:ext cx="8229600" cy="4325112"/>
          </a:xfrm>
        </p:spPr>
        <p:txBody>
          <a:bodyPr>
            <a:normAutofit/>
          </a:bodyPr>
          <a:lstStyle/>
          <a:p>
            <a:r>
              <a:rPr lang="el-GR" sz="2400" dirty="0" smtClean="0"/>
              <a:t>Ο νόμος περί εργασιακών προτύπων έχει διατάξεις για την προστασία των παιδικών εργαζομένων. Ο νόμος περί εργασιακών προτύπων απαγορεύει στους εργοδότες να απασχολούν παιδιά έως τις 31 Μαρτίου αμέσως μετά την ηλικία των δεκαπέντε ετών</a:t>
            </a:r>
            <a:r>
              <a:rPr lang="en-US" sz="2400" dirty="0" smtClean="0"/>
              <a:t>.</a:t>
            </a:r>
          </a:p>
          <a:p>
            <a:r>
              <a:rPr lang="en-US" sz="2400" dirty="0" smtClean="0"/>
              <a:t>T</a:t>
            </a:r>
            <a:r>
              <a:rPr lang="el-GR" sz="2400" dirty="0" smtClean="0"/>
              <a:t>α παιδιά ηλικίας 13 ετών και άνω μπορούν να απασχολούνται εάν η εργασία είναι ελαφριά και δεν είναι επιβλαβή για την υγεία και την ευημερία τους και εάν ο εργοδότης λάβει άδεια από το τοπικό γραφείο διοίκησης εργασιακών προτύπων</a:t>
            </a:r>
            <a:r>
              <a:rPr lang="en-US" sz="2400" dirty="0" smtClean="0"/>
              <a:t>.</a:t>
            </a:r>
            <a:endParaRPr lang="el-GR" sz="2400" dirty="0"/>
          </a:p>
        </p:txBody>
      </p:sp>
      <p:pic>
        <p:nvPicPr>
          <p:cNvPr id="3076" name="Picture 4" descr="ÎÏÎ¿ÏÎ­Î»ÎµÏÎ¼Î± ÎµÎ¹ÎºÏÎ½Î±Ï Î³Î¹Î± ÏÎ±Î¹Î´Î¹Î± ÏÎ¿Ï ÎµÏÎ³Î±Î¶Î¿Î½ÏÎ±Î¹"/>
          <p:cNvPicPr>
            <a:picLocks noChangeAspect="1" noChangeArrowheads="1"/>
          </p:cNvPicPr>
          <p:nvPr/>
        </p:nvPicPr>
        <p:blipFill>
          <a:blip r:embed="rId2" cstate="email"/>
          <a:srcRect/>
          <a:stretch>
            <a:fillRect/>
          </a:stretch>
        </p:blipFill>
        <p:spPr bwMode="auto">
          <a:xfrm>
            <a:off x="5643570" y="5072074"/>
            <a:ext cx="2643175" cy="12985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260648"/>
            <a:ext cx="7772400" cy="914400"/>
          </a:xfrm>
        </p:spPr>
        <p:txBody>
          <a:bodyPr>
            <a:normAutofit fontScale="90000"/>
          </a:bodyPr>
          <a:lstStyle/>
          <a:p>
            <a:pPr algn="ctr"/>
            <a:r>
              <a:rPr lang="el-GR" dirty="0" smtClean="0"/>
              <a:t>Παιδική Εργασία και Εκμετάλλευση</a:t>
            </a:r>
            <a:endParaRPr lang="el-GR" dirty="0"/>
          </a:p>
        </p:txBody>
      </p:sp>
      <p:sp>
        <p:nvSpPr>
          <p:cNvPr id="3" name="2 - Θέση περιεχομένου"/>
          <p:cNvSpPr>
            <a:spLocks noGrp="1"/>
          </p:cNvSpPr>
          <p:nvPr>
            <p:ph idx="1"/>
          </p:nvPr>
        </p:nvSpPr>
        <p:spPr/>
        <p:txBody>
          <a:bodyPr/>
          <a:lstStyle/>
          <a:p>
            <a:pPr lvl="0"/>
            <a:r>
              <a:rPr lang="el-GR" sz="2400" dirty="0" smtClean="0"/>
              <a:t>Τα παιδιά ηλικίας κάτω των 13 ετών μπορούν να απασχολούνται μόνο σε κινηματογραφικές παραγωγές και επιχειρήσεις θεατρικής παράστασης, κατόπιν άδειας του γραφείου διοίκησης εργασιακών προτύπων.</a:t>
            </a:r>
          </a:p>
          <a:p>
            <a:r>
              <a:rPr lang="el-GR" sz="2400" dirty="0" smtClean="0"/>
              <a:t>Ένας εργοδότης δεν μπορεί να απασχολεί άτομο κάτω των δεκαοκτώ ετών για εργασία παρατεταμένης διάρκειας ή νυκτερινής εργασίας .</a:t>
            </a:r>
          </a:p>
          <a:p>
            <a:pPr lvl="0"/>
            <a:r>
              <a:rPr lang="el-GR" sz="2400" dirty="0" smtClean="0"/>
              <a:t>Ο εργοδότης δεν μπορεί επίσης να αναθέσει σε πρόσωπο ηλικίας κάτω των δεκαοκτώ ετών επικίνδυνη εργασία.</a:t>
            </a:r>
          </a:p>
          <a:p>
            <a:pPr lvl="0">
              <a:buNone/>
            </a:pPr>
            <a:endParaRPr lang="el-GR" sz="2400" dirty="0" smtClean="0"/>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ΣΥΜΠΕΡΑΣΜΑ</a:t>
            </a:r>
            <a:endParaRPr lang="el-GR" dirty="0"/>
          </a:p>
        </p:txBody>
      </p:sp>
      <p:sp>
        <p:nvSpPr>
          <p:cNvPr id="3" name="2 - Θέση περιεχομένου"/>
          <p:cNvSpPr>
            <a:spLocks noGrp="1"/>
          </p:cNvSpPr>
          <p:nvPr>
            <p:ph idx="1"/>
          </p:nvPr>
        </p:nvSpPr>
        <p:spPr/>
        <p:txBody>
          <a:bodyPr>
            <a:normAutofit lnSpcReduction="10000"/>
          </a:bodyPr>
          <a:lstStyle/>
          <a:p>
            <a:r>
              <a:rPr lang="el-GR" sz="2400" dirty="0" smtClean="0"/>
              <a:t>Συμπεραίνουμε λοιπόν ότι στην θρησκεία του Βουδισμού τα παιδία δεν έχουν κάποια ιδιαίτερα δικαιώματα . Σε κάθε χώρα και σε κάθε κοινωνία διαφέρουν τα δικαιώματα και οι υποχρεώσεις των νέων. Δίνεται περισσότερη βάση στην υγεία , την εκπαίδευση και στην εκμετάλλευσή τους.</a:t>
            </a:r>
          </a:p>
          <a:p>
            <a:endParaRPr lang="el-GR" sz="2400" dirty="0" smtClean="0"/>
          </a:p>
          <a:p>
            <a:endParaRPr lang="el-GR" sz="2400" dirty="0" smtClean="0"/>
          </a:p>
          <a:p>
            <a:endParaRPr lang="el-GR" sz="2400" dirty="0" smtClean="0"/>
          </a:p>
          <a:p>
            <a:endParaRPr lang="el-GR" sz="2400" dirty="0" smtClean="0"/>
          </a:p>
          <a:p>
            <a:endParaRPr lang="el-GR" sz="2400" dirty="0" smtClean="0"/>
          </a:p>
          <a:p>
            <a:r>
              <a:rPr lang="el-GR" sz="2400" dirty="0" smtClean="0"/>
              <a:t>        </a:t>
            </a:r>
            <a:r>
              <a:rPr lang="el-GR" sz="2400" dirty="0" smtClean="0">
                <a:hlinkClick r:id="rId2" action="ppaction://hlinksldjump"/>
              </a:rPr>
              <a:t>Επιλογές</a:t>
            </a:r>
            <a:endParaRPr lang="el-G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85728"/>
            <a:ext cx="7772400" cy="1571635"/>
          </a:xfrm>
        </p:spPr>
        <p:txBody>
          <a:bodyPr>
            <a:normAutofit/>
          </a:bodyPr>
          <a:lstStyle/>
          <a:p>
            <a:r>
              <a:rPr lang="el-GR" sz="3200" dirty="0" smtClean="0">
                <a:latin typeface="Arial" pitchFamily="34" charset="0"/>
                <a:cs typeface="Arial" pitchFamily="34" charset="0"/>
              </a:rPr>
              <a:t>Δικαιώματα παιδιών στον ισλαμισμό</a:t>
            </a:r>
            <a:endParaRPr lang="el-GR" sz="3200" dirty="0">
              <a:latin typeface="Arial" pitchFamily="34" charset="0"/>
              <a:cs typeface="Arial" pitchFamily="34" charset="0"/>
            </a:endParaRPr>
          </a:p>
        </p:txBody>
      </p:sp>
      <p:sp>
        <p:nvSpPr>
          <p:cNvPr id="5" name="4 - Υπότιτλος"/>
          <p:cNvSpPr>
            <a:spLocks noGrp="1"/>
          </p:cNvSpPr>
          <p:nvPr>
            <p:ph type="subTitle" idx="1"/>
          </p:nvPr>
        </p:nvSpPr>
        <p:spPr>
          <a:xfrm>
            <a:off x="428596" y="1857364"/>
            <a:ext cx="9286876" cy="3995750"/>
          </a:xfrm>
        </p:spPr>
        <p:txBody>
          <a:bodyPr>
            <a:normAutofit/>
          </a:bodyPr>
          <a:lstStyle/>
          <a:p>
            <a:r>
              <a:rPr lang="el-GR" sz="1800" dirty="0" smtClean="0">
                <a:solidFill>
                  <a:schemeClr val="tx1"/>
                </a:solidFill>
                <a:latin typeface="Arial" pitchFamily="34" charset="0"/>
                <a:cs typeface="Arial" pitchFamily="34" charset="0"/>
              </a:rPr>
              <a:t>Συντελεστές:                                                      Όνομα καθηγητή</a:t>
            </a:r>
          </a:p>
          <a:p>
            <a:pPr algn="just"/>
            <a:r>
              <a:rPr lang="el-GR" sz="1800" dirty="0" smtClean="0">
                <a:solidFill>
                  <a:schemeClr val="tx1"/>
                </a:solidFill>
                <a:latin typeface="Arial" pitchFamily="34" charset="0"/>
                <a:cs typeface="Arial" pitchFamily="34" charset="0"/>
              </a:rPr>
              <a:t>Λίβα Ιωάννα                                              Παπακωνσταντίνου Απόστολος </a:t>
            </a:r>
          </a:p>
          <a:p>
            <a:pPr algn="just"/>
            <a:r>
              <a:rPr lang="el-GR" sz="1800" dirty="0" smtClean="0">
                <a:solidFill>
                  <a:schemeClr val="tx1"/>
                </a:solidFill>
                <a:latin typeface="Arial" pitchFamily="34" charset="0"/>
                <a:cs typeface="Arial" pitchFamily="34" charset="0"/>
              </a:rPr>
              <a:t>Θωμοπούλου Μαριάννα </a:t>
            </a:r>
          </a:p>
          <a:p>
            <a:pPr algn="just"/>
            <a:r>
              <a:rPr lang="el-GR" sz="1800" dirty="0" smtClean="0">
                <a:solidFill>
                  <a:schemeClr val="tx1"/>
                </a:solidFill>
                <a:latin typeface="Arial" pitchFamily="34" charset="0"/>
                <a:cs typeface="Arial" pitchFamily="34" charset="0"/>
              </a:rPr>
              <a:t>Κοντοβάς   Πέτρος  </a:t>
            </a:r>
          </a:p>
          <a:p>
            <a:pPr algn="just"/>
            <a:r>
              <a:rPr lang="el-GR" sz="1800" dirty="0" smtClean="0">
                <a:solidFill>
                  <a:schemeClr val="tx1"/>
                </a:solidFill>
                <a:latin typeface="Arial" pitchFamily="34" charset="0"/>
                <a:cs typeface="Arial" pitchFamily="34" charset="0"/>
              </a:rPr>
              <a:t>Κοντογιάννης Απόστολος</a:t>
            </a:r>
            <a:endParaRPr lang="el-GR" sz="1800" dirty="0">
              <a:solidFill>
                <a:schemeClr val="tx1"/>
              </a:solidFill>
              <a:latin typeface="Arial" pitchFamily="34" charset="0"/>
              <a:cs typeface="Arial" pitchFamily="34" charset="0"/>
            </a:endParaRPr>
          </a:p>
        </p:txBody>
      </p:sp>
      <p:pic>
        <p:nvPicPr>
          <p:cNvPr id="15362" name="Picture 2" descr="ÎÏÎ¿ÏÎ­Î»ÎµÏÎ¼Î± ÎµÎ¹ÎºÏÎ½Î±Ï Î³Î¹Î± ÏÎ±Î¹Î´Î¹Î± ÏÎµ Î¹ÏÎ»Î±Î¼Î¹ÏÎ¼Î¿"/>
          <p:cNvPicPr>
            <a:picLocks noChangeAspect="1" noChangeArrowheads="1"/>
          </p:cNvPicPr>
          <p:nvPr/>
        </p:nvPicPr>
        <p:blipFill>
          <a:blip r:embed="rId2" cstate="email"/>
          <a:srcRect/>
          <a:stretch>
            <a:fillRect/>
          </a:stretch>
        </p:blipFill>
        <p:spPr bwMode="auto">
          <a:xfrm>
            <a:off x="3571868" y="2786058"/>
            <a:ext cx="4429156" cy="310252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t>
            </a:r>
            <a:r>
              <a:rPr lang="el-GR" b="1" dirty="0" smtClean="0">
                <a:solidFill>
                  <a:schemeClr val="accent4">
                    <a:lumMod val="40000"/>
                    <a:lumOff val="60000"/>
                  </a:schemeClr>
                </a:solidFill>
              </a:rPr>
              <a:t>ΕΙΣΑΓΩΓΗ</a:t>
            </a:r>
            <a:r>
              <a:rPr lang="el-GR" dirty="0" smtClean="0">
                <a:solidFill>
                  <a:schemeClr val="accent4">
                    <a:lumMod val="40000"/>
                    <a:lumOff val="60000"/>
                  </a:schemeClr>
                </a:solidFill>
              </a:rPr>
              <a:t/>
            </a:r>
            <a:br>
              <a:rPr lang="el-GR" dirty="0" smtClean="0">
                <a:solidFill>
                  <a:schemeClr val="accent4">
                    <a:lumMod val="40000"/>
                    <a:lumOff val="60000"/>
                  </a:schemeClr>
                </a:solidFill>
              </a:rPr>
            </a:br>
            <a:endParaRPr lang="el-GR" dirty="0">
              <a:solidFill>
                <a:schemeClr val="accent4">
                  <a:lumMod val="40000"/>
                  <a:lumOff val="60000"/>
                </a:schemeClr>
              </a:solidFill>
            </a:endParaRPr>
          </a:p>
        </p:txBody>
      </p:sp>
      <p:sp>
        <p:nvSpPr>
          <p:cNvPr id="3" name="2 - Θέση περιεχομένου"/>
          <p:cNvSpPr>
            <a:spLocks noGrp="1"/>
          </p:cNvSpPr>
          <p:nvPr>
            <p:ph idx="1"/>
          </p:nvPr>
        </p:nvSpPr>
        <p:spPr/>
        <p:txBody>
          <a:bodyPr>
            <a:normAutofit/>
          </a:bodyPr>
          <a:lstStyle/>
          <a:p>
            <a:r>
              <a:rPr lang="el-GR" sz="2100" dirty="0" smtClean="0">
                <a:latin typeface="Arial" pitchFamily="34" charset="0"/>
                <a:cs typeface="Arial" pitchFamily="34" charset="0"/>
              </a:rPr>
              <a:t>Το Ισλάμ χαρακτηρίζεται από τα περιορισμένα δικαιώματα που παρέχει , τόσο σε παιδιά όσο και γυναίκες .Σε σύγκριση με την Ευρωπαϊκή ένωση για παράδειγμα, οι συνθήκες είναι σχεδόν πρωτόγονες.Πολλά παιδιά δεν έχουν δεν έχουν ισοτιμία στην υγεία , την εκπαίδευση , την ασφάλεια κλπ.</a:t>
            </a:r>
          </a:p>
          <a:p>
            <a:r>
              <a:rPr lang="el-GR" sz="2100" dirty="0" smtClean="0">
                <a:latin typeface="Arial" pitchFamily="34" charset="0"/>
                <a:cs typeface="Arial" pitchFamily="34" charset="0"/>
              </a:rPr>
              <a:t>Τα δικαιώματα των παιδιών στο Ισλάμ περιλαμβάνουν ευθύνες των παιδιών στα παιδιά τους και το αντίθετο. </a:t>
            </a:r>
          </a:p>
          <a:p>
            <a:endParaRPr lang="el-GR" dirty="0"/>
          </a:p>
        </p:txBody>
      </p:sp>
      <p:pic>
        <p:nvPicPr>
          <p:cNvPr id="22530" name="Picture 2" descr="ÎÏÎ¿ÏÎ­Î»ÎµÏÎ¼Î± ÎµÎ¹ÎºÏÎ½Î±Ï Î³Î¹Î± ÏÏÏÏÎ± ÏÎ±Î¹Î´Î¹Î±"/>
          <p:cNvPicPr>
            <a:picLocks noChangeAspect="1" noChangeArrowheads="1"/>
          </p:cNvPicPr>
          <p:nvPr/>
        </p:nvPicPr>
        <p:blipFill>
          <a:blip r:embed="rId2" cstate="email"/>
          <a:srcRect/>
          <a:stretch>
            <a:fillRect/>
          </a:stretch>
        </p:blipFill>
        <p:spPr bwMode="auto">
          <a:xfrm>
            <a:off x="4786314" y="4643446"/>
            <a:ext cx="2933700" cy="19526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    </a:t>
            </a:r>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Γενικά δικαιώματα</a:t>
            </a:r>
            <a:r>
              <a:rPr lang="el-GR" sz="3200" dirty="0" smtClean="0">
                <a:solidFill>
                  <a:schemeClr val="accent4">
                    <a:lumMod val="40000"/>
                    <a:lumOff val="60000"/>
                  </a:schemeClr>
                </a:solidFill>
                <a:latin typeface="Arial" pitchFamily="34" charset="0"/>
                <a:cs typeface="Arial" pitchFamily="34" charset="0"/>
              </a:rPr>
              <a:t/>
            </a:r>
            <a:br>
              <a:rPr lang="el-GR" sz="3200" dirty="0" smtClean="0">
                <a:solidFill>
                  <a:schemeClr val="accent4">
                    <a:lumMod val="40000"/>
                    <a:lumOff val="60000"/>
                  </a:schemeClr>
                </a:solidFill>
                <a:latin typeface="Arial" pitchFamily="34" charset="0"/>
                <a:cs typeface="Arial" pitchFamily="34" charset="0"/>
              </a:rPr>
            </a:br>
            <a:endParaRPr lang="el-GR" sz="32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2000" dirty="0" smtClean="0">
                <a:latin typeface="Arial" pitchFamily="34" charset="0"/>
                <a:cs typeface="Arial" pitchFamily="34" charset="0"/>
              </a:rPr>
              <a:t> Σύμφωνα με τον νόμο τα παιδιά έχουν θεμελιώδη δικαιώματα στην εκπαίδευση , στην υγεία και την ασφάλεια προστασία σε άσχημη μεταχείριση ,βασανιστήρια κλπ . Σύμφωνα με την παράδοση είναι σύνηθες να δίνεται το όνομα του πατέρα στο παιδιού του.</a:t>
            </a:r>
          </a:p>
          <a:p>
            <a:r>
              <a:rPr lang="el-GR" sz="2000" dirty="0" smtClean="0">
                <a:latin typeface="Arial" pitchFamily="34" charset="0"/>
                <a:cs typeface="Arial" pitchFamily="34" charset="0"/>
              </a:rPr>
              <a:t>Όσο για τα παιδιά που αποτελούν το έμψυχο δυναμικό των σχολικών αιθουσών, τα περισσότερα προέρχονται από γονείς που τα εμπιστεύονται εθελοντικά στις δομές της εξτρεμιστικής μουσουλμανικής ουτοπίας. Υπάρχουν ωστόσο και άλλα τόσα που έχουν αρπαχτεί από τις οικογένειές τους, από Γιαζίντι και άραβες σιίτες κυρίως.</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    </a:t>
            </a:r>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Γενικά δικαιώματα</a:t>
            </a:r>
            <a:r>
              <a:rPr lang="el-GR" sz="3200" dirty="0" smtClean="0">
                <a:solidFill>
                  <a:schemeClr val="accent4">
                    <a:lumMod val="40000"/>
                    <a:lumOff val="60000"/>
                  </a:schemeClr>
                </a:solidFill>
                <a:latin typeface="Arial" pitchFamily="34" charset="0"/>
                <a:cs typeface="Arial" pitchFamily="34" charset="0"/>
              </a:rPr>
              <a:t/>
            </a:r>
            <a:br>
              <a:rPr lang="el-GR" sz="3200" dirty="0" smtClean="0">
                <a:solidFill>
                  <a:schemeClr val="accent4">
                    <a:lumMod val="40000"/>
                    <a:lumOff val="60000"/>
                  </a:schemeClr>
                </a:solidFill>
                <a:latin typeface="Arial" pitchFamily="34" charset="0"/>
                <a:cs typeface="Arial" pitchFamily="34" charset="0"/>
              </a:rPr>
            </a:br>
            <a:endParaRPr lang="el-GR" sz="32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1800" dirty="0" smtClean="0">
                <a:latin typeface="Arial" pitchFamily="34" charset="0"/>
                <a:cs typeface="Arial" pitchFamily="34" charset="0"/>
              </a:rPr>
              <a:t>Η Σύμβαση για τα Δικαιώματα του Παιδιού περιλαμβάνει τρεις μεγάλες κατηγορίες δικαιωμάτων:</a:t>
            </a:r>
          </a:p>
          <a:p>
            <a:r>
              <a:rPr lang="el-GR" sz="1800" b="1" dirty="0" smtClean="0">
                <a:latin typeface="Arial" pitchFamily="34" charset="0"/>
                <a:cs typeface="Arial" pitchFamily="34" charset="0"/>
              </a:rPr>
              <a:t>Προστασία</a:t>
            </a:r>
            <a:r>
              <a:rPr lang="el-GR" sz="1800" dirty="0" smtClean="0">
                <a:latin typeface="Arial" pitchFamily="34" charset="0"/>
                <a:cs typeface="Arial" pitchFamily="34" charset="0"/>
              </a:rPr>
              <a:t> (από κάθε μορφής κακοποίηση, εκμετάλλευση, διάκριση, ρατσισμό, κ.λπ.), </a:t>
            </a:r>
          </a:p>
          <a:p>
            <a:r>
              <a:rPr lang="el-GR" sz="1800" b="1" dirty="0" smtClean="0">
                <a:latin typeface="Arial" pitchFamily="34" charset="0"/>
                <a:cs typeface="Arial" pitchFamily="34" charset="0"/>
              </a:rPr>
              <a:t>Παροχές</a:t>
            </a:r>
            <a:r>
              <a:rPr lang="el-GR" sz="1800" dirty="0" smtClean="0">
                <a:latin typeface="Arial" pitchFamily="34" charset="0"/>
                <a:cs typeface="Arial" pitchFamily="34" charset="0"/>
              </a:rPr>
              <a:t> (δικαίωμα στην εκπαίδευση, την υγεία, την πρόνοια, την ψυχαγωγία, κ.λπ.) και </a:t>
            </a:r>
            <a:r>
              <a:rPr lang="el-GR" sz="1800" b="1" dirty="0" smtClean="0">
                <a:latin typeface="Arial" pitchFamily="34" charset="0"/>
                <a:cs typeface="Arial" pitchFamily="34" charset="0"/>
              </a:rPr>
              <a:t>Συμμετοχή</a:t>
            </a:r>
            <a:r>
              <a:rPr lang="el-GR" sz="1800" dirty="0" smtClean="0">
                <a:latin typeface="Arial" pitchFamily="34" charset="0"/>
                <a:cs typeface="Arial" pitchFamily="34" charset="0"/>
              </a:rPr>
              <a:t> </a:t>
            </a:r>
            <a:r>
              <a:rPr lang="el-GR" sz="1800" b="1" dirty="0" smtClean="0">
                <a:latin typeface="Arial" pitchFamily="34" charset="0"/>
                <a:cs typeface="Arial" pitchFamily="34" charset="0"/>
              </a:rPr>
              <a:t>στα</a:t>
            </a:r>
            <a:r>
              <a:rPr lang="el-GR" sz="1800" dirty="0" smtClean="0">
                <a:latin typeface="Arial" pitchFamily="34" charset="0"/>
                <a:cs typeface="Arial" pitchFamily="34" charset="0"/>
              </a:rPr>
              <a:t> </a:t>
            </a:r>
            <a:r>
              <a:rPr lang="el-GR" sz="1800" b="1" dirty="0" smtClean="0">
                <a:latin typeface="Arial" pitchFamily="34" charset="0"/>
                <a:cs typeface="Arial" pitchFamily="34" charset="0"/>
              </a:rPr>
              <a:t>κοινά</a:t>
            </a:r>
            <a:r>
              <a:rPr lang="el-GR" sz="1800" dirty="0" smtClean="0">
                <a:latin typeface="Arial" pitchFamily="34" charset="0"/>
                <a:cs typeface="Arial" pitchFamily="34" charset="0"/>
              </a:rPr>
              <a:t> (δικαίωμα στην έκφραση γνώμης, την πληροφόρηση, τον ελεύθερο χρόνο, κ.λπ).</a:t>
            </a:r>
          </a:p>
          <a:p>
            <a:r>
              <a:rPr lang="el-GR" sz="1800" dirty="0" smtClean="0">
                <a:latin typeface="Arial" pitchFamily="34" charset="0"/>
                <a:cs typeface="Arial" pitchFamily="34" charset="0"/>
              </a:rPr>
              <a:t>Δυστηχώς αυτά δεν είναι δυνατά λόγω του καταστροφικού πολέμου μεταξύ του ισλαμικού κράτους και άλλων χωρών με διαπλεκόμενα συμφέροντα στην περιοχή.</a:t>
            </a:r>
          </a:p>
          <a:p>
            <a:endParaRPr lang="el-GR" sz="1800" dirty="0">
              <a:latin typeface="Arial" pitchFamily="34" charset="0"/>
              <a:cs typeface="Arial" pitchFamily="34" charset="0"/>
            </a:endParaRPr>
          </a:p>
        </p:txBody>
      </p:sp>
      <p:pic>
        <p:nvPicPr>
          <p:cNvPr id="4" name="3 - Εικόνα" descr="GettyImages-71973136.jpg"/>
          <p:cNvPicPr>
            <a:picLocks noChangeAspect="1"/>
          </p:cNvPicPr>
          <p:nvPr/>
        </p:nvPicPr>
        <p:blipFill>
          <a:blip r:embed="rId2" cstate="email"/>
          <a:stretch>
            <a:fillRect/>
          </a:stretch>
        </p:blipFill>
        <p:spPr>
          <a:xfrm>
            <a:off x="4786314" y="4929198"/>
            <a:ext cx="2571736" cy="16609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571480"/>
            <a:ext cx="7772400" cy="914400"/>
          </a:xfrm>
        </p:spPr>
        <p:txBody>
          <a:bodyPr>
            <a:normAutofit/>
          </a:bodyPr>
          <a:lstStyle/>
          <a:p>
            <a:pPr algn="ctr"/>
            <a:r>
              <a:rPr lang="el-GR" sz="3200" b="1" dirty="0" smtClean="0">
                <a:solidFill>
                  <a:schemeClr val="accent4">
                    <a:lumMod val="40000"/>
                    <a:lumOff val="60000"/>
                  </a:schemeClr>
                </a:solidFill>
                <a:latin typeface="Arial" pitchFamily="34" charset="0"/>
                <a:cs typeface="Arial" pitchFamily="34" charset="0"/>
              </a:rPr>
              <a:t>ΔΙΚΑΙΩΜΑΤΑ ΤΟΥ ΠΑΙΔΙΟΥ</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457200" y="1600201"/>
            <a:ext cx="8229600" cy="3614750"/>
          </a:xfrm>
        </p:spPr>
        <p:txBody>
          <a:bodyPr>
            <a:normAutofit/>
          </a:bodyPr>
          <a:lstStyle/>
          <a:p>
            <a:pPr lvl="0" fontAlgn="base"/>
            <a:r>
              <a:rPr lang="el-GR" sz="1700" dirty="0">
                <a:latin typeface="Arial" pitchFamily="34" charset="0"/>
                <a:cs typeface="Arial" pitchFamily="34" charset="0"/>
              </a:rPr>
              <a:t>Τα παιδιά έχουν το δικαίωμα να τρέφονται, να ντύνονται, να εκπαιδεύονται, να προστατεύονται μέχρι να φτάσουν στην ενηλικίωση. Προστασία σημαίνει προστασία από την ηθική και σωματική βλάβη</a:t>
            </a:r>
            <a:r>
              <a:rPr lang="el-GR" sz="1700" dirty="0" smtClean="0">
                <a:latin typeface="Arial" pitchFamily="34" charset="0"/>
                <a:cs typeface="Arial" pitchFamily="34" charset="0"/>
              </a:rPr>
              <a:t>.</a:t>
            </a:r>
            <a:r>
              <a:rPr lang="el-GR" sz="1700" dirty="0">
                <a:latin typeface="Arial" pitchFamily="34" charset="0"/>
                <a:cs typeface="Arial" pitchFamily="34" charset="0"/>
              </a:rPr>
              <a:t> </a:t>
            </a:r>
          </a:p>
          <a:p>
            <a:pPr lvl="0" fontAlgn="base"/>
            <a:r>
              <a:rPr lang="el-GR" sz="1700" dirty="0">
                <a:latin typeface="Arial" pitchFamily="34" charset="0"/>
                <a:cs typeface="Arial" pitchFamily="34" charset="0"/>
              </a:rPr>
              <a:t>Οι γονείς πρέπει να δώσουν ένα καλό όνομα στο παιδί τους. Ο σκοπός της ονοματοδοσίας είναι να ορίσει το πράγμα που ονομάζεται, διότι αν υπάρχει κάτι που το όνομα του είναι άγνωστο, είναι δύσκολο να το καταλάβουν</a:t>
            </a:r>
            <a:r>
              <a:rPr lang="el-GR" sz="1700" dirty="0" smtClean="0">
                <a:latin typeface="Arial" pitchFamily="34" charset="0"/>
                <a:cs typeface="Arial" pitchFamily="34" charset="0"/>
              </a:rPr>
              <a:t>.</a:t>
            </a:r>
            <a:r>
              <a:rPr lang="el-GR" sz="1700" dirty="0">
                <a:latin typeface="Arial" pitchFamily="34" charset="0"/>
                <a:cs typeface="Arial" pitchFamily="34" charset="0"/>
              </a:rPr>
              <a:t> </a:t>
            </a:r>
          </a:p>
          <a:p>
            <a:pPr lvl="0" fontAlgn="base"/>
            <a:r>
              <a:rPr lang="el-GR" sz="1700" dirty="0">
                <a:latin typeface="Arial" pitchFamily="34" charset="0"/>
                <a:cs typeface="Arial" pitchFamily="34" charset="0"/>
              </a:rPr>
              <a:t>Είναι ευθύνη των γονέων να αναπτύξουν την προσωπικότητα του παιδιού σε όλους τους τομείς</a:t>
            </a:r>
            <a:r>
              <a:rPr lang="el-GR" sz="1700" dirty="0" smtClean="0">
                <a:latin typeface="Arial" pitchFamily="34" charset="0"/>
                <a:cs typeface="Arial" pitchFamily="34" charset="0"/>
              </a:rPr>
              <a:t>.</a:t>
            </a:r>
            <a:r>
              <a:rPr lang="el-GR" sz="1700" dirty="0">
                <a:latin typeface="Arial" pitchFamily="34" charset="0"/>
                <a:cs typeface="Arial" pitchFamily="34" charset="0"/>
              </a:rPr>
              <a:t> </a:t>
            </a:r>
          </a:p>
          <a:p>
            <a:endParaRPr lang="el-GR" sz="1800" dirty="0">
              <a:latin typeface="Arial" pitchFamily="34" charset="0"/>
              <a:cs typeface="Arial" pitchFamily="34" charset="0"/>
            </a:endParaRPr>
          </a:p>
        </p:txBody>
      </p:sp>
      <p:pic>
        <p:nvPicPr>
          <p:cNvPr id="7170" name="Picture 2" descr="ÎÏÎ¿ÏÎ­Î»ÎµÏÎ¼Î± ÎµÎ¹ÎºÏÎ½Î±Ï Î³Î¹Î± ÏÎ±Î¹Î´Î¹Î± ÏÎ¿Ï Î¹ÏÎ»Î±Î¼"/>
          <p:cNvPicPr>
            <a:picLocks noChangeAspect="1" noChangeArrowheads="1"/>
          </p:cNvPicPr>
          <p:nvPr/>
        </p:nvPicPr>
        <p:blipFill>
          <a:blip r:embed="rId2" cstate="email"/>
          <a:srcRect/>
          <a:stretch>
            <a:fillRect/>
          </a:stretch>
        </p:blipFill>
        <p:spPr bwMode="auto">
          <a:xfrm>
            <a:off x="3714744" y="3929066"/>
            <a:ext cx="3857652" cy="25670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857224" y="571480"/>
            <a:ext cx="7772400" cy="914400"/>
          </a:xfrm>
        </p:spPr>
        <p:txBody>
          <a:bodyPr>
            <a:normAutofit/>
          </a:bodyPr>
          <a:lstStyle/>
          <a:p>
            <a:pPr algn="ctr"/>
            <a:r>
              <a:rPr lang="el-GR" sz="3200" b="1" dirty="0" smtClean="0">
                <a:solidFill>
                  <a:schemeClr val="accent4">
                    <a:lumMod val="40000"/>
                    <a:lumOff val="60000"/>
                  </a:schemeClr>
                </a:solidFill>
                <a:latin typeface="Arial" pitchFamily="34" charset="0"/>
                <a:cs typeface="Arial" pitchFamily="34" charset="0"/>
              </a:rPr>
              <a:t>ΔΙΚΑΙΩΜΑΤΑ ΤΟΥ ΠΑΙΔΙΟΥ</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914400" y="1783560"/>
            <a:ext cx="7943880" cy="3002762"/>
          </a:xfrm>
        </p:spPr>
        <p:txBody>
          <a:bodyPr>
            <a:normAutofit lnSpcReduction="10000"/>
          </a:bodyPr>
          <a:lstStyle/>
          <a:p>
            <a:pPr lvl="0" fontAlgn="base"/>
            <a:r>
              <a:rPr lang="el-GR" sz="1800" dirty="0" smtClean="0">
                <a:latin typeface="Arial" pitchFamily="34" charset="0"/>
                <a:cs typeface="Arial" pitchFamily="34" charset="0"/>
              </a:rPr>
              <a:t>Οι </a:t>
            </a:r>
            <a:r>
              <a:rPr lang="el-GR" sz="1800" dirty="0">
                <a:latin typeface="Arial" pitchFamily="34" charset="0"/>
                <a:cs typeface="Arial" pitchFamily="34" charset="0"/>
              </a:rPr>
              <a:t>γονείς πρέπει να φροντίζουν να διδάσκουν στα παιδιά τους τα καθήκοντα του Ισλάμ και άλλες αρετές που συνιστώνται στο </a:t>
            </a:r>
            <a:r>
              <a:rPr lang="en-US" sz="1800" dirty="0" smtClean="0">
                <a:latin typeface="Arial" pitchFamily="34" charset="0"/>
                <a:cs typeface="Arial" pitchFamily="34" charset="0"/>
              </a:rPr>
              <a:t>S</a:t>
            </a:r>
            <a:r>
              <a:rPr lang="el-GR" sz="1800" dirty="0" err="1" smtClean="0">
                <a:latin typeface="Arial" pitchFamily="34" charset="0"/>
                <a:cs typeface="Arial" pitchFamily="34" charset="0"/>
              </a:rPr>
              <a:t>har</a:t>
            </a:r>
            <a:r>
              <a:rPr lang="en-US" sz="1800" dirty="0" smtClean="0">
                <a:latin typeface="Arial" pitchFamily="34" charset="0"/>
                <a:cs typeface="Arial" pitchFamily="34" charset="0"/>
              </a:rPr>
              <a:t>ia</a:t>
            </a:r>
            <a:r>
              <a:rPr lang="el-GR" sz="1800" dirty="0" smtClean="0">
                <a:latin typeface="Arial" pitchFamily="34" charset="0"/>
                <a:cs typeface="Arial" pitchFamily="34" charset="0"/>
              </a:rPr>
              <a:t> (</a:t>
            </a:r>
            <a:r>
              <a:rPr lang="el-GR" sz="1800" u="sng" dirty="0" smtClean="0">
                <a:hlinkClick r:id="rId2" tooltip="Θρησκευτικός νόμος"/>
              </a:rPr>
              <a:t> </a:t>
            </a:r>
            <a:r>
              <a:rPr lang="el-GR" sz="1800" dirty="0" smtClean="0"/>
              <a:t>θρησκευτικός νόμος που αποτελεί μέρος της ισλαμικής  παράδοσης ) </a:t>
            </a:r>
            <a:r>
              <a:rPr lang="el-GR" sz="1800" dirty="0" smtClean="0">
                <a:latin typeface="Arial" pitchFamily="34" charset="0"/>
                <a:cs typeface="Arial" pitchFamily="34" charset="0"/>
              </a:rPr>
              <a:t>και </a:t>
            </a:r>
            <a:r>
              <a:rPr lang="el-GR" sz="1800" dirty="0">
                <a:latin typeface="Arial" pitchFamily="34" charset="0"/>
                <a:cs typeface="Arial" pitchFamily="34" charset="0"/>
              </a:rPr>
              <a:t>τα κοσμικά θέματα που χρειάζονται για να ζήσουν μια αξιοπρεπή ζωή σε αυτόν τον κόσμο. </a:t>
            </a:r>
          </a:p>
          <a:p>
            <a:pPr fontAlgn="base">
              <a:buNone/>
            </a:pPr>
            <a:endParaRPr lang="el-GR" sz="1800" dirty="0">
              <a:latin typeface="Arial" pitchFamily="34" charset="0"/>
              <a:cs typeface="Arial" pitchFamily="34" charset="0"/>
            </a:endParaRPr>
          </a:p>
          <a:p>
            <a:pPr lvl="0" fontAlgn="base"/>
            <a:r>
              <a:rPr lang="el-GR" sz="1800" dirty="0">
                <a:latin typeface="Arial" pitchFamily="34" charset="0"/>
                <a:cs typeface="Arial" pitchFamily="34" charset="0"/>
              </a:rPr>
              <a:t>Τα παιδιά πρέπει να </a:t>
            </a:r>
            <a:r>
              <a:rPr lang="el-GR" sz="1800" dirty="0" smtClean="0">
                <a:latin typeface="Arial" pitchFamily="34" charset="0"/>
                <a:cs typeface="Arial" pitchFamily="34" charset="0"/>
              </a:rPr>
              <a:t>αγαπιούνται και </a:t>
            </a:r>
            <a:r>
              <a:rPr lang="el-GR" sz="1800" dirty="0">
                <a:latin typeface="Arial" pitchFamily="34" charset="0"/>
                <a:cs typeface="Arial" pitchFamily="34" charset="0"/>
              </a:rPr>
              <a:t>να έχουν ειδική φροντίδα από τους γονείς τους. Οι γονείς πρέπει να αντιμετωπίζουν τα παιδιά τους με αγάπη και επιείκεια, αλλά σε ορισμένες περιπτώσεις όπου χρειάζονται αυστηρότητα, επιτρέπεται επίσης.</a:t>
            </a:r>
          </a:p>
          <a:p>
            <a:pPr fontAlgn="base">
              <a:buNone/>
            </a:pPr>
            <a:r>
              <a:rPr lang="el-GR" sz="1800" dirty="0">
                <a:latin typeface="Arial" pitchFamily="34" charset="0"/>
                <a:cs typeface="Arial" pitchFamily="34" charset="0"/>
              </a:rPr>
              <a:t> </a:t>
            </a:r>
          </a:p>
          <a:p>
            <a:pPr>
              <a:buNone/>
            </a:pPr>
            <a:endParaRPr lang="el-GR" dirty="0"/>
          </a:p>
        </p:txBody>
      </p:sp>
      <p:pic>
        <p:nvPicPr>
          <p:cNvPr id="6146" name="Picture 2" descr="ÎÏÎ¿ÏÎ­Î»ÎµÏÎ¼Î± ÎµÎ¹ÎºÏÎ½Î±Ï Î³Î¹Î± ÏÎ±Î¹Î´Î¹Î± ÏÎ¿Ï Î¹ÏÎ»Î±Î¼"/>
          <p:cNvPicPr>
            <a:picLocks noChangeAspect="1" noChangeArrowheads="1"/>
          </p:cNvPicPr>
          <p:nvPr/>
        </p:nvPicPr>
        <p:blipFill>
          <a:blip r:embed="rId3" cstate="email"/>
          <a:srcRect/>
          <a:stretch>
            <a:fillRect/>
          </a:stretch>
        </p:blipFill>
        <p:spPr bwMode="auto">
          <a:xfrm>
            <a:off x="4357686" y="4572008"/>
            <a:ext cx="3429024" cy="192637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solidFill>
                  <a:schemeClr val="accent4">
                    <a:lumMod val="40000"/>
                    <a:lumOff val="60000"/>
                  </a:schemeClr>
                </a:solidFill>
                <a:latin typeface="Arial" pitchFamily="34" charset="0"/>
                <a:cs typeface="Arial" pitchFamily="34" charset="0"/>
              </a:rPr>
              <a:t>ΔΙΚΑΙΩΜΑΤΑ ΤΟΥ ΠΑΙΔΙΟΥ</a:t>
            </a:r>
            <a:endParaRPr lang="el-GR" sz="32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914400" y="1783560"/>
            <a:ext cx="7772400" cy="3574266"/>
          </a:xfrm>
        </p:spPr>
        <p:txBody>
          <a:bodyPr>
            <a:normAutofit/>
          </a:bodyPr>
          <a:lstStyle/>
          <a:p>
            <a:pPr lvl="0" fontAlgn="base"/>
            <a:r>
              <a:rPr lang="el-GR" sz="1700" dirty="0">
                <a:latin typeface="Arial" pitchFamily="34" charset="0"/>
                <a:cs typeface="Arial" pitchFamily="34" charset="0"/>
              </a:rPr>
              <a:t>Αυτό σημαίνει ότι οι γονείς δεν πρέπει να ξοδεύουν όλα αυτά που έχουν τις δικές τους ανέσεις και πολυτέλειες, αλλά πρέπει να κάνουν ένα συμβούλιο για την πρόοδο των παιδιών μετά το θάνατο των γονιών.</a:t>
            </a:r>
          </a:p>
          <a:p>
            <a:pPr fontAlgn="base">
              <a:buNone/>
            </a:pPr>
            <a:endParaRPr lang="el-GR" sz="1700" dirty="0">
              <a:latin typeface="Arial" pitchFamily="34" charset="0"/>
              <a:cs typeface="Arial" pitchFamily="34" charset="0"/>
            </a:endParaRPr>
          </a:p>
          <a:p>
            <a:pPr lvl="0" fontAlgn="base"/>
            <a:r>
              <a:rPr lang="el-GR" sz="1700" dirty="0">
                <a:latin typeface="Arial" pitchFamily="34" charset="0"/>
                <a:cs typeface="Arial" pitchFamily="34" charset="0"/>
              </a:rPr>
              <a:t>Οι γονείς θα πρέπει να διδάσκουν στα παιδιά ισλαμικές μεθόδους και ετικέτες σύμφωνα με το </a:t>
            </a:r>
            <a:r>
              <a:rPr lang="el-GR" sz="1700" dirty="0" smtClean="0">
                <a:latin typeface="Arial" pitchFamily="34" charset="0"/>
                <a:cs typeface="Arial" pitchFamily="34" charset="0"/>
              </a:rPr>
              <a:t>παράδειγμα </a:t>
            </a:r>
            <a:r>
              <a:rPr lang="el-GR" sz="1700" dirty="0">
                <a:latin typeface="Arial" pitchFamily="34" charset="0"/>
                <a:cs typeface="Arial" pitchFamily="34" charset="0"/>
              </a:rPr>
              <a:t>του Προφήτη Μωάμεθ.</a:t>
            </a:r>
          </a:p>
          <a:p>
            <a:pPr fontAlgn="base">
              <a:buNone/>
            </a:pPr>
            <a:endParaRPr lang="el-GR" sz="1700" dirty="0">
              <a:latin typeface="Arial" pitchFamily="34" charset="0"/>
              <a:cs typeface="Arial" pitchFamily="34" charset="0"/>
            </a:endParaRPr>
          </a:p>
          <a:p>
            <a:pPr lvl="0" fontAlgn="base"/>
            <a:r>
              <a:rPr lang="el-GR" sz="1700" dirty="0">
                <a:latin typeface="Arial" pitchFamily="34" charset="0"/>
                <a:cs typeface="Arial" pitchFamily="34" charset="0"/>
              </a:rPr>
              <a:t>Οι γονείς θα πρέπει επίσης να τους δίνουν να μαθαίνουν να διαβάζουν και να απαγγέλλουν το Κοράνι από νεαρή ηλικία όταν η μνήμη του παιδιού το βρίσκει εύκολο. </a:t>
            </a:r>
          </a:p>
          <a:p>
            <a:endParaRPr lang="el-GR" sz="1800" dirty="0">
              <a:latin typeface="Arial" pitchFamily="34" charset="0"/>
              <a:cs typeface="Arial" pitchFamily="34" charset="0"/>
            </a:endParaRPr>
          </a:p>
        </p:txBody>
      </p:sp>
      <p:pic>
        <p:nvPicPr>
          <p:cNvPr id="5122" name="Picture 2" descr="Î£ÏÎµÏÎ¹ÎºÎ® ÎµÎ¹ÎºÏÎ½Î±"/>
          <p:cNvPicPr>
            <a:picLocks noChangeAspect="1" noChangeArrowheads="1"/>
          </p:cNvPicPr>
          <p:nvPr/>
        </p:nvPicPr>
        <p:blipFill>
          <a:blip r:embed="rId2" cstate="email"/>
          <a:srcRect/>
          <a:stretch>
            <a:fillRect/>
          </a:stretch>
        </p:blipFill>
        <p:spPr bwMode="auto">
          <a:xfrm>
            <a:off x="3286116" y="4643446"/>
            <a:ext cx="3143272" cy="200540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88640"/>
            <a:ext cx="7772400" cy="1470025"/>
          </a:xfrm>
        </p:spPr>
        <p:txBody>
          <a:bodyPr/>
          <a:lstStyle/>
          <a:p>
            <a:pPr algn="ctr"/>
            <a:r>
              <a:rPr lang="el-GR" dirty="0" smtClean="0"/>
              <a:t>ΤΑ ΔΙΚΑΙΩΜΑΤΑ ΤΟΥ ΠΑΙΔΙΟΥ                 ΣΤΟ ΒΟΥΔΙΣΜΟ</a:t>
            </a:r>
            <a:endParaRPr lang="el-GR" dirty="0"/>
          </a:p>
        </p:txBody>
      </p:sp>
      <p:sp>
        <p:nvSpPr>
          <p:cNvPr id="3" name="2 - Υπότιτλος"/>
          <p:cNvSpPr>
            <a:spLocks noGrp="1"/>
          </p:cNvSpPr>
          <p:nvPr>
            <p:ph type="subTitle" idx="1"/>
          </p:nvPr>
        </p:nvSpPr>
        <p:spPr>
          <a:xfrm>
            <a:off x="1403648" y="1988840"/>
            <a:ext cx="6400800" cy="4154016"/>
          </a:xfrm>
        </p:spPr>
        <p:txBody>
          <a:bodyPr>
            <a:normAutofit fontScale="92500" lnSpcReduction="20000"/>
          </a:bodyPr>
          <a:lstStyle/>
          <a:p>
            <a:r>
              <a:rPr lang="el-GR" dirty="0">
                <a:solidFill>
                  <a:schemeClr val="tx1"/>
                </a:solidFill>
              </a:rPr>
              <a:t>Τα δικαιώματα του παιδιού στον βουδισμό  </a:t>
            </a:r>
          </a:p>
          <a:p>
            <a:r>
              <a:rPr lang="el-GR" dirty="0">
                <a:solidFill>
                  <a:schemeClr val="tx1"/>
                </a:solidFill>
              </a:rPr>
              <a:t> </a:t>
            </a:r>
          </a:p>
          <a:p>
            <a:r>
              <a:rPr lang="el-GR" dirty="0">
                <a:solidFill>
                  <a:schemeClr val="tx1"/>
                </a:solidFill>
              </a:rPr>
              <a:t>ΣΥΓΓΡΑΦΕΙΣ: ΜΑΤΘΙΛΔΗ ΚΑΤΣΙΡΗ</a:t>
            </a:r>
          </a:p>
          <a:p>
            <a:r>
              <a:rPr lang="el-GR" dirty="0">
                <a:solidFill>
                  <a:schemeClr val="tx1"/>
                </a:solidFill>
              </a:rPr>
              <a:t>                          ΜΑΡΙΤΑ ΚΟΡΑΚΗ</a:t>
            </a:r>
          </a:p>
          <a:p>
            <a:r>
              <a:rPr lang="el-GR" dirty="0">
                <a:solidFill>
                  <a:schemeClr val="tx1"/>
                </a:solidFill>
              </a:rPr>
              <a:t>                          ΓΙΩΡΓΟΣ ΚΟΛΚΟΣ</a:t>
            </a:r>
          </a:p>
          <a:p>
            <a:r>
              <a:rPr lang="el-GR" dirty="0">
                <a:solidFill>
                  <a:schemeClr val="tx1"/>
                </a:solidFill>
              </a:rPr>
              <a:t>                          ΕΥΑ ΚΟΥΡΠΑΔΑΚΗ</a:t>
            </a:r>
          </a:p>
          <a:p>
            <a:r>
              <a:rPr lang="el-GR" dirty="0">
                <a:solidFill>
                  <a:schemeClr val="tx1"/>
                </a:solidFill>
              </a:rPr>
              <a:t> </a:t>
            </a:r>
          </a:p>
          <a:p>
            <a:r>
              <a:rPr lang="el-GR" dirty="0">
                <a:solidFill>
                  <a:schemeClr val="tx1"/>
                </a:solidFill>
              </a:rPr>
              <a:t>ΥΠΕΥΘΥΝΟΣ ΚΑΘΗΓΗΤΗΣ: ΑΠΟΣΤΟΛΟΣ </a:t>
            </a:r>
            <a:r>
              <a:rPr lang="el-GR" dirty="0" smtClean="0">
                <a:solidFill>
                  <a:schemeClr val="tx1"/>
                </a:solidFill>
              </a:rPr>
              <a:t>ΠΑΠΑΚΩΝΣΤΑΝΤΙΝΟΥ</a:t>
            </a:r>
            <a:endParaRPr lang="el-GR" dirty="0">
              <a:solidFill>
                <a:schemeClr val="tx1"/>
              </a:solidFill>
            </a:endParaRPr>
          </a:p>
          <a:p>
            <a:r>
              <a:rPr lang="el-GR" dirty="0">
                <a:solidFill>
                  <a:schemeClr val="tx1"/>
                </a:solidFill>
              </a:rPr>
              <a:t> </a:t>
            </a:r>
          </a:p>
          <a:p>
            <a:r>
              <a:rPr lang="el-GR" dirty="0">
                <a:solidFill>
                  <a:schemeClr val="tx1"/>
                </a:solidFill>
              </a:rPr>
              <a:t>3</a:t>
            </a:r>
            <a:r>
              <a:rPr lang="el-GR" baseline="30000" dirty="0">
                <a:solidFill>
                  <a:schemeClr val="tx1"/>
                </a:solidFill>
              </a:rPr>
              <a:t>ο</a:t>
            </a:r>
            <a:r>
              <a:rPr lang="el-GR" dirty="0">
                <a:solidFill>
                  <a:schemeClr val="tx1"/>
                </a:solidFill>
              </a:rPr>
              <a:t> ΓΕΝΙΚΟ ΛΥΚΕΙΟ Π.ΦΑΛΗΡΟΥ</a:t>
            </a:r>
          </a:p>
          <a:p>
            <a:r>
              <a:rPr lang="el-GR" dirty="0">
                <a:solidFill>
                  <a:schemeClr val="tx1"/>
                </a:solidFill>
              </a:rPr>
              <a:t> </a:t>
            </a:r>
          </a:p>
          <a:p>
            <a:r>
              <a:rPr lang="el-GR" dirty="0">
                <a:solidFill>
                  <a:schemeClr val="tx1"/>
                </a:solidFill>
              </a:rPr>
              <a:t>ΣΧΟΛΙΚΟ ΕΤΟΣ: 2018-2019</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solidFill>
                  <a:schemeClr val="accent4">
                    <a:lumMod val="40000"/>
                    <a:lumOff val="60000"/>
                  </a:schemeClr>
                </a:solidFill>
                <a:latin typeface="Arial" pitchFamily="34" charset="0"/>
                <a:cs typeface="Arial" pitchFamily="34" charset="0"/>
              </a:rPr>
              <a:t>ΔΙΚΑΙΩΜΑΤΑ ΤΟΥ ΠΑΙΔΙΟΥ</a:t>
            </a:r>
            <a:endParaRPr lang="el-GR" sz="32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914400" y="1783560"/>
            <a:ext cx="7772400" cy="3145638"/>
          </a:xfrm>
        </p:spPr>
        <p:txBody>
          <a:bodyPr>
            <a:normAutofit/>
          </a:bodyPr>
          <a:lstStyle/>
          <a:p>
            <a:pPr fontAlgn="base">
              <a:buFont typeface="Wingdings" pitchFamily="2" charset="2"/>
              <a:buChar char="§"/>
            </a:pPr>
            <a:r>
              <a:rPr lang="el-GR" dirty="0"/>
              <a:t> </a:t>
            </a:r>
            <a:r>
              <a:rPr lang="el-GR" sz="1900" dirty="0" smtClean="0">
                <a:latin typeface="Arial" pitchFamily="34" charset="0"/>
                <a:cs typeface="Arial" pitchFamily="34" charset="0"/>
              </a:rPr>
              <a:t>Περιλαμβάνει </a:t>
            </a:r>
            <a:r>
              <a:rPr lang="el-GR" sz="1900" dirty="0">
                <a:latin typeface="Arial" pitchFamily="34" charset="0"/>
                <a:cs typeface="Arial" pitchFamily="34" charset="0"/>
              </a:rPr>
              <a:t>επίσης την ανάπτυξη των τακτικών επιδόσεων της προσευχής μεταξύ των ηλικιών 7 και 10 ετών.</a:t>
            </a:r>
          </a:p>
          <a:p>
            <a:pPr fontAlgn="base">
              <a:buFont typeface="Wingdings" pitchFamily="2" charset="2"/>
              <a:buChar char="§"/>
            </a:pPr>
            <a:endParaRPr lang="el-GR" sz="1900" dirty="0">
              <a:latin typeface="Arial" pitchFamily="34" charset="0"/>
              <a:cs typeface="Arial" pitchFamily="34" charset="0"/>
            </a:endParaRPr>
          </a:p>
          <a:p>
            <a:pPr lvl="0" fontAlgn="base">
              <a:buFont typeface="Wingdings" pitchFamily="2" charset="2"/>
              <a:buChar char="§"/>
            </a:pPr>
            <a:r>
              <a:rPr lang="el-GR" sz="1900" dirty="0">
                <a:latin typeface="Arial" pitchFamily="34" charset="0"/>
                <a:cs typeface="Arial" pitchFamily="34" charset="0"/>
              </a:rPr>
              <a:t>Ένα άλλο σημαντικό θέμα που είναι ένα από τα δικαιώματα των παιδιών στα οποία πρέπει να δοθεί προσοχή είναι η δίκαιη μεταχείριση των παιδιών. Ο σεβασμός που οι γονείς προσδίδουν στα παιδιά τους θα τους βοηθήσει να γίνουν αξιοσέβαστοι, υπεύθυνοι, ευγενικοί, φιλικοί, υπάκουοι, υπομονετικοί, ταπεινοί και έντιμοι, και ανθρώπινα όντα για όλη τους τη ζωή. </a:t>
            </a:r>
          </a:p>
          <a:p>
            <a:pPr>
              <a:buNone/>
            </a:pPr>
            <a:endParaRPr lang="el-GR" dirty="0"/>
          </a:p>
        </p:txBody>
      </p:sp>
      <p:pic>
        <p:nvPicPr>
          <p:cNvPr id="4098" name="Picture 2" descr="ÎÏÎ¿ÏÎ­Î»ÎµÏÎ¼Î± ÎµÎ¹ÎºÏÎ½Î±Ï Î³Î¹Î± kids in islam"/>
          <p:cNvPicPr>
            <a:picLocks noChangeAspect="1" noChangeArrowheads="1"/>
          </p:cNvPicPr>
          <p:nvPr/>
        </p:nvPicPr>
        <p:blipFill>
          <a:blip r:embed="rId2" cstate="email"/>
          <a:srcRect/>
          <a:stretch>
            <a:fillRect/>
          </a:stretch>
        </p:blipFill>
        <p:spPr bwMode="auto">
          <a:xfrm>
            <a:off x="3428992" y="4857760"/>
            <a:ext cx="2752659" cy="178592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800" b="1" i="1" dirty="0" smtClean="0">
                <a:solidFill>
                  <a:schemeClr val="accent4">
                    <a:lumMod val="40000"/>
                    <a:lumOff val="60000"/>
                  </a:schemeClr>
                </a:solidFill>
                <a:latin typeface="Arial" pitchFamily="34" charset="0"/>
                <a:cs typeface="Arial" pitchFamily="34" charset="0"/>
              </a:rPr>
              <a:t>ΣΥΝΕΠΕΙΕΣ </a:t>
            </a:r>
            <a:r>
              <a:rPr lang="en-US" sz="2800" b="1" i="1" dirty="0" smtClean="0">
                <a:solidFill>
                  <a:schemeClr val="accent4">
                    <a:lumMod val="40000"/>
                    <a:lumOff val="60000"/>
                  </a:schemeClr>
                </a:solidFill>
                <a:latin typeface="Arial" pitchFamily="34" charset="0"/>
                <a:cs typeface="Arial" pitchFamily="34" charset="0"/>
              </a:rPr>
              <a:t> </a:t>
            </a:r>
            <a:r>
              <a:rPr lang="el-GR" sz="2800" b="1" i="1" dirty="0" smtClean="0">
                <a:solidFill>
                  <a:schemeClr val="accent4">
                    <a:lumMod val="40000"/>
                    <a:lumOff val="60000"/>
                  </a:schemeClr>
                </a:solidFill>
                <a:latin typeface="Arial" pitchFamily="34" charset="0"/>
                <a:cs typeface="Arial" pitchFamily="34" charset="0"/>
              </a:rPr>
              <a:t>ΠΑΡΑΒΙΑΣΗΣ ΤΟΥ ΝΟΜΟΥ ΑΠΟ ΤΑ ΠΑΙΔΙΑ</a:t>
            </a:r>
            <a:r>
              <a:rPr lang="el-GR" sz="2800" b="1" dirty="0" smtClean="0">
                <a:solidFill>
                  <a:schemeClr val="accent4">
                    <a:lumMod val="40000"/>
                    <a:lumOff val="60000"/>
                  </a:schemeClr>
                </a:solidFill>
                <a:latin typeface="Arial" pitchFamily="34" charset="0"/>
                <a:cs typeface="Arial" pitchFamily="34" charset="0"/>
              </a:rPr>
              <a:t/>
            </a:r>
            <a:br>
              <a:rPr lang="el-GR" sz="2800" b="1" dirty="0" smtClean="0">
                <a:solidFill>
                  <a:schemeClr val="accent4">
                    <a:lumMod val="40000"/>
                    <a:lumOff val="60000"/>
                  </a:schemeClr>
                </a:solidFill>
                <a:latin typeface="Arial" pitchFamily="34" charset="0"/>
                <a:cs typeface="Arial" pitchFamily="34" charset="0"/>
              </a:rPr>
            </a:br>
            <a:endParaRPr lang="el-GR" sz="28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914400" y="2143116"/>
            <a:ext cx="7772400" cy="4500594"/>
          </a:xfrm>
        </p:spPr>
        <p:txBody>
          <a:bodyPr>
            <a:normAutofit fontScale="92500"/>
          </a:bodyPr>
          <a:lstStyle/>
          <a:p>
            <a:r>
              <a:rPr lang="el-GR" sz="2500" dirty="0" smtClean="0">
                <a:latin typeface="Arial" pitchFamily="34" charset="0"/>
                <a:cs typeface="Arial" pitchFamily="34" charset="0"/>
              </a:rPr>
              <a:t>Εάν ένα παιδί διαπράξει μεγάλη αμαρτία, ο κηδεμόνας του (ή, για παράδειγμα, ο δάσκαλός του, με την άδεια του κηδεμόνα) μπορεί να</a:t>
            </a:r>
            <a:r>
              <a:rPr lang="en-US" sz="2500" dirty="0" smtClean="0">
                <a:latin typeface="Arial" pitchFamily="34" charset="0"/>
                <a:cs typeface="Arial" pitchFamily="34" charset="0"/>
              </a:rPr>
              <a:t> </a:t>
            </a:r>
            <a:r>
              <a:rPr lang="el-GR" sz="2500" dirty="0" smtClean="0">
                <a:latin typeface="Arial" pitchFamily="34" charset="0"/>
                <a:cs typeface="Arial" pitchFamily="34" charset="0"/>
              </a:rPr>
              <a:t>το κάνει να μάθει τα λάθη του έτσι ώστε να αποφύγει την ανάλογη ποινή.</a:t>
            </a:r>
          </a:p>
          <a:p>
            <a:r>
              <a:rPr lang="el-GR" sz="2500" dirty="0" smtClean="0">
                <a:latin typeface="Arial" pitchFamily="34" charset="0"/>
                <a:cs typeface="Arial" pitchFamily="34" charset="0"/>
              </a:rPr>
              <a:t>Αν ο θάνατος του πατέρα ή της μητέρας ενός παιδιού προκληθεί από το ίδιο, θα πρέπει να σκοτωθεί. Εάν, όμως, ένας πατέρας σκοτώσει το παιδί του σκόπιμα, θα έπρεπε να πληρώσει </a:t>
            </a:r>
            <a:r>
              <a:rPr lang="en-US" sz="2500" dirty="0" smtClean="0">
                <a:latin typeface="Arial" pitchFamily="34" charset="0"/>
                <a:cs typeface="Arial" pitchFamily="34" charset="0"/>
              </a:rPr>
              <a:t>diyah</a:t>
            </a:r>
            <a:r>
              <a:rPr lang="el-GR" sz="2500" dirty="0" smtClean="0">
                <a:latin typeface="Arial" pitchFamily="34" charset="0"/>
                <a:cs typeface="Arial" pitchFamily="34" charset="0"/>
              </a:rPr>
              <a:t> ( χρηματική αποζημίωση).</a:t>
            </a:r>
          </a:p>
          <a:p>
            <a:endParaRPr lang="en-US" sz="2500" dirty="0" smtClean="0">
              <a:latin typeface="Arial" pitchFamily="34" charset="0"/>
              <a:cs typeface="Arial" pitchFamily="34" charset="0"/>
            </a:endParaRPr>
          </a:p>
          <a:p>
            <a:r>
              <a:rPr lang="el-GR" sz="2500" dirty="0" smtClean="0">
                <a:latin typeface="Arial" pitchFamily="34" charset="0"/>
                <a:cs typeface="Arial" pitchFamily="34" charset="0"/>
              </a:rPr>
              <a:t>Εάν ένα παιδί μοιάζει με έναν μουσουλμάνο άνδρα ή γυναίκα, που είναι ενήλικος, υγιής και ελεύθερος, θα πρέπει να χτυπηθεί ογδόντα φορές με τα ρούχα του</a:t>
            </a:r>
            <a:r>
              <a:rPr lang="el-GR" sz="2300" dirty="0" smtClean="0">
                <a:latin typeface="Arial" pitchFamily="34" charset="0"/>
                <a:cs typeface="Arial" pitchFamily="34" charset="0"/>
              </a:rPr>
              <a:t>.</a:t>
            </a:r>
          </a:p>
          <a:p>
            <a:endParaRPr lang="el-G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229600" cy="1143000"/>
          </a:xfrm>
        </p:spPr>
        <p:txBody>
          <a:bodyPr>
            <a:noAutofit/>
          </a:bodyPr>
          <a:lstStyle/>
          <a:p>
            <a:pPr algn="ctr"/>
            <a:r>
              <a:rPr lang="el-GR" sz="3200" b="1" dirty="0">
                <a:solidFill>
                  <a:schemeClr val="accent4">
                    <a:lumMod val="40000"/>
                    <a:lumOff val="60000"/>
                  </a:schemeClr>
                </a:solidFill>
                <a:latin typeface="Arial" pitchFamily="34" charset="0"/>
                <a:cs typeface="Arial" pitchFamily="34" charset="0"/>
              </a:rPr>
              <a:t>ΠΑΙΔΙΑ ΣΤΟΝ ΙΣΛΑΜΙΣΜΟ </a:t>
            </a:r>
            <a:br>
              <a:rPr lang="el-GR" sz="3200" b="1" dirty="0">
                <a:solidFill>
                  <a:schemeClr val="accent4">
                    <a:lumMod val="40000"/>
                    <a:lumOff val="60000"/>
                  </a:schemeClr>
                </a:solidFill>
                <a:latin typeface="Arial" pitchFamily="34" charset="0"/>
                <a:cs typeface="Arial" pitchFamily="34" charset="0"/>
              </a:rPr>
            </a:br>
            <a:r>
              <a:rPr lang="el-GR" sz="3200" dirty="0">
                <a:solidFill>
                  <a:schemeClr val="accent4">
                    <a:lumMod val="40000"/>
                    <a:lumOff val="60000"/>
                  </a:schemeClr>
                </a:solidFill>
                <a:latin typeface="Arial" pitchFamily="34" charset="0"/>
                <a:cs typeface="Arial" pitchFamily="34" charset="0"/>
              </a:rPr>
              <a:t/>
            </a:r>
            <a:br>
              <a:rPr lang="el-GR" sz="3200" dirty="0">
                <a:solidFill>
                  <a:schemeClr val="accent4">
                    <a:lumMod val="40000"/>
                    <a:lumOff val="60000"/>
                  </a:schemeClr>
                </a:solidFill>
                <a:latin typeface="Arial" pitchFamily="34" charset="0"/>
                <a:cs typeface="Arial" pitchFamily="34" charset="0"/>
              </a:rPr>
            </a:br>
            <a:endParaRPr lang="el-GR" sz="32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642910" y="2000240"/>
            <a:ext cx="8143932" cy="2214577"/>
          </a:xfrm>
        </p:spPr>
        <p:txBody>
          <a:bodyPr>
            <a:normAutofit/>
          </a:bodyPr>
          <a:lstStyle/>
          <a:p>
            <a:pPr>
              <a:buNone/>
            </a:pPr>
            <a:r>
              <a:rPr lang="el-GR" sz="2100" dirty="0" smtClean="0">
                <a:latin typeface="Arial" pitchFamily="34" charset="0"/>
                <a:cs typeface="Arial" pitchFamily="34" charset="0"/>
              </a:rPr>
              <a:t>     Ανεξάρτητα  </a:t>
            </a:r>
            <a:r>
              <a:rPr lang="el-GR" sz="2100" dirty="0">
                <a:latin typeface="Arial" pitchFamily="34" charset="0"/>
                <a:cs typeface="Arial" pitchFamily="34" charset="0"/>
              </a:rPr>
              <a:t>την ηλικία του παιδιού , καθήκον του είναι  να υπακούει τους γονείς του και να τους δείχνει  καλοσύνη. Η υπακοή του παιδιού  προς τους γονείς θεωρείται από το κοράνιο αξιέπαινη πράξη λατρείας και προειδοποιεί τους πιστούς να μην είναι αγενείς με τους γονείς τους μη λέγοντας κάποια ασεβή  </a:t>
            </a:r>
            <a:r>
              <a:rPr lang="el-GR" sz="2100" dirty="0" smtClean="0">
                <a:latin typeface="Arial" pitchFamily="34" charset="0"/>
                <a:cs typeface="Arial" pitchFamily="34" charset="0"/>
              </a:rPr>
              <a:t>λέξη.</a:t>
            </a:r>
            <a:endParaRPr lang="el-GR" sz="2100" dirty="0">
              <a:latin typeface="Arial" pitchFamily="34" charset="0"/>
              <a:cs typeface="Arial" pitchFamily="34" charset="0"/>
            </a:endParaRPr>
          </a:p>
        </p:txBody>
      </p:sp>
      <p:pic>
        <p:nvPicPr>
          <p:cNvPr id="5" name="4 - Εικόνα" descr="ÎÏÎ¿ÏÎ­Î»ÎµÏÎ¼Î± ÎµÎ¹ÎºÏÎ½Î±Ï Î³Î¹Î± Î¹ÏÎ»Î±Î¼Î¹ÏÎ¼Î¿Ï"/>
          <p:cNvPicPr/>
          <p:nvPr/>
        </p:nvPicPr>
        <p:blipFill>
          <a:blip r:embed="rId2" cstate="email"/>
          <a:srcRect/>
          <a:stretch>
            <a:fillRect/>
          </a:stretch>
        </p:blipFill>
        <p:spPr bwMode="auto">
          <a:xfrm>
            <a:off x="4286248" y="4357670"/>
            <a:ext cx="4429156"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28596" y="857232"/>
            <a:ext cx="8229600" cy="642942"/>
          </a:xfrm>
        </p:spPr>
        <p:txBody>
          <a:bodyPr>
            <a:noAutofit/>
          </a:bodyPr>
          <a:lstStyle/>
          <a:p>
            <a:pPr algn="ctr"/>
            <a:r>
              <a:rPr lang="el-GR" sz="3200" b="1" dirty="0" smtClean="0">
                <a:solidFill>
                  <a:schemeClr val="accent4">
                    <a:lumMod val="40000"/>
                    <a:lumOff val="60000"/>
                  </a:schemeClr>
                </a:solidFill>
                <a:latin typeface="Arial" pitchFamily="34" charset="0"/>
                <a:cs typeface="Arial" pitchFamily="34" charset="0"/>
              </a:rPr>
              <a:t>ΠΑΙΔΙΑ </a:t>
            </a:r>
            <a:r>
              <a:rPr lang="el-GR" sz="3200" b="1" dirty="0">
                <a:solidFill>
                  <a:schemeClr val="accent4">
                    <a:lumMod val="40000"/>
                    <a:lumOff val="60000"/>
                  </a:schemeClr>
                </a:solidFill>
                <a:latin typeface="Arial" pitchFamily="34" charset="0"/>
                <a:cs typeface="Arial" pitchFamily="34" charset="0"/>
              </a:rPr>
              <a:t>ΣΤΟΝ ΙΣΛΑΜΙΣΜΟ </a:t>
            </a:r>
            <a:br>
              <a:rPr lang="el-GR" sz="3200" b="1" dirty="0">
                <a:solidFill>
                  <a:schemeClr val="accent4">
                    <a:lumMod val="40000"/>
                    <a:lumOff val="60000"/>
                  </a:schemeClr>
                </a:solidFill>
                <a:latin typeface="Arial" pitchFamily="34" charset="0"/>
                <a:cs typeface="Arial" pitchFamily="34" charset="0"/>
              </a:rPr>
            </a:br>
            <a:r>
              <a:rPr lang="el-GR" sz="3200" dirty="0">
                <a:solidFill>
                  <a:schemeClr val="accent4">
                    <a:lumMod val="40000"/>
                    <a:lumOff val="60000"/>
                  </a:schemeClr>
                </a:solidFill>
                <a:latin typeface="Arial" pitchFamily="34" charset="0"/>
                <a:cs typeface="Arial" pitchFamily="34" charset="0"/>
              </a:rPr>
              <a:t/>
            </a:r>
            <a:br>
              <a:rPr lang="el-GR" sz="3200" dirty="0">
                <a:solidFill>
                  <a:schemeClr val="accent4">
                    <a:lumMod val="40000"/>
                    <a:lumOff val="60000"/>
                  </a:schemeClr>
                </a:solidFill>
                <a:latin typeface="Arial" pitchFamily="34" charset="0"/>
                <a:cs typeface="Arial" pitchFamily="34" charset="0"/>
              </a:rPr>
            </a:br>
            <a:endParaRPr lang="el-GR" sz="32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214282" y="1357298"/>
            <a:ext cx="8401080" cy="4768865"/>
          </a:xfrm>
        </p:spPr>
        <p:txBody>
          <a:bodyPr/>
          <a:lstStyle/>
          <a:p>
            <a:pPr>
              <a:buNone/>
            </a:pPr>
            <a:endParaRPr lang="el-GR" sz="1800" dirty="0" smtClean="0">
              <a:latin typeface="Arial" pitchFamily="34" charset="0"/>
              <a:cs typeface="Arial" pitchFamily="34" charset="0"/>
            </a:endParaRPr>
          </a:p>
          <a:p>
            <a:pPr>
              <a:buNone/>
            </a:pPr>
            <a:r>
              <a:rPr lang="el-GR" sz="2100" dirty="0" smtClean="0">
                <a:latin typeface="Arial" pitchFamily="34" charset="0"/>
                <a:cs typeface="Arial" pitchFamily="34" charset="0"/>
              </a:rPr>
              <a:t>     Οι γονείς απαιτούν τα παιδιά να εξασφαλίζουν τα δικαιώματά τους και τους παροτρύνουν να δαπανούν για αυτά ισότιμα και να τα αντιμετωπίζουν δίκαια σε όλα τα προφανή θέματα. Οι γονείς  ενθαρρύνουν τα παιδιά να τους τιμούν  και τα διατάζουν να εκφράζουν το σεβασμό και την εκτίμησή τους σε αυτούς, να τους φροντίζουν και να τους δείχνουν την οφειλόμενη υπακοή μέχρι τον θάνατό τους.</a:t>
            </a:r>
          </a:p>
          <a:p>
            <a:pPr>
              <a:buNone/>
            </a:pPr>
            <a:endParaRPr lang="el-GR" sz="1800" dirty="0" smtClean="0">
              <a:latin typeface="Arial" pitchFamily="34" charset="0"/>
              <a:cs typeface="Arial" pitchFamily="34" charset="0"/>
            </a:endParaRPr>
          </a:p>
          <a:p>
            <a:endParaRPr lang="el-GR" sz="1800" dirty="0"/>
          </a:p>
        </p:txBody>
      </p:sp>
      <p:pic>
        <p:nvPicPr>
          <p:cNvPr id="5" name="4 - Εικόνα" descr="ÎÏÎ¿ÏÎ­Î»ÎµÏÎ¼Î± ÎµÎ¹ÎºÏÎ½Î±Ï Î³Î¹Î± Î¹ÏÎ»Î±Î¼Î¹ÏÎ¼Î¿Ï ÏÎ±Î¹Î´Î¹Î±"/>
          <p:cNvPicPr/>
          <p:nvPr/>
        </p:nvPicPr>
        <p:blipFill>
          <a:blip r:embed="rId2" cstate="email"/>
          <a:srcRect/>
          <a:stretch>
            <a:fillRect/>
          </a:stretch>
        </p:blipFill>
        <p:spPr bwMode="auto">
          <a:xfrm>
            <a:off x="4000496" y="3929066"/>
            <a:ext cx="4786346"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 </a:t>
            </a:r>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 Καταπάτηση δικαιωμάτων</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2300" dirty="0" smtClean="0">
                <a:latin typeface="Arial" pitchFamily="34" charset="0"/>
                <a:cs typeface="Arial" pitchFamily="34" charset="0"/>
              </a:rPr>
              <a:t>Κανονικά τα παιδιά έχουν δικαίωμα προστασίας από κάθε μορφής κακομεταχείριση: βία, παραμέληση, κακοποίηση (σωματική, λεκτική, ψυχολογική, σεξουαλική) και εκμετάλλευση, μέσα και έξω από την οικογένεια. </a:t>
            </a:r>
          </a:p>
          <a:p>
            <a:r>
              <a:rPr lang="el-GR" sz="2300" dirty="0" smtClean="0">
                <a:latin typeface="Arial" pitchFamily="34" charset="0"/>
                <a:cs typeface="Arial" pitchFamily="34" charset="0"/>
              </a:rPr>
              <a:t>Αλλά στην πραγματικότητα αντιμετωπίζουν πολύ άσχημες συνθήκες διαβίωσης ζώντας μέσα στη φτώχεια, τις αρρώστιες, την εξαθλίωση</a:t>
            </a:r>
          </a:p>
          <a:p>
            <a:endParaRPr lang="el-GR" dirty="0"/>
          </a:p>
        </p:txBody>
      </p:sp>
      <p:pic>
        <p:nvPicPr>
          <p:cNvPr id="4" name="3 - Εικόνα" descr="ISLAM_(it)_0424_L_islamisme_et_l_islam_(640x320).jpg"/>
          <p:cNvPicPr>
            <a:picLocks noChangeAspect="1"/>
          </p:cNvPicPr>
          <p:nvPr/>
        </p:nvPicPr>
        <p:blipFill>
          <a:blip r:embed="rId2" cstate="email"/>
          <a:stretch>
            <a:fillRect/>
          </a:stretch>
        </p:blipFill>
        <p:spPr>
          <a:xfrm>
            <a:off x="3643306" y="5143512"/>
            <a:ext cx="4000478" cy="171448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 </a:t>
            </a:r>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 Καταπάτηση δικαιωμάτων</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928662" y="1785926"/>
            <a:ext cx="7772400" cy="4572000"/>
          </a:xfrm>
        </p:spPr>
        <p:txBody>
          <a:bodyPr>
            <a:normAutofit fontScale="77500" lnSpcReduction="20000"/>
          </a:bodyPr>
          <a:lstStyle/>
          <a:p>
            <a:pPr lvl="0"/>
            <a:r>
              <a:rPr lang="el-GR" sz="2700" dirty="0" smtClean="0">
                <a:latin typeface="Arial" pitchFamily="34" charset="0"/>
                <a:cs typeface="Arial" pitchFamily="34" charset="0"/>
              </a:rPr>
              <a:t>Στερούνται το βασικό δικαίωμα της εκπαίδευσης</a:t>
            </a:r>
          </a:p>
          <a:p>
            <a:pPr lvl="0"/>
            <a:r>
              <a:rPr lang="el-GR" sz="2700" dirty="0" smtClean="0">
                <a:latin typeface="Arial" pitchFamily="34" charset="0"/>
                <a:cs typeface="Arial" pitchFamily="34" charset="0"/>
              </a:rPr>
              <a:t>Προώθηση παιδικής πορνείας</a:t>
            </a:r>
          </a:p>
          <a:p>
            <a:pPr lvl="0"/>
            <a:r>
              <a:rPr lang="el-GR" sz="2700" dirty="0" smtClean="0">
                <a:latin typeface="Arial" pitchFamily="34" charset="0"/>
                <a:cs typeface="Arial" pitchFamily="34" charset="0"/>
              </a:rPr>
              <a:t>Αποτελούν φτηνό εργατικό δυναμικό μέσα σε άθλιες συνθήκες εργασίας</a:t>
            </a:r>
          </a:p>
          <a:p>
            <a:pPr lvl="0"/>
            <a:r>
              <a:rPr lang="el-GR" sz="2700" dirty="0" smtClean="0">
                <a:latin typeface="Arial" pitchFamily="34" charset="0"/>
                <a:cs typeface="Arial" pitchFamily="34" charset="0"/>
              </a:rPr>
              <a:t>Γίνονται αντικείμενο αγοραπωλησίας για διαφόρους σκοπούς, ακόμα και από τους ίδιους τους τους γονείς (υπάρχουν γονείς που τα εκμεταλλεύονται οι ίδιοι οικονομικά)</a:t>
            </a:r>
          </a:p>
          <a:p>
            <a:pPr lvl="0"/>
            <a:r>
              <a:rPr lang="el-GR" sz="2700" dirty="0" smtClean="0">
                <a:latin typeface="Arial" pitchFamily="34" charset="0"/>
                <a:cs typeface="Arial" pitchFamily="34" charset="0"/>
              </a:rPr>
              <a:t>Υπάρχει το θλιβερό φαινόμενο της εκτέλεσης παιδιών από παρακρατικές ομάδες, καθώς θεωρούνται «άχρηστα» και ως μελλοντικό πρόβλημα για κάποιες χώρες</a:t>
            </a:r>
          </a:p>
          <a:p>
            <a:pPr lvl="0"/>
            <a:r>
              <a:rPr lang="el-GR" sz="2700" dirty="0" smtClean="0">
                <a:latin typeface="Arial" pitchFamily="34" charset="0"/>
                <a:cs typeface="Arial" pitchFamily="34" charset="0"/>
              </a:rPr>
              <a:t>Τα παιδιά είναι τα πρώτα θύματα του πολέμου, βιώνοντας τις συνέπειες του, με βασικότερη την προσφυγιά.</a:t>
            </a:r>
          </a:p>
          <a:p>
            <a:pPr lvl="0"/>
            <a:r>
              <a:rPr lang="el-GR" sz="2700" dirty="0" smtClean="0">
                <a:latin typeface="Arial" pitchFamily="34" charset="0"/>
                <a:cs typeface="Arial" pitchFamily="34" charset="0"/>
              </a:rPr>
              <a:t>Καθημερινά πεθαίνουν από την πείνα.</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b="1" dirty="0" smtClean="0">
                <a:solidFill>
                  <a:schemeClr val="accent4">
                    <a:lumMod val="40000"/>
                    <a:lumOff val="60000"/>
                  </a:schemeClr>
                </a:solidFill>
                <a:latin typeface="Arial" pitchFamily="34" charset="0"/>
                <a:cs typeface="Arial" pitchFamily="34" charset="0"/>
              </a:rPr>
              <a:t>      ISIS</a:t>
            </a:r>
            <a:r>
              <a:rPr lang="el-GR" sz="3200" b="1" dirty="0" smtClean="0">
                <a:solidFill>
                  <a:schemeClr val="accent4">
                    <a:lumMod val="40000"/>
                    <a:lumOff val="60000"/>
                  </a:schemeClr>
                </a:solidFill>
                <a:latin typeface="Arial" pitchFamily="34" charset="0"/>
                <a:cs typeface="Arial" pitchFamily="34" charset="0"/>
              </a:rPr>
              <a:t> και καταπάτηση δικαιωμάτων</a:t>
            </a:r>
            <a:br>
              <a:rPr lang="el-GR" sz="3200" b="1" dirty="0" smtClean="0">
                <a:solidFill>
                  <a:schemeClr val="accent4">
                    <a:lumMod val="40000"/>
                    <a:lumOff val="60000"/>
                  </a:schemeClr>
                </a:solidFill>
                <a:latin typeface="Arial" pitchFamily="34" charset="0"/>
                <a:cs typeface="Arial" pitchFamily="34" charset="0"/>
              </a:rPr>
            </a:b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1800" dirty="0" smtClean="0">
                <a:latin typeface="Arial" pitchFamily="34" charset="0"/>
                <a:cs typeface="Arial" pitchFamily="34" charset="0"/>
              </a:rPr>
              <a:t>Σε χώρες που ασκεί επιρροή ο </a:t>
            </a:r>
            <a:r>
              <a:rPr lang="en-US" sz="1800" dirty="0" smtClean="0">
                <a:latin typeface="Arial" pitchFamily="34" charset="0"/>
                <a:cs typeface="Arial" pitchFamily="34" charset="0"/>
              </a:rPr>
              <a:t>ISIS</a:t>
            </a:r>
            <a:r>
              <a:rPr lang="el-GR" sz="1800" dirty="0" smtClean="0">
                <a:latin typeface="Arial" pitchFamily="34" charset="0"/>
                <a:cs typeface="Arial" pitchFamily="34" charset="0"/>
              </a:rPr>
              <a:t> τα δικαιώματα που καταπατούνται παρεμβαίνουν την </a:t>
            </a:r>
            <a:r>
              <a:rPr lang="el-GR" sz="1800" dirty="0" err="1" smtClean="0">
                <a:latin typeface="Arial" pitchFamily="34" charset="0"/>
                <a:cs typeface="Arial" pitchFamily="34" charset="0"/>
              </a:rPr>
              <a:t>προσωπικη</a:t>
            </a:r>
            <a:r>
              <a:rPr lang="el-GR" sz="1800" dirty="0" smtClean="0">
                <a:latin typeface="Arial" pitchFamily="34" charset="0"/>
                <a:cs typeface="Arial" pitchFamily="34" charset="0"/>
              </a:rPr>
              <a:t> ζωή των </a:t>
            </a:r>
            <a:r>
              <a:rPr lang="el-GR" sz="1800" dirty="0" err="1" smtClean="0">
                <a:latin typeface="Arial" pitchFamily="34" charset="0"/>
                <a:cs typeface="Arial" pitchFamily="34" charset="0"/>
              </a:rPr>
              <a:t>παιδιών.Σύμφωνα</a:t>
            </a:r>
            <a:r>
              <a:rPr lang="el-GR" sz="1800" dirty="0" smtClean="0">
                <a:latin typeface="Arial" pitchFamily="34" charset="0"/>
                <a:cs typeface="Arial" pitchFamily="34" charset="0"/>
              </a:rPr>
              <a:t> μάλιστα με τ</a:t>
            </a:r>
            <a:r>
              <a:rPr lang="en-US" sz="1800" dirty="0" smtClean="0">
                <a:latin typeface="Arial" pitchFamily="34" charset="0"/>
                <a:cs typeface="Arial" pitchFamily="34" charset="0"/>
              </a:rPr>
              <a:t>o </a:t>
            </a:r>
            <a:r>
              <a:rPr lang="el-GR" sz="1800" dirty="0" err="1" smtClean="0">
                <a:latin typeface="Arial" pitchFamily="34" charset="0"/>
                <a:cs typeface="Arial" pitchFamily="34" charset="0"/>
              </a:rPr>
              <a:t>Quilliam</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Foundation</a:t>
            </a:r>
            <a:r>
              <a:rPr lang="el-GR" sz="1800" dirty="0" smtClean="0">
                <a:latin typeface="Arial" pitchFamily="34" charset="0"/>
                <a:cs typeface="Arial" pitchFamily="34" charset="0"/>
              </a:rPr>
              <a:t>, κάπου 30.000 παιδιά γεννιούνται κάθε χρόνο και μεγαλώνουν κάτω από τη μαύρη σημαία, πηγαίνοντας κατόπιν στο σχολείο.</a:t>
            </a:r>
          </a:p>
          <a:p>
            <a:r>
              <a:rPr lang="el-GR" sz="1800" dirty="0" smtClean="0">
                <a:latin typeface="Arial" pitchFamily="34" charset="0"/>
                <a:cs typeface="Arial" pitchFamily="34" charset="0"/>
              </a:rPr>
              <a:t>Το μόνο που θα γνωρίσουν στα πρώτα και τρυφερά αυτά χρόνια τους είναι η ζωή εντός χαλιφάτου, κάτι που σημαίνει πως θα υποβληθούν σε συστηματική προπαγάνδα και καθημερινή πλύση εγκεφάλου, αποτελώντας έτσι την επόμενη γενιά των φανατικών εξτρεμιστών.</a:t>
            </a:r>
            <a:endParaRPr lang="el-GR" sz="1800" dirty="0">
              <a:latin typeface="Arial" pitchFamily="34" charset="0"/>
              <a:cs typeface="Arial" pitchFamily="34" charset="0"/>
            </a:endParaRPr>
          </a:p>
        </p:txBody>
      </p:sp>
      <p:pic>
        <p:nvPicPr>
          <p:cNvPr id="4" name="3 - Εικόνα" descr="giati-to-islamiko-kratos-odeuei-pros-to-telos-tou.jpg"/>
          <p:cNvPicPr>
            <a:picLocks noChangeAspect="1"/>
          </p:cNvPicPr>
          <p:nvPr/>
        </p:nvPicPr>
        <p:blipFill>
          <a:blip r:embed="rId2" cstate="email"/>
          <a:stretch>
            <a:fillRect/>
          </a:stretch>
        </p:blipFill>
        <p:spPr>
          <a:xfrm>
            <a:off x="5000628" y="4500570"/>
            <a:ext cx="3571900" cy="222955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solidFill>
                  <a:schemeClr val="accent4">
                    <a:lumMod val="40000"/>
                    <a:lumOff val="60000"/>
                  </a:schemeClr>
                </a:solidFill>
                <a:latin typeface="Arial" pitchFamily="34" charset="0"/>
                <a:cs typeface="Arial" pitchFamily="34" charset="0"/>
              </a:rPr>
              <a:t>ΑΛΗΘΙΝΑ ΓΕΓΟΝΟΤΑ ΚΑΤΑΠΑΤΗΣΗΣ ΔΙΚΑΙΩΜΑΤΩΝ</a:t>
            </a:r>
            <a:br>
              <a:rPr lang="el-GR" sz="3200" b="1" dirty="0" smtClean="0">
                <a:solidFill>
                  <a:schemeClr val="accent4">
                    <a:lumMod val="40000"/>
                    <a:lumOff val="60000"/>
                  </a:schemeClr>
                </a:solidFill>
                <a:latin typeface="Arial" pitchFamily="34" charset="0"/>
                <a:cs typeface="Arial" pitchFamily="34" charset="0"/>
              </a:rPr>
            </a:b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2200" dirty="0" smtClean="0">
                <a:latin typeface="Arial" pitchFamily="34" charset="0"/>
                <a:cs typeface="Arial" pitchFamily="34" charset="0"/>
              </a:rPr>
              <a:t>Ένας  Βρετανός εφημέριος στην ενορία της Βαγδάτης ισχυρίζεται πως τα μέλη του Ισλαμικού Κράτους καταδιώκουν Χριστιανούς, πηγαίνουν έξω από τα σπίτια τους και απειλούν να σκοτώσουν τα παιδιά τους σε περίπτωση που δεν ασπαστούν το Ισλάμ. Ο ίδιος μίλησε και υποστήριξε ότι οι μαχητές του ISIS αποκεφάλισαν τέσσερα χριστιανόπουλα επειδή γεννήθηκαν σε χριστιανικές οικογένειες αρνήθηκαν να ασπαστούν το Ισλάμ.</a:t>
            </a:r>
          </a:p>
          <a:p>
            <a:r>
              <a:rPr lang="el-GR" sz="2200" dirty="0" smtClean="0"/>
              <a:t> </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Όσο αναφορά το σχολικό περιβάλλον</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2100" dirty="0" smtClean="0">
                <a:latin typeface="Arial" pitchFamily="34" charset="0"/>
                <a:cs typeface="Arial" pitchFamily="34" charset="0"/>
              </a:rPr>
              <a:t>Το σχολείο μετατρέπεται στον βασικό μοχλό της τζιχαντιστικής ιδεολογίας, μιας και η τάξη παραμένει το βαρύ πυροβολικό της κατήχησης, έτσι ώστε να διασφαλιστεί το γεγονός ότι το Ισλαμικό Κράτος θα παραμείνει κραταιό για τουλάχιστον άλλη μία γενιά.</a:t>
            </a:r>
          </a:p>
          <a:p>
            <a:endParaRPr lang="el-GR" sz="1800" dirty="0"/>
          </a:p>
        </p:txBody>
      </p:sp>
      <p:pic>
        <p:nvPicPr>
          <p:cNvPr id="4" name="3 - Εικόνα" descr="GettyImages-71973136.jpg"/>
          <p:cNvPicPr>
            <a:picLocks noChangeAspect="1"/>
          </p:cNvPicPr>
          <p:nvPr/>
        </p:nvPicPr>
        <p:blipFill>
          <a:blip r:embed="rId2" cstate="email"/>
          <a:stretch>
            <a:fillRect/>
          </a:stretch>
        </p:blipFill>
        <p:spPr>
          <a:xfrm>
            <a:off x="4643438" y="3714752"/>
            <a:ext cx="3905245" cy="292893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Όσο αναφορά το σχολικό περιβάλλον</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r>
              <a:rPr lang="el-GR" sz="2100" dirty="0" smtClean="0">
                <a:latin typeface="Arial" pitchFamily="34" charset="0"/>
                <a:cs typeface="Arial" pitchFamily="34" charset="0"/>
              </a:rPr>
              <a:t>Όπως και να ΄χει,τίποτα βέβαια στο ωρολόγιο πρόγραμμα του ISIS δεν μπορεί να συγκριθεί με τα «πρακτικά» μαθήματα, την επαφή των παιδιών με την απαράμιλλη βία δηλαδή ήδη από τα πρώτα έτη της ζωής τους. Στο νηπιαγωγείο, για παράδειγμα, τα παιδιά εκπαιδεύονται στο μαχαίρι, το οποίο εφαρμόζουν πάνω σε ζώα αρχικά, κόβοντάς τους τα κεφάλια.</a:t>
            </a:r>
          </a:p>
          <a:p>
            <a:endParaRPr lang="el-GR" dirty="0"/>
          </a:p>
        </p:txBody>
      </p:sp>
      <p:pic>
        <p:nvPicPr>
          <p:cNvPr id="4" name="3 - Εικόνα" descr="ustadz-muhammad-arifin-ilham-bersama-para-santri-pondok-pesantren-_170328212359-995.jpg"/>
          <p:cNvPicPr>
            <a:picLocks noChangeAspect="1"/>
          </p:cNvPicPr>
          <p:nvPr/>
        </p:nvPicPr>
        <p:blipFill>
          <a:blip r:embed="rId2" cstate="email"/>
          <a:stretch>
            <a:fillRect/>
          </a:stretch>
        </p:blipFill>
        <p:spPr>
          <a:xfrm>
            <a:off x="3929058" y="4429132"/>
            <a:ext cx="4769821" cy="20002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ΓΕΝΙΚΟΤΕΡΗ ΕΝΝΟΙΑ ΤΟΥ ΒΟΥΔΙΣΜΟΥ</a:t>
            </a:r>
            <a:endParaRPr lang="el-GR" dirty="0"/>
          </a:p>
        </p:txBody>
      </p:sp>
      <p:sp>
        <p:nvSpPr>
          <p:cNvPr id="3" name="2 - Θέση περιεχομένου"/>
          <p:cNvSpPr>
            <a:spLocks noGrp="1"/>
          </p:cNvSpPr>
          <p:nvPr>
            <p:ph idx="1"/>
          </p:nvPr>
        </p:nvSpPr>
        <p:spPr>
          <a:xfrm>
            <a:off x="467544" y="1600201"/>
            <a:ext cx="8219256" cy="3701008"/>
          </a:xfrm>
        </p:spPr>
        <p:txBody>
          <a:bodyPr>
            <a:normAutofit fontScale="85000" lnSpcReduction="10000"/>
          </a:bodyPr>
          <a:lstStyle/>
          <a:p>
            <a:endParaRPr lang="en-US" sz="2400" dirty="0" smtClean="0"/>
          </a:p>
          <a:p>
            <a:r>
              <a:rPr lang="el-GR" sz="2400" dirty="0" smtClean="0"/>
              <a:t>Με τον όρο Βουδισμός  εννοείται μία από τις μεγάλες θρησκείες του κόσμου με κεντρικό πρόσωπο του το Βούδα. Όπως σε όλες τις θρησκείες, έτσι και στον Βουδισμό υπάρχουν διάφορα αξιώματα με διαφορές σε κάποια σημεία της πίστης. </a:t>
            </a:r>
          </a:p>
          <a:p>
            <a:r>
              <a:rPr lang="el-GR" sz="2400" dirty="0" smtClean="0"/>
              <a:t>Για τους Βουδιστές δεν υφίσταται ένας Θεός, υπάρχουν διαφορετικά πιστεύω ακόμα και σχετικά με τη θετικότητα του προσώπου του Βούδα. Κεντρικό σημείο της πίστης, ανεξαρτήτως δόγματος είναι άλλωστε το μη-Εγώ, η απόλυτη μη-ύπαρξη του ατομικού προσώπου. Για τους βουδιστές το κεντρικό ζήτημα δεν είναι η Θεότητα ή μη του Βούδα αλλά η Αλήθεια της Οδύνης και η Διδασκαλία για τον τερματισμό της.</a:t>
            </a:r>
            <a:endParaRPr lang="el-GR"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Χώρες πιστές στον ισλαμισμό</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r>
              <a:rPr lang="el-GR" sz="2100" dirty="0" smtClean="0">
                <a:latin typeface="Arial" pitchFamily="34" charset="0"/>
                <a:cs typeface="Arial" pitchFamily="34" charset="0"/>
              </a:rPr>
              <a:t>Τα δικαιώματα των παιδιών δεν προστατεύονται επαρκώς στις εξής χώρες: Αφγανιστάν,Αλγερία,Ισραήλ,Αλβανία,Μπαγκλαντές,Μπαχρέιν,Κομόρες,Ιράν,Ιράκ κλπ.</a:t>
            </a:r>
          </a:p>
          <a:p>
            <a:endParaRPr lang="el-GR" dirty="0"/>
          </a:p>
        </p:txBody>
      </p:sp>
      <p:pic>
        <p:nvPicPr>
          <p:cNvPr id="4" name="3 - Εικόνα" descr="middle_east_pol_1976.jpg"/>
          <p:cNvPicPr>
            <a:picLocks noChangeAspect="1"/>
          </p:cNvPicPr>
          <p:nvPr/>
        </p:nvPicPr>
        <p:blipFill>
          <a:blip r:embed="rId2" cstate="email"/>
          <a:stretch>
            <a:fillRect/>
          </a:stretch>
        </p:blipFill>
        <p:spPr>
          <a:xfrm>
            <a:off x="4857752" y="3429000"/>
            <a:ext cx="2587937" cy="285749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400" dirty="0" smtClean="0">
                <a:solidFill>
                  <a:schemeClr val="accent4">
                    <a:lumMod val="40000"/>
                    <a:lumOff val="60000"/>
                  </a:schemeClr>
                </a:solidFill>
                <a:latin typeface="Arial" pitchFamily="34" charset="0"/>
                <a:cs typeface="Arial" pitchFamily="34" charset="0"/>
              </a:rPr>
              <a:t>                   </a:t>
            </a:r>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ΑΛΗΘΙΝΗ ΜΑΡΤΥΡΙΑ</a:t>
            </a:r>
            <a:r>
              <a:rPr lang="el-GR" sz="2400" u="sng" dirty="0" smtClean="0">
                <a:solidFill>
                  <a:schemeClr val="accent4">
                    <a:lumMod val="40000"/>
                    <a:lumOff val="60000"/>
                  </a:schemeClr>
                </a:solidFill>
                <a:latin typeface="Arial" pitchFamily="34" charset="0"/>
                <a:cs typeface="Arial" pitchFamily="34" charset="0"/>
              </a:rPr>
              <a:t/>
            </a:r>
            <a:br>
              <a:rPr lang="el-GR" sz="2400" u="sng" dirty="0" smtClean="0">
                <a:solidFill>
                  <a:schemeClr val="accent4">
                    <a:lumMod val="40000"/>
                    <a:lumOff val="60000"/>
                  </a:schemeClr>
                </a:solidFill>
                <a:latin typeface="Arial" pitchFamily="34" charset="0"/>
                <a:cs typeface="Arial" pitchFamily="34" charset="0"/>
              </a:rPr>
            </a:br>
            <a:r>
              <a:rPr lang="el-GR" sz="2400" dirty="0" smtClean="0">
                <a:solidFill>
                  <a:schemeClr val="accent4">
                    <a:lumMod val="40000"/>
                    <a:lumOff val="60000"/>
                  </a:schemeClr>
                </a:solidFill>
                <a:latin typeface="Arial" pitchFamily="34" charset="0"/>
                <a:cs typeface="Arial" pitchFamily="34" charset="0"/>
              </a:rPr>
              <a:t> </a:t>
            </a:r>
            <a:br>
              <a:rPr lang="el-GR" sz="2400" dirty="0" smtClean="0">
                <a:solidFill>
                  <a:schemeClr val="accent4">
                    <a:lumMod val="40000"/>
                    <a:lumOff val="60000"/>
                  </a:schemeClr>
                </a:solidFill>
                <a:latin typeface="Arial" pitchFamily="34" charset="0"/>
                <a:cs typeface="Arial" pitchFamily="34" charset="0"/>
              </a:rPr>
            </a:br>
            <a:endParaRPr lang="el-GR" sz="2400"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pPr>
              <a:buNone/>
            </a:pPr>
            <a:r>
              <a:rPr lang="el-GR" sz="2100" dirty="0" smtClean="0">
                <a:latin typeface="Arial" pitchFamily="34" charset="0"/>
                <a:cs typeface="Arial" pitchFamily="34" charset="0"/>
              </a:rPr>
              <a:t>  «Τις προάλλες έπιασαν έναν χριστιανό και του είπαν: Ή θα πιστέψεις στο Ισλάμ ή θα σκοτώσουμε τα παιδιά σου. Ήταν απελπισμένος, τι να έκανε; Μετά από λίγο μου τηλεφώνησε και με ρώτησε: Είπα πως πιστεύω, αυτό σημαίνει πως ο Ιησούς δεν με αγαπά πλέον; Και τότε του απάντησα: Σε αγαπά και πάντα θα σε αγαπά» εξομολογείται ο εφημέριος.</a:t>
            </a:r>
          </a:p>
          <a:p>
            <a:pPr>
              <a:buNone/>
            </a:pPr>
            <a:r>
              <a:rPr lang="el-GR" dirty="0" smtClean="0"/>
              <a:t> </a:t>
            </a:r>
            <a:endParaRPr lang="el-GR" dirty="0"/>
          </a:p>
        </p:txBody>
      </p:sp>
      <p:pic>
        <p:nvPicPr>
          <p:cNvPr id="6" name="5 - Εικόνα" descr="720_bfe300dd69b2dc0fb4501d4057faa0a4.jpg"/>
          <p:cNvPicPr>
            <a:picLocks noChangeAspect="1"/>
          </p:cNvPicPr>
          <p:nvPr/>
        </p:nvPicPr>
        <p:blipFill>
          <a:blip r:embed="rId2" cstate="email"/>
          <a:stretch>
            <a:fillRect/>
          </a:stretch>
        </p:blipFill>
        <p:spPr>
          <a:xfrm>
            <a:off x="4000496" y="4286256"/>
            <a:ext cx="4401511" cy="245139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Η ΠΛΗΣΗ ΕΓΚΕΦΑΛΟΥ ΑΠΟ Τ</a:t>
            </a:r>
            <a:r>
              <a:rPr lang="en-US" sz="3200" b="1" dirty="0" smtClean="0">
                <a:solidFill>
                  <a:schemeClr val="accent4">
                    <a:lumMod val="40000"/>
                    <a:lumOff val="60000"/>
                  </a:schemeClr>
                </a:solidFill>
                <a:latin typeface="Arial" pitchFamily="34" charset="0"/>
                <a:cs typeface="Arial" pitchFamily="34" charset="0"/>
              </a:rPr>
              <a:t>HN EKK</a:t>
            </a:r>
            <a:r>
              <a:rPr lang="el-GR" sz="3200" b="1" dirty="0" smtClean="0">
                <a:solidFill>
                  <a:schemeClr val="accent4">
                    <a:lumMod val="40000"/>
                    <a:lumOff val="60000"/>
                  </a:schemeClr>
                </a:solidFill>
                <a:latin typeface="Arial" pitchFamily="34" charset="0"/>
                <a:cs typeface="Arial" pitchFamily="34" charset="0"/>
              </a:rPr>
              <a:t>ΛΗΣΙΑ</a:t>
            </a:r>
            <a:endParaRPr lang="el-GR" sz="3200" b="1" dirty="0">
              <a:solidFill>
                <a:schemeClr val="accent4">
                  <a:lumMod val="40000"/>
                  <a:lumOff val="60000"/>
                </a:schemeClr>
              </a:solidFill>
            </a:endParaRPr>
          </a:p>
        </p:txBody>
      </p:sp>
      <p:sp>
        <p:nvSpPr>
          <p:cNvPr id="3" name="2 - Θέση περιεχομένου"/>
          <p:cNvSpPr>
            <a:spLocks noGrp="1"/>
          </p:cNvSpPr>
          <p:nvPr>
            <p:ph idx="1"/>
          </p:nvPr>
        </p:nvSpPr>
        <p:spPr/>
        <p:txBody>
          <a:bodyPr>
            <a:normAutofit/>
          </a:bodyPr>
          <a:lstStyle/>
          <a:p>
            <a:r>
              <a:rPr lang="en-US" sz="2200" dirty="0" smtClean="0">
                <a:latin typeface="Arial" pitchFamily="34" charset="0"/>
                <a:cs typeface="Arial" pitchFamily="34" charset="0"/>
              </a:rPr>
              <a:t>O </a:t>
            </a:r>
            <a:r>
              <a:rPr lang="el-GR" sz="2200" dirty="0" smtClean="0">
                <a:latin typeface="Arial" pitchFamily="34" charset="0"/>
                <a:cs typeface="Arial" pitchFamily="34" charset="0"/>
              </a:rPr>
              <a:t>ραβίνος τους λέει ότι άτομα από πολλές χώρες έρχονται στην Συρία,</a:t>
            </a:r>
            <a:r>
              <a:rPr lang="en-US" sz="2200" dirty="0" smtClean="0">
                <a:latin typeface="Arial" pitchFamily="34" charset="0"/>
                <a:cs typeface="Arial" pitchFamily="34" charset="0"/>
              </a:rPr>
              <a:t> </a:t>
            </a:r>
            <a:r>
              <a:rPr lang="el-GR" sz="2200" dirty="0" smtClean="0">
                <a:latin typeface="Arial" pitchFamily="34" charset="0"/>
                <a:cs typeface="Arial" pitchFamily="34" charset="0"/>
              </a:rPr>
              <a:t>διότι το Ισλάμ τους ενώνει και τους αποδέχεται όλους.</a:t>
            </a:r>
            <a:r>
              <a:rPr lang="en-US" sz="2200" dirty="0" smtClean="0">
                <a:latin typeface="Arial" pitchFamily="34" charset="0"/>
                <a:cs typeface="Arial" pitchFamily="34" charset="0"/>
              </a:rPr>
              <a:t> </a:t>
            </a:r>
            <a:r>
              <a:rPr lang="el-GR" sz="2200" dirty="0" smtClean="0">
                <a:latin typeface="Arial" pitchFamily="34" charset="0"/>
                <a:cs typeface="Arial" pitchFamily="34" charset="0"/>
              </a:rPr>
              <a:t>Προσπαθούν  να τους πείσουν ότι το Ισλάμ εξυψώνει τους μουσουλμάνους και εξευτελίζει τους άπιστους. Γενικά προσπαθεί να τους περάσει το μήνυμα ότι όποιος πιστεύει στον χριστιανισμό είναι άπιστος και δεν αξίζει να ζει. </a:t>
            </a:r>
            <a:r>
              <a:rPr lang="en-US" sz="2200" dirty="0" smtClean="0">
                <a:latin typeface="Arial" pitchFamily="34" charset="0"/>
                <a:cs typeface="Arial" pitchFamily="34" charset="0"/>
              </a:rPr>
              <a:t> </a:t>
            </a:r>
            <a:r>
              <a:rPr lang="el-GR" sz="2200" dirty="0" smtClean="0">
                <a:latin typeface="Arial" pitchFamily="34" charset="0"/>
                <a:cs typeface="Arial" pitchFamily="34" charset="0"/>
              </a:rPr>
              <a:t>Δηλαδή με λίγα λόγια,</a:t>
            </a:r>
            <a:r>
              <a:rPr lang="en-US" sz="2200" dirty="0" smtClean="0">
                <a:latin typeface="Arial" pitchFamily="34" charset="0"/>
                <a:cs typeface="Arial" pitchFamily="34" charset="0"/>
              </a:rPr>
              <a:t> </a:t>
            </a:r>
            <a:r>
              <a:rPr lang="el-GR" sz="2200" dirty="0" smtClean="0">
                <a:latin typeface="Arial" pitchFamily="34" charset="0"/>
                <a:cs typeface="Arial" pitchFamily="34" charset="0"/>
              </a:rPr>
              <a:t>με την προπαγάνδα που δέχονται αποκλείουν κάθε θρησκεία εκτός από την δίκια τους</a:t>
            </a:r>
          </a:p>
          <a:p>
            <a:endParaRPr lang="el-GR" dirty="0"/>
          </a:p>
        </p:txBody>
      </p:sp>
      <p:pic>
        <p:nvPicPr>
          <p:cNvPr id="4" name="3 - Εικόνα" descr="iisisiaollsostarttter000-353x221.jpg"/>
          <p:cNvPicPr>
            <a:picLocks noChangeAspect="1"/>
          </p:cNvPicPr>
          <p:nvPr/>
        </p:nvPicPr>
        <p:blipFill>
          <a:blip r:embed="rId2" cstate="email"/>
          <a:stretch>
            <a:fillRect/>
          </a:stretch>
        </p:blipFill>
        <p:spPr>
          <a:xfrm>
            <a:off x="5857884" y="4786322"/>
            <a:ext cx="2966740" cy="185736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Δικαιώματα παιδιών σύμφωνα με το Κοράνι</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fontScale="55000" lnSpcReduction="20000"/>
          </a:bodyPr>
          <a:lstStyle/>
          <a:p>
            <a:pPr>
              <a:buNone/>
            </a:pPr>
            <a:r>
              <a:rPr lang="el-GR" sz="3800" dirty="0" smtClean="0">
                <a:latin typeface="Arial" pitchFamily="34" charset="0"/>
                <a:cs typeface="Arial" pitchFamily="34" charset="0"/>
              </a:rPr>
              <a:t>    Σύμφωνα με αυτό,τα παιδιά : </a:t>
            </a:r>
          </a:p>
          <a:p>
            <a:pPr>
              <a:buNone/>
            </a:pPr>
            <a:r>
              <a:rPr lang="el-GR" sz="3800" dirty="0" smtClean="0">
                <a:latin typeface="Arial" pitchFamily="34" charset="0"/>
                <a:cs typeface="Arial" pitchFamily="34" charset="0"/>
              </a:rPr>
              <a:t>    -έχουν θεμελιώδη δικαίωμα στην τροφή και στην προστασία μέχρι να ενηλικιωθούν.</a:t>
            </a:r>
          </a:p>
          <a:p>
            <a:pPr>
              <a:buNone/>
            </a:pPr>
            <a:r>
              <a:rPr lang="el-GR" sz="3800" dirty="0" smtClean="0">
                <a:latin typeface="Arial" pitchFamily="34" charset="0"/>
                <a:cs typeface="Arial" pitchFamily="34" charset="0"/>
              </a:rPr>
              <a:t>    -πρέπει να δείχνουν σεβασμό ώστε να απολαμβάνουν             αγάπη και στοργή απ’ τους γονείς τους</a:t>
            </a:r>
          </a:p>
          <a:p>
            <a:pPr>
              <a:buNone/>
            </a:pPr>
            <a:r>
              <a:rPr lang="el-GR" sz="3800" dirty="0" smtClean="0">
                <a:latin typeface="Arial" pitchFamily="34" charset="0"/>
                <a:cs typeface="Arial" pitchFamily="34" charset="0"/>
              </a:rPr>
              <a:t>     -τα παιδιά έχουν το δικαίωμα να αντιμετωπίζονται ισότιμα σε σχέση με τα αδέλφια τους σε σχέση με οικονομικά δώρα</a:t>
            </a:r>
          </a:p>
          <a:p>
            <a:pPr>
              <a:buNone/>
            </a:pPr>
            <a:r>
              <a:rPr lang="el-GR" sz="3800" dirty="0" smtClean="0">
                <a:latin typeface="Arial" pitchFamily="34" charset="0"/>
                <a:cs typeface="Arial" pitchFamily="34" charset="0"/>
              </a:rPr>
              <a:t> </a:t>
            </a:r>
          </a:p>
          <a:p>
            <a:pPr>
              <a:buNone/>
            </a:pPr>
            <a:r>
              <a:rPr lang="el-GR" sz="3800" dirty="0" smtClean="0">
                <a:latin typeface="Arial" pitchFamily="34" charset="0"/>
                <a:cs typeface="Arial" pitchFamily="34" charset="0"/>
              </a:rPr>
              <a:t>     Υποχρεώσεις γονέων σύμφωνα με το Κοράνι :</a:t>
            </a:r>
          </a:p>
          <a:p>
            <a:pPr>
              <a:buNone/>
            </a:pPr>
            <a:r>
              <a:rPr lang="el-GR" sz="3800" dirty="0" smtClean="0">
                <a:latin typeface="Arial" pitchFamily="34" charset="0"/>
                <a:cs typeface="Arial" pitchFamily="34" charset="0"/>
              </a:rPr>
              <a:t>  </a:t>
            </a:r>
          </a:p>
          <a:p>
            <a:pPr>
              <a:buNone/>
            </a:pPr>
            <a:r>
              <a:rPr lang="el-GR" sz="3800" dirty="0" smtClean="0">
                <a:latin typeface="Arial" pitchFamily="34" charset="0"/>
                <a:cs typeface="Arial" pitchFamily="34" charset="0"/>
              </a:rPr>
              <a:t>    -Πρέπει να προσφέρουν εκπαίδευση στα παιδιά τους</a:t>
            </a:r>
          </a:p>
          <a:p>
            <a:pPr>
              <a:buNone/>
            </a:pPr>
            <a:r>
              <a:rPr lang="el-GR" sz="3800" dirty="0" smtClean="0">
                <a:latin typeface="Arial" pitchFamily="34" charset="0"/>
                <a:cs typeface="Arial" pitchFamily="34" charset="0"/>
              </a:rPr>
              <a:t>    -Συστήνεται να προσφέρουν αρκετά στην κληρονομιά τους</a:t>
            </a: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pPr>
              <a:buNone/>
            </a:pPr>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endParaRPr lang="el-GR" sz="2000" dirty="0" smtClean="0">
              <a:latin typeface="Arial" pitchFamily="34" charset="0"/>
              <a:cs typeface="Arial" pitchFamily="34" charset="0"/>
            </a:endParaRPr>
          </a:p>
          <a:p>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accent4">
                    <a:lumMod val="40000"/>
                    <a:lumOff val="60000"/>
                  </a:schemeClr>
                </a:solidFill>
                <a:latin typeface="Arial" pitchFamily="34" charset="0"/>
                <a:cs typeface="Arial" pitchFamily="34" charset="0"/>
              </a:rPr>
              <a:t>    </a:t>
            </a:r>
            <a:r>
              <a:rPr lang="en-US" sz="3200" b="1" dirty="0" smtClean="0">
                <a:solidFill>
                  <a:schemeClr val="accent4">
                    <a:lumMod val="40000"/>
                    <a:lumOff val="60000"/>
                  </a:schemeClr>
                </a:solidFill>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Τρόποι αντιμετώπισης</a:t>
            </a:r>
            <a:br>
              <a:rPr lang="el-GR" sz="3200" b="1" dirty="0" smtClean="0">
                <a:solidFill>
                  <a:schemeClr val="accent4">
                    <a:lumMod val="40000"/>
                    <a:lumOff val="60000"/>
                  </a:schemeClr>
                </a:solidFill>
                <a:latin typeface="Arial" pitchFamily="34" charset="0"/>
                <a:cs typeface="Arial" pitchFamily="34" charset="0"/>
              </a:rPr>
            </a:b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r>
              <a:rPr lang="el-GR" sz="2100" dirty="0" smtClean="0">
                <a:latin typeface="Arial" pitchFamily="34" charset="0"/>
                <a:cs typeface="Arial" pitchFamily="34" charset="0"/>
              </a:rPr>
              <a:t>‘</a:t>
            </a:r>
            <a:r>
              <a:rPr lang="en-US" sz="2100" dirty="0" smtClean="0">
                <a:latin typeface="Arial" pitchFamily="34" charset="0"/>
                <a:cs typeface="Arial" pitchFamily="34" charset="0"/>
              </a:rPr>
              <a:t>E</a:t>
            </a:r>
            <a:r>
              <a:rPr lang="el-GR" sz="2100" dirty="0" smtClean="0">
                <a:latin typeface="Arial" pitchFamily="34" charset="0"/>
                <a:cs typeface="Arial" pitchFamily="34" charset="0"/>
              </a:rPr>
              <a:t>νας από τους τρόπους αντιμετώπισης και εξίσωσης των δικαιώματων των παιδιών</a:t>
            </a:r>
            <a:r>
              <a:rPr lang="en-US" sz="2100" dirty="0" smtClean="0">
                <a:latin typeface="Arial" pitchFamily="34" charset="0"/>
                <a:cs typeface="Arial" pitchFamily="34" charset="0"/>
              </a:rPr>
              <a:t> </a:t>
            </a:r>
            <a:r>
              <a:rPr lang="el-GR" sz="2100" dirty="0" smtClean="0">
                <a:latin typeface="Arial" pitchFamily="34" charset="0"/>
                <a:cs typeface="Arial" pitchFamily="34" charset="0"/>
              </a:rPr>
              <a:t>των </a:t>
            </a:r>
            <a:r>
              <a:rPr lang="el-GR" sz="2100" smtClean="0">
                <a:latin typeface="Arial" pitchFamily="34" charset="0"/>
                <a:cs typeface="Arial" pitchFamily="34" charset="0"/>
              </a:rPr>
              <a:t>ισλαμικών χωρών </a:t>
            </a:r>
            <a:r>
              <a:rPr lang="el-GR" sz="2100" dirty="0" smtClean="0">
                <a:latin typeface="Arial" pitchFamily="34" charset="0"/>
                <a:cs typeface="Arial" pitchFamily="34" charset="0"/>
              </a:rPr>
              <a:t>είναι η διαπολιτισμικότητα , δηλαδή μια πορεία αλληλεπίδρασης και συνεργασίας ατόμων διαφορετικών εθνικοτήτων.Έτσι  διάφορες προκαταλήψεις θα καταστραφούν και τα παιδιά θα είχαν μια ζωή παρόμοια με αυτή των δυτικών κοινωνιών. </a:t>
            </a:r>
          </a:p>
        </p:txBody>
      </p:sp>
      <p:pic>
        <p:nvPicPr>
          <p:cNvPr id="4" name="3 - Εικόνα" descr="islam.jpg"/>
          <p:cNvPicPr>
            <a:picLocks noChangeAspect="1"/>
          </p:cNvPicPr>
          <p:nvPr/>
        </p:nvPicPr>
        <p:blipFill>
          <a:blip r:embed="rId2" cstate="email"/>
          <a:stretch>
            <a:fillRect/>
          </a:stretch>
        </p:blipFill>
        <p:spPr>
          <a:xfrm>
            <a:off x="4643438" y="4429132"/>
            <a:ext cx="3352811" cy="200595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latin typeface="Arial" pitchFamily="34" charset="0"/>
                <a:cs typeface="Arial" pitchFamily="34" charset="0"/>
              </a:rPr>
              <a:t>        </a:t>
            </a:r>
            <a:r>
              <a:rPr lang="en-US" sz="3200" b="1" dirty="0" smtClean="0">
                <a:latin typeface="Arial" pitchFamily="34" charset="0"/>
                <a:cs typeface="Arial" pitchFamily="34" charset="0"/>
              </a:rPr>
              <a:t>                  </a:t>
            </a:r>
            <a:r>
              <a:rPr lang="el-GR" sz="3200" b="1" dirty="0" smtClean="0">
                <a:latin typeface="Arial" pitchFamily="34" charset="0"/>
                <a:cs typeface="Arial" pitchFamily="34" charset="0"/>
              </a:rPr>
              <a:t> </a:t>
            </a:r>
            <a:r>
              <a:rPr lang="el-GR" sz="3200" b="1" dirty="0" smtClean="0">
                <a:solidFill>
                  <a:schemeClr val="accent4">
                    <a:lumMod val="40000"/>
                    <a:lumOff val="60000"/>
                  </a:schemeClr>
                </a:solidFill>
                <a:latin typeface="Arial" pitchFamily="34" charset="0"/>
                <a:cs typeface="Arial" pitchFamily="34" charset="0"/>
              </a:rPr>
              <a:t>Επίλογος</a:t>
            </a:r>
            <a:endParaRPr lang="el-GR" sz="3200" b="1" dirty="0">
              <a:solidFill>
                <a:schemeClr val="accent4">
                  <a:lumMod val="40000"/>
                  <a:lumOff val="6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r>
              <a:rPr lang="el-GR" sz="1800" dirty="0" smtClean="0">
                <a:latin typeface="Arial" pitchFamily="34" charset="0"/>
                <a:cs typeface="Arial" pitchFamily="34" charset="0"/>
              </a:rPr>
              <a:t>Τα δικαιώματα των παιδιών στο Ισλαμ λοιπόν είναι αρκετά υποβαθμισμένη. Ας ελπίσουμε πως η διάλυση του </a:t>
            </a:r>
            <a:r>
              <a:rPr lang="en-US" sz="1800" dirty="0" smtClean="0">
                <a:latin typeface="Arial" pitchFamily="34" charset="0"/>
                <a:cs typeface="Arial" pitchFamily="34" charset="0"/>
              </a:rPr>
              <a:t>Isis</a:t>
            </a:r>
            <a:r>
              <a:rPr lang="el-GR" sz="1800" dirty="0" smtClean="0">
                <a:latin typeface="Arial" pitchFamily="34" charset="0"/>
                <a:cs typeface="Arial" pitchFamily="34" charset="0"/>
              </a:rPr>
              <a:t> θα έρθει σύντομα , ώστε να σταματήσουν να υποφέρουν αθώα παιδιά. </a:t>
            </a:r>
          </a:p>
          <a:p>
            <a:endParaRPr lang="el-GR" dirty="0" smtClean="0"/>
          </a:p>
          <a:p>
            <a:endParaRPr lang="el-GR" dirty="0" smtClean="0"/>
          </a:p>
          <a:p>
            <a:endParaRPr lang="el-GR" dirty="0" smtClean="0"/>
          </a:p>
          <a:p>
            <a:endParaRPr lang="el-GR" dirty="0" smtClean="0"/>
          </a:p>
          <a:p>
            <a:endParaRPr lang="el-GR" dirty="0" smtClean="0"/>
          </a:p>
          <a:p>
            <a:r>
              <a:rPr lang="el-GR" dirty="0" smtClean="0">
                <a:hlinkClick r:id="rId2" action="ppaction://hlinksldjump"/>
              </a:rPr>
              <a:t>Επιλογές</a:t>
            </a:r>
            <a:endParaRPr lang="el-GR" dirty="0"/>
          </a:p>
        </p:txBody>
      </p:sp>
      <p:pic>
        <p:nvPicPr>
          <p:cNvPr id="4" name="3 - Εικόνα" descr="394FAE2B00000578-3832443-image-a-5_1476208270519.jpg"/>
          <p:cNvPicPr>
            <a:picLocks noChangeAspect="1"/>
          </p:cNvPicPr>
          <p:nvPr/>
        </p:nvPicPr>
        <p:blipFill>
          <a:blip r:embed="rId3" cstate="email"/>
          <a:stretch>
            <a:fillRect/>
          </a:stretch>
        </p:blipFill>
        <p:spPr>
          <a:xfrm>
            <a:off x="3857620" y="3214686"/>
            <a:ext cx="3734508" cy="269412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692696"/>
            <a:ext cx="7772400" cy="1470025"/>
          </a:xfrm>
        </p:spPr>
        <p:txBody>
          <a:bodyPr>
            <a:normAutofit fontScale="90000"/>
          </a:bodyPr>
          <a:lstStyle/>
          <a:p>
            <a:r>
              <a:rPr lang="el-GR" dirty="0"/>
              <a:t/>
            </a:r>
            <a:br>
              <a:rPr lang="el-GR" dirty="0"/>
            </a:br>
            <a:r>
              <a:rPr lang="el-GR" b="1" u="sng" dirty="0" smtClean="0"/>
              <a:t>Ευρωπαϊκή </a:t>
            </a:r>
            <a:r>
              <a:rPr lang="el-GR" b="1" u="sng" dirty="0"/>
              <a:t>Ένωση</a:t>
            </a:r>
            <a:r>
              <a:rPr lang="el-GR" dirty="0"/>
              <a:t/>
            </a:r>
            <a:br>
              <a:rPr lang="el-GR" dirty="0"/>
            </a:br>
            <a:r>
              <a:rPr lang="el-GR" sz="3100" b="1" u="sng" dirty="0"/>
              <a:t>Και</a:t>
            </a:r>
            <a:r>
              <a:rPr lang="el-GR" dirty="0"/>
              <a:t/>
            </a:r>
            <a:br>
              <a:rPr lang="el-GR" dirty="0"/>
            </a:br>
            <a:r>
              <a:rPr lang="el-GR" b="1" u="sng" dirty="0" smtClean="0"/>
              <a:t>Ινδουισμό</a:t>
            </a:r>
            <a:r>
              <a:rPr lang="el-GR" u="sng" dirty="0" smtClean="0"/>
              <a:t>Σ</a:t>
            </a:r>
            <a:r>
              <a:rPr lang="el-GR" dirty="0"/>
              <a:t/>
            </a:r>
            <a:br>
              <a:rPr lang="el-GR" dirty="0"/>
            </a:br>
            <a:endParaRPr lang="el-GR" dirty="0"/>
          </a:p>
        </p:txBody>
      </p:sp>
      <p:sp>
        <p:nvSpPr>
          <p:cNvPr id="1025" name="Rectangle 1"/>
          <p:cNvSpPr>
            <a:spLocks noChangeArrowheads="1"/>
          </p:cNvSpPr>
          <p:nvPr/>
        </p:nvSpPr>
        <p:spPr bwMode="auto">
          <a:xfrm>
            <a:off x="1979712" y="3686255"/>
            <a:ext cx="5124864"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Άρης Κωνσταντινίδης  	Αθηνά </a:t>
            </a:r>
            <a:r>
              <a:rPr kumimoji="0" lang="el-GR"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Καλαμπούκα</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Θανάσης </a:t>
            </a:r>
            <a:r>
              <a:rPr kumimoji="0" lang="el-GR"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Λεπενιώτης</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Χάρης </a:t>
            </a:r>
            <a:r>
              <a:rPr kumimoji="0" lang="el-GR"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Κιττές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899592" y="5319882"/>
            <a:ext cx="82444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Ερευνητική Εργασία 2018-2019</a:t>
            </a:r>
            <a:endParaRPr kumimoji="0" lang="el-GR"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Υπεύθυνος: κ. Παπακωνσταντίνου</a:t>
            </a:r>
            <a:r>
              <a:rPr kumimoji="0" lang="el-GR"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ΙΝΔΟΥΙΣΜΟΣ</a:t>
            </a:r>
            <a:r>
              <a:rPr lang="el-GR" dirty="0"/>
              <a:t/>
            </a:r>
            <a:br>
              <a:rPr lang="el-GR" dirty="0"/>
            </a:br>
            <a:endParaRPr lang="el-GR" dirty="0"/>
          </a:p>
        </p:txBody>
      </p:sp>
      <p:sp>
        <p:nvSpPr>
          <p:cNvPr id="15361" name="Rectangle 1"/>
          <p:cNvSpPr>
            <a:spLocks noChangeArrowheads="1"/>
          </p:cNvSpPr>
          <p:nvPr/>
        </p:nvSpPr>
        <p:spPr bwMode="auto">
          <a:xfrm>
            <a:off x="539552" y="1863988"/>
            <a:ext cx="792088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Τι είναι ο ινδουισμός;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 ινδουισμός είναι μια από τις αρχαιότερες οργανωμένες θρησκείες – οι γραφές της εμφανίζονται περίπου το 1400 </a:t>
            </a:r>
            <a:r>
              <a:rPr kumimoji="0" lang="el-GR"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π.Χ.</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Σαν θρησκεία είναι εξαιρετικά περίπλοκη γιατί έχει εκατομμύρια θεϊκές μορφές. Αν και είναι η τρίτη μεγαλύτερη θρησκεία στον κόσμο ο ινδουισμός συναντάται κυρίως στην </a:t>
            </a:r>
            <a:r>
              <a:rPr kumimoji="0" lang="el-GR"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ινδία</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και το Νεπάλ. Σήμερα, ο Ινδουισμός αποτελεί σημαντική δύναμη στον θρησκευτικό τομέα, καθώς θεωρείται ως η τρίτη μεγαλύτερη θρησκεία στον κόσμο, με περίπου 1 δισεκατομμύριο πιστούς, το 90% των οποίων κατοικεί στην Ινδία. Τέλος, είναι αξιοθαύμαστο πως ινδουιστικές κοινότητες δε συναντώνται μόνο στην Ασία, αλλά και στο Ηνωμένο Βασίλειο της Ευρώπης και στον Καναδά και τις Ηνωμένες Πολιτείες της Αμερικής.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39552" y="903203"/>
            <a:ext cx="7992888"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Δικαιώματα παιδιού στις θρησκείες</a:t>
            </a:r>
            <a:endParaRPr kumimoji="0" lang="el-GR" sz="2400" b="0" i="0" u="none" strike="noStrike" cap="none" normalizeH="0" baseline="0" dirty="0" smtClean="0">
              <a:ln>
                <a:noFill/>
              </a:ln>
              <a:solidFill>
                <a:srgbClr val="363636"/>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latin typeface="Calibri" pitchFamily="34" charset="0"/>
                <a:ea typeface="Calibri" pitchFamily="34" charset="0"/>
                <a:cs typeface="Times New Roman" pitchFamily="18" charset="0"/>
              </a:rPr>
              <a:t>Μας ενδιαφέρουν, δήθεν, τα δικαιώματα του παιδιού, τιμούμε και γιορτάζουμε τις διάφορες επετείους για το παιδί, αλλά όταν φτάνουμε στο ζήτημα της θρησκείας οι μεγάλοι επιβάλλουν τις απόψεις και τις πεποιθήσεις τους στα παιδιά. Σύμφωνα, λοιπόν, με τη σύμβαση για τα δικαιώματα του παιδιού, άρθρο 14, παρ. 1, τα συμβαλλόμενα κράτη σέβονται το δικαίωμα του παιδιού για ελευθερία της σκέψης, συνείδησης και θρησκείας. Οι γονείς καθοδηγούν το παιδί στην άσκηση του παραπάνω δικαιώματος  έτσι ώστε να ανταποκρίνεται στην ανάπτυξη των ικανοτήτων του.. Πουθενά δεν αναγράφει να το υποχρεώνουν ή να του επιβάλλουν τις απόψεις τους.</a:t>
            </a:r>
            <a:r>
              <a:rPr kumimoji="0" lang="el-GR" b="0" i="0" u="none" strike="noStrike" cap="none" normalizeH="0" baseline="0" dirty="0" smtClean="0">
                <a:ln>
                  <a:noFill/>
                </a:ln>
                <a:effectLst/>
                <a:latin typeface="Calibri" pitchFamily="34" charset="0"/>
                <a:cs typeface="Arial" pitchFamily="34" charset="0"/>
              </a:rPr>
              <a:t> </a:t>
            </a:r>
          </a:p>
        </p:txBody>
      </p:sp>
      <p:pic>
        <p:nvPicPr>
          <p:cNvPr id="5" name="4 - Εικόνα" descr="ÎÏÎ¿ÏÎ­Î»ÎµÏÎ¼Î± ÎµÎ¹ÎºÏÎ½Î±Ï Î³Î¹Î± Î¹Î½Î´Î¹Î±"/>
          <p:cNvPicPr/>
          <p:nvPr/>
        </p:nvPicPr>
        <p:blipFill>
          <a:blip r:embed="rId2" cstate="email"/>
          <a:srcRect/>
          <a:stretch>
            <a:fillRect/>
          </a:stretch>
        </p:blipFill>
        <p:spPr bwMode="auto">
          <a:xfrm>
            <a:off x="4283968" y="4077072"/>
            <a:ext cx="4010025" cy="2581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83568" y="1093966"/>
            <a:ext cx="77048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effectLst/>
                <a:latin typeface="Calibri" pitchFamily="34" charset="0"/>
                <a:ea typeface="Calibri" pitchFamily="34" charset="0"/>
                <a:cs typeface="Times New Roman" pitchFamily="18" charset="0"/>
              </a:rPr>
              <a:t>Η θέση των κοριτσιών στον ινδουισμό</a:t>
            </a:r>
            <a:endParaRPr kumimoji="0" lang="el-GR"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latin typeface="Calibri" pitchFamily="34" charset="0"/>
                <a:ea typeface="Calibri" pitchFamily="34" charset="0"/>
                <a:cs typeface="Times New Roman" pitchFamily="18" charset="0"/>
              </a:rPr>
              <a:t>Τα κορίτσια από μικρή ηλικία υποχρεώνονται να παντρεύονται τρεις φορές μεγαλύτερο άντρα. Βεβαία μια γυναίκα μπορεί να πάρει άντρα κατώτερης κοινωνικής τάξης. Επιπλέον οι ίδιοι οι γονείς πιάνουν τα παιδιά τους όσο είναι νήπια ακόμα και τους εξαρθρώνουν τα χέρια, τα πόδια, τα καθιστούν ανάπηρα για όλη τους τη ζωή, για να προκαλούν τον οίκτο των περαστικών και να μαζεύουν περισσότερα χρήματα, όταν θα ζητιανεύουν για μια ολόκληρη ζωή.</a:t>
            </a:r>
            <a:r>
              <a:rPr kumimoji="0" lang="el-GR" b="0" i="0" u="none" strike="noStrike" cap="none" normalizeH="0" baseline="0" dirty="0" smtClean="0">
                <a:ln>
                  <a:noFill/>
                </a:ln>
                <a:effectLst/>
                <a:latin typeface="Trebuchet MS" pitchFamily="34" charset="0"/>
                <a:ea typeface="Calibri" pitchFamily="34" charset="0"/>
                <a:cs typeface="Times New Roman" pitchFamily="18" charset="0"/>
              </a:rPr>
              <a:t> </a:t>
            </a:r>
            <a:r>
              <a:rPr kumimoji="0" lang="el-GR" b="0" i="0" u="none" strike="noStrike" cap="none" normalizeH="0" baseline="0" dirty="0" smtClean="0">
                <a:ln>
                  <a:noFill/>
                </a:ln>
                <a:effectLst/>
                <a:latin typeface="Calibri"/>
                <a:ea typeface="Calibri" pitchFamily="34" charset="0"/>
                <a:cs typeface="Times New Roman" pitchFamily="18" charset="0"/>
              </a:rPr>
              <a:t> </a:t>
            </a:r>
            <a:r>
              <a:rPr kumimoji="0" lang="el-GR" b="0" i="0" u="none" strike="noStrike" cap="none" normalizeH="0" baseline="0" dirty="0" smtClean="0">
                <a:ln>
                  <a:noFill/>
                </a:ln>
                <a:effectLst/>
                <a:latin typeface="Calibri" pitchFamily="34" charset="0"/>
                <a:ea typeface="Calibri" pitchFamily="34" charset="0"/>
                <a:cs typeface="Times New Roman" pitchFamily="18" charset="0"/>
              </a:rPr>
              <a:t>Σε 44 εκατομμύρια έχουν καταγραφεί σήμερα από διεθνείς οργανισμούς τα παιδιά κάτω των 14 ετών, που δουλεύουν σε παραγωγή τσιμεντόλιθου, σε οικοδομές, σε ορυχεία και σε κάθε είδους βαρεία, απάνθρωπη δουλειά. Τα 10 εκατομμύρια απ' αυτά έχουν παραχωρηθεί ως ισόβιοι σκλάβοι από την ίδια τους την οικογένεια για την εξάλειψη κάποιου χρέους</a:t>
            </a:r>
            <a:r>
              <a:rPr kumimoji="0" lang="en-US" b="0" i="0" u="none" strike="noStrike" cap="none" normalizeH="0" baseline="0" dirty="0" smtClean="0">
                <a:ln>
                  <a:noFill/>
                </a:ln>
                <a:effectLst/>
                <a:latin typeface="Calibri" pitchFamily="34" charset="0"/>
                <a:ea typeface="Calibri" pitchFamily="34" charset="0"/>
                <a:cs typeface="Times New Roman" pitchFamily="18" charset="0"/>
              </a:rPr>
              <a:t>.</a:t>
            </a:r>
            <a:endParaRPr kumimoji="0" lang="el-GR"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143000"/>
          </a:xfrm>
        </p:spPr>
        <p:txBody>
          <a:bodyPr>
            <a:normAutofit fontScale="90000"/>
          </a:bodyPr>
          <a:lstStyle/>
          <a:p>
            <a:pPr algn="ctr"/>
            <a:r>
              <a:rPr lang="el-GR" dirty="0" smtClean="0"/>
              <a:t>ΤΑ ΔΙΚΑΙΩΜΑΤΑ ΤΟΥ ΠΑΙΔΙΟΥ ΣΙΓΚΑΠΟΥΡΗ</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2600" dirty="0" smtClean="0"/>
              <a:t>Στην Σιγκαπούρη κάθε παιδί είναι πολύτιμο. Καταβάλλουμε κάθε δυνατή προσπάθεια και αφιερώνουμε όσο το δυνατόν περισσότερους πόρους για να τις φροντίσουμε και να μεγιστοποιήσουμε τις δυνατότητές τους, ανεξάρτητα από τη φυλή, το φύλο ή την αφετηρία τους στη ζωή. Είναι πλήρως αφοσιωμένη στις υποχρεώσεις μας που απορρέουν από τη Σύμβαση για τα Δικαιώματα του Παιδιού.</a:t>
            </a:r>
            <a:endParaRPr lang="el-GR" sz="2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39552" y="188640"/>
            <a:ext cx="799288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Περίπτωση:</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Να μια περίπτωση, όπως την παρουσιάζουν οι ίδιοι οι ερευνητές του διεθνούς οργανισμού: Η </a:t>
            </a:r>
            <a:r>
              <a:rPr kumimoji="0" lang="el-GR"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Σονάλι</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είναι ηλικίας 8 ετών. Το πρόσωπό της είναι «μακιγιαρισμένο», τα χείλη της κατακόκκινα και μακριά σκουλαρίκια κρέμονται από τ' αυτιά της. Κάθεται ήσυχα σε μια αίθουσα ενός οίκου ανοχής της Βομβάης. Στοιχίζει 40 δολάρια στον πελάτη, γιατί είναι νέα και δροσερή. Η </a:t>
            </a:r>
            <a:r>
              <a:rPr kumimoji="0" lang="el-GR"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Σονάλι</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δε βρίσκεται εκεί από δική της θέληση ή επιλογή, αλλά δέχεται όλους τους πελάτες που της επιβάλλει η προϊσταμένη της. Ο πατέρας της την πούλησε σ' ένα « μεσάζοντα» αντί 400 δολαρίων και τώρα εκείνη παρέχει το σώμα της, για να εξασφαλίσει το ποσόν που θα της επιτρέψει να εξαγοράσει την ελευθερία της. Σύμφωνα με τις στατιστικές η </a:t>
            </a:r>
            <a:r>
              <a:rPr kumimoji="0" lang="el-GR"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Σονάλι</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θα πεθάνει από κάποια αρρώστια ή κακοποίηση μέσα σε πολύ λίγα χρόνια.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descr="Î£ÏÎµÏÎ¹ÎºÎ® ÎµÎ¹ÎºÏÎ½Î±"/>
          <p:cNvPicPr/>
          <p:nvPr/>
        </p:nvPicPr>
        <p:blipFill>
          <a:blip r:embed="rId2" cstate="email"/>
          <a:srcRect/>
          <a:stretch>
            <a:fillRect/>
          </a:stretch>
        </p:blipFill>
        <p:spPr bwMode="auto">
          <a:xfrm>
            <a:off x="2555776" y="4077072"/>
            <a:ext cx="3896097" cy="25766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548680"/>
            <a:ext cx="8064896"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ΔΙΚΑΙΩΜΑΤΑ ΑΓΟΡΙΩΝ</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Τα αγόρια στην συγκεκριμένη θρησκεία σε αντίθεση με τα κορίτσια, δεν έχουν τόσους περιορισμούς όσων αφόρα τα δικαιώματα τους. Εξουσία στην κοινωνία και συγκεκριμένα στην οικογένεια έχουν οι άντρες και ύστερα από αυτούς τα αγόρια. Τα αγόρια όταν φτάσουν σε κατάλληλη ηλικία, οι γυναίκες δεν έχουν δικαίωμα άποψης σε οποιοδήποτε θέμα. Με λίγα λόγια ακόμα και τα μικρά αγόρια έχουν περισσότερα προνόμια από τις περισσότερες γυναίκες.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descr="ÎÏÎ¿ÏÎ­Î»ÎµÏÎ¼Î± ÎµÎ¹ÎºÏÎ½Î±Ï Î³Î¹Î± Î±Î³Î¿ÏÎ¹Î± ÏÏÎ·Î½ Î¹Î½Î´Î¹Î±"/>
          <p:cNvPicPr/>
          <p:nvPr/>
        </p:nvPicPr>
        <p:blipFill>
          <a:blip r:embed="rId2" cstate="email"/>
          <a:srcRect/>
          <a:stretch>
            <a:fillRect/>
          </a:stretch>
        </p:blipFill>
        <p:spPr bwMode="auto">
          <a:xfrm>
            <a:off x="2627784" y="3429000"/>
            <a:ext cx="3888432" cy="254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95536" y="548680"/>
            <a:ext cx="5904656" cy="35283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ΜΕ ΛΙΓΑ ΛΟΓΙΑ</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Σε σύγκριση με τις προηγούμενες γενιές, τα τελευταία χρονιά έχουν δημιουργηθεί οργανισμοί για να κινήσουν το ενδιαφέρον των ανθρώπων σε όλο τον κόσμο δείχνοντας τους τις άθλιες συνθήκες με τις όποιες ζουν αυτά τα παιδιά και την άδικη κατανομή δικαιωμάτων. Τέτοιοι οργανισμοί είναι π.χ. η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Unicef</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και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Χαμόγελο του Παιδιού. Τα παιδιά στην Ινδία αναφέρουν ότι αισθάνονται πιο ενδυναμωμένα, με το 52% των παιδιών να πιστεύουν ότι η φωνή τους ακούγεται και μπορεί να βοηθήσει τη χώρα τους και ότι η γνώμη τους μπορεί να επηρεάσει το μέλλον της χώρας τους.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descr="ÎÏÎ¿ÏÎ­Î»ÎµÏÎ¼Î± ÎµÎ¹ÎºÏÎ½Î±Ï Î³Î¹Î± ÏÎ± Î´Î¹ÎºÎ±Î¹ÏÎ¼Î±ÏÎ± ÏÎ¿Ï ÏÎ±Î¹Î´Î¹Î¿Ï ÎµÎ¹ÎºÎ¿Î½ÎµÏ"/>
          <p:cNvPicPr/>
          <p:nvPr/>
        </p:nvPicPr>
        <p:blipFill>
          <a:blip r:embed="rId2" cstate="email"/>
          <a:srcRect/>
          <a:stretch>
            <a:fillRect/>
          </a:stretch>
        </p:blipFill>
        <p:spPr bwMode="auto">
          <a:xfrm>
            <a:off x="6228184" y="2564904"/>
            <a:ext cx="2686223" cy="38778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29600" cy="1143000"/>
          </a:xfrm>
        </p:spPr>
        <p:txBody>
          <a:bodyPr>
            <a:normAutofit fontScale="90000"/>
          </a:bodyPr>
          <a:lstStyle/>
          <a:p>
            <a:r>
              <a:rPr lang="el-GR" b="1" u="sng" dirty="0"/>
              <a:t>Ευρωπαϊκή Ένωση</a:t>
            </a:r>
            <a:r>
              <a:rPr lang="el-GR" dirty="0"/>
              <a:t/>
            </a:r>
            <a:br>
              <a:rPr lang="el-GR" dirty="0"/>
            </a:br>
            <a:endParaRPr lang="el-GR" dirty="0"/>
          </a:p>
        </p:txBody>
      </p:sp>
      <p:sp>
        <p:nvSpPr>
          <p:cNvPr id="23553" name="Rectangle 1"/>
          <p:cNvSpPr>
            <a:spLocks noChangeArrowheads="1"/>
          </p:cNvSpPr>
          <p:nvPr/>
        </p:nvSpPr>
        <p:spPr bwMode="auto">
          <a:xfrm>
            <a:off x="683568" y="2204864"/>
            <a:ext cx="7632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Χάρτα των δικαιωμάτων του παιδιού αναφέρει:</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Δικαιούμαι να έρθω στη ζωή. Δικαιούμαι να υπάρξω.</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Δικαιούμαι να μεγαλώσω σε έναν κόσμο χωρίς βία και φτώχεια.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Δικαιούμαι να ζήσω σε έναν κόσμο που σέβεται και προστατεύει το φυσικό περιβάλλον.</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Δικαιούμαι να έχω ελεύθερη πρόσβαση στον μαγικό κόσμο της γνώσης.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Δικαιούμαι να έχω ελεύθερο χρόνο και χώρο για να παίζω.</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259632" y="2204864"/>
            <a:ext cx="6912768" cy="2585323"/>
          </a:xfrm>
          <a:prstGeom prst="rect">
            <a:avLst/>
          </a:prstGeom>
        </p:spPr>
        <p:txBody>
          <a:bodyPr wrap="square">
            <a:spAutoFit/>
          </a:bodyPr>
          <a:lstStyle/>
          <a:p>
            <a:pPr lvl="0" eaLnBrk="0" fontAlgn="base" hangingPunct="0">
              <a:spcBef>
                <a:spcPct val="0"/>
              </a:spcBef>
              <a:spcAft>
                <a:spcPct val="0"/>
              </a:spcAft>
              <a:buFontTx/>
              <a:buChar char="•"/>
            </a:pPr>
            <a:r>
              <a:rPr lang="el-GR" dirty="0" smtClean="0">
                <a:latin typeface="Calibri" pitchFamily="34" charset="0"/>
                <a:ea typeface="Calibri" pitchFamily="34" charset="0"/>
                <a:cs typeface="Times New Roman" pitchFamily="18" charset="0"/>
              </a:rPr>
              <a:t>Δικαιούμαι να μάθω τί είναι καλό για την σωματική και ψυχική μου υγεία.</a:t>
            </a:r>
            <a:endParaRPr lang="el-GR" dirty="0" smtClean="0">
              <a:latin typeface="Arial" pitchFamily="34" charset="0"/>
              <a:cs typeface="Arial" pitchFamily="34" charset="0"/>
            </a:endParaRPr>
          </a:p>
          <a:p>
            <a:pPr lvl="0" eaLnBrk="0" fontAlgn="base" hangingPunct="0">
              <a:spcBef>
                <a:spcPct val="0"/>
              </a:spcBef>
              <a:spcAft>
                <a:spcPct val="0"/>
              </a:spcAft>
              <a:buFontTx/>
              <a:buChar char="•"/>
            </a:pPr>
            <a:r>
              <a:rPr lang="el-GR" dirty="0" smtClean="0">
                <a:latin typeface="Calibri" pitchFamily="34" charset="0"/>
                <a:ea typeface="Calibri" pitchFamily="34" charset="0"/>
                <a:cs typeface="Times New Roman" pitchFamily="18" charset="0"/>
              </a:rPr>
              <a:t>Δικαιούμαι να περνάω αρκετό χρόνο με τους γονείς μου.</a:t>
            </a:r>
            <a:endParaRPr lang="el-GR" dirty="0" smtClean="0">
              <a:latin typeface="Arial" pitchFamily="34" charset="0"/>
              <a:cs typeface="Arial" pitchFamily="34" charset="0"/>
            </a:endParaRPr>
          </a:p>
          <a:p>
            <a:pPr lvl="0" eaLnBrk="0" fontAlgn="base" hangingPunct="0">
              <a:spcBef>
                <a:spcPct val="0"/>
              </a:spcBef>
              <a:spcAft>
                <a:spcPct val="0"/>
              </a:spcAft>
              <a:buFontTx/>
              <a:buChar char="•"/>
            </a:pPr>
            <a:r>
              <a:rPr lang="el-GR" dirty="0" smtClean="0">
                <a:latin typeface="Calibri" pitchFamily="34" charset="0"/>
                <a:ea typeface="Calibri" pitchFamily="34" charset="0"/>
                <a:cs typeface="Times New Roman" pitchFamily="18" charset="0"/>
              </a:rPr>
              <a:t>Δικαιούμαι να ζήσω με αθωότητα και ανεμελιά τα παιδικά μου χρόνια.</a:t>
            </a:r>
            <a:endParaRPr lang="el-GR" dirty="0" smtClean="0">
              <a:latin typeface="Arial" pitchFamily="34" charset="0"/>
              <a:cs typeface="Arial" pitchFamily="34" charset="0"/>
            </a:endParaRPr>
          </a:p>
          <a:p>
            <a:pPr lvl="0" eaLnBrk="0" fontAlgn="base" hangingPunct="0">
              <a:spcBef>
                <a:spcPct val="0"/>
              </a:spcBef>
              <a:spcAft>
                <a:spcPct val="0"/>
              </a:spcAft>
              <a:buFontTx/>
              <a:buChar char="•"/>
            </a:pPr>
            <a:r>
              <a:rPr lang="el-GR" dirty="0" smtClean="0">
                <a:latin typeface="Calibri" pitchFamily="34" charset="0"/>
                <a:ea typeface="Calibri" pitchFamily="34" charset="0"/>
                <a:cs typeface="Times New Roman" pitchFamily="18" charset="0"/>
              </a:rPr>
              <a:t>Δικαιούμαι να ζήσω σε μια κοινωνία που προστατεύει τα προσωπικά μου δεδομένα.</a:t>
            </a:r>
            <a:endParaRPr lang="el-GR" dirty="0" smtClean="0">
              <a:latin typeface="Arial" pitchFamily="34" charset="0"/>
              <a:cs typeface="Arial" pitchFamily="34" charset="0"/>
            </a:endParaRPr>
          </a:p>
          <a:p>
            <a:pPr lvl="0" eaLnBrk="0" fontAlgn="base" hangingPunct="0">
              <a:spcBef>
                <a:spcPct val="0"/>
              </a:spcBef>
              <a:spcAft>
                <a:spcPct val="0"/>
              </a:spcAft>
              <a:buFontTx/>
              <a:buChar char="•"/>
            </a:pPr>
            <a:r>
              <a:rPr lang="el-GR" dirty="0" smtClean="0">
                <a:latin typeface="Calibri" pitchFamily="34" charset="0"/>
                <a:ea typeface="Calibri" pitchFamily="34" charset="0"/>
                <a:cs typeface="Times New Roman" pitchFamily="18" charset="0"/>
              </a:rPr>
              <a:t>Δικαιούμαι έναν κόσμο ανθρώπινο, δίκαιο και ειρηνικό. Έναν κόσμο στον οποίο θα μεγαλώσουν αύριο τα δικά μου παιδιά.</a:t>
            </a:r>
            <a:endParaRPr lang="el-GR" dirty="0" smtClean="0">
              <a:latin typeface="Arial" pitchFamily="34" charset="0"/>
              <a:cs typeface="Arial" pitchFamily="34" charset="0"/>
            </a:endParaRPr>
          </a:p>
        </p:txBody>
      </p:sp>
      <p:sp>
        <p:nvSpPr>
          <p:cNvPr id="5" name="4 - TextBox"/>
          <p:cNvSpPr txBox="1"/>
          <p:nvPr/>
        </p:nvSpPr>
        <p:spPr>
          <a:xfrm>
            <a:off x="1475656" y="980728"/>
            <a:ext cx="5616624" cy="646331"/>
          </a:xfrm>
          <a:prstGeom prst="rect">
            <a:avLst/>
          </a:prstGeom>
          <a:noFill/>
        </p:spPr>
        <p:txBody>
          <a:bodyPr wrap="square" rtlCol="0">
            <a:spAutoFit/>
          </a:bodyPr>
          <a:lstStyle/>
          <a:p>
            <a:pPr algn="ctr"/>
            <a:r>
              <a:rPr lang="el-GR" sz="3600" b="1" u="sng" dirty="0" smtClean="0">
                <a:latin typeface="Calibri" pitchFamily="34" charset="0"/>
              </a:rPr>
              <a:t>ΕΠΙΣΗΣ</a:t>
            </a:r>
            <a:endParaRPr lang="el-GR" sz="3600" b="1" u="sng" dirty="0">
              <a:latin typeface="Calibri"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83568" y="687179"/>
            <a:ext cx="7704856"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7650" algn="l"/>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Υπερασπιστές των παιδικών δικαιωμάτων</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7650" algn="l"/>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47650" algn="l"/>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 Συνήγορος του Πολίτη είναι μια Ανεξάρτητη Αρχή, λειτουργεί δηλαδή με βάση κανόνες που ορίζει η ίδια η Αρχή και ελέγχεται μόνο από τη Βουλή των Ελλήνων. Κάθε πολίτης, ανεξάρτητα από την εθνικότητά του, μπορεί να απευθυνθεί στο Συνήγορο αν αντιμετωπίζει κάποιο πρόβλημα με δημόσια υπηρεσία στην Ελλάδα ή στο εξωτερικό. Ένα από τα τμήματα του Συνηγόρου του Πολίτη είναι ο Κύκλος Δικαιωμάτων του Παιδιού. Αποστολή του είναι να υπερασπίζεται τα δικαιώματα των ανηλίκων, δηλαδή όλων των αγοριών και των κοριτσιών έως 18 ετών.</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descr="Î£ÏÎµÏÎ¹ÎºÎ® ÎµÎ¹ÎºÏÎ½Î±"/>
          <p:cNvPicPr/>
          <p:nvPr/>
        </p:nvPicPr>
        <p:blipFill>
          <a:blip r:embed="rId2" cstate="email"/>
          <a:srcRect/>
          <a:stretch>
            <a:fillRect/>
          </a:stretch>
        </p:blipFill>
        <p:spPr bwMode="auto">
          <a:xfrm>
            <a:off x="2771800" y="4149080"/>
            <a:ext cx="3456384" cy="23269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55576" y="1606734"/>
            <a:ext cx="7416824"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Ισότητα στα παιδιά</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Οδηγία για την Ισότητα στην Απασχόληση έχει εφαρμογή στα παιδιά που έχουν εκ του νόμου δικαίωμα να εργάζονται. Ενώ στην επικυρωμένη από όλα τα κράτη μέλη της ΕΕ Σύμβαση «περί του κατωτάτου ορίου ηλικίας εισόδου εις την </a:t>
            </a:r>
            <a:r>
              <a:rPr kumimoji="0" lang="el-GR"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απασχόλησιν</a:t>
            </a: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της Διεθνούς Οργάνωσης Εργασίας95 ορίζεται το 15ο έτος ως κατώτατο όριο ηλικίας, διαφορές μεταξύ των κρατών μελών της ΕΕ ως προς το εν λόγω κατώτατο όριο ηλικίας εξακολουθούν να υπάρχουν.</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187624" y="764704"/>
            <a:ext cx="6840760" cy="3693319"/>
          </a:xfrm>
          <a:prstGeom prst="rect">
            <a:avLst/>
          </a:prstGeom>
        </p:spPr>
        <p:txBody>
          <a:bodyPr wrap="square">
            <a:spAutoFit/>
          </a:bodyPr>
          <a:lstStyle/>
          <a:p>
            <a:pPr lvl="0" fontAlgn="base">
              <a:spcBef>
                <a:spcPct val="0"/>
              </a:spcBef>
              <a:spcAft>
                <a:spcPct val="0"/>
              </a:spcAft>
            </a:pPr>
            <a:endParaRPr lang="en-US" sz="2400" b="1" u="sng" dirty="0" smtClean="0">
              <a:latin typeface="Calibri" pitchFamily="34" charset="0"/>
              <a:ea typeface="Calibri" pitchFamily="34" charset="0"/>
              <a:cs typeface="Times New Roman" pitchFamily="18" charset="0"/>
            </a:endParaRPr>
          </a:p>
          <a:p>
            <a:pPr lvl="0" fontAlgn="base">
              <a:spcBef>
                <a:spcPct val="0"/>
              </a:spcBef>
              <a:spcAft>
                <a:spcPct val="0"/>
              </a:spcAft>
            </a:pPr>
            <a:r>
              <a:rPr lang="el-GR" sz="2400" b="1" u="sng" dirty="0" smtClean="0">
                <a:latin typeface="Calibri" pitchFamily="34" charset="0"/>
                <a:ea typeface="Calibri" pitchFamily="34" charset="0"/>
                <a:cs typeface="Times New Roman" pitchFamily="18" charset="0"/>
              </a:rPr>
              <a:t>Δικαιώματα του παιδιού</a:t>
            </a:r>
            <a:endParaRPr lang="el-GR" sz="2400" dirty="0" smtClean="0">
              <a:latin typeface="Arial" pitchFamily="34" charset="0"/>
              <a:cs typeface="Arial" pitchFamily="34" charset="0"/>
            </a:endParaRPr>
          </a:p>
          <a:p>
            <a:pPr lvl="0" eaLnBrk="0" fontAlgn="base" hangingPunct="0">
              <a:spcBef>
                <a:spcPct val="0"/>
              </a:spcBef>
              <a:spcAft>
                <a:spcPct val="0"/>
              </a:spcAft>
            </a:pPr>
            <a:endParaRPr lang="en-US" sz="2400"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pPr>
            <a:endParaRPr lang="en-US"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el-GR" dirty="0" smtClean="0">
                <a:latin typeface="Calibri" pitchFamily="34" charset="0"/>
                <a:ea typeface="Calibri" pitchFamily="34" charset="0"/>
                <a:cs typeface="Times New Roman" pitchFamily="18" charset="0"/>
              </a:rPr>
              <a:t>Όπως οι μεγάλοι, έτσι και τα παιδιά έχουν δικαιώματα που προστατεύονται από τη Σύμβαση για τα Δικαιώματα του παιδιού (</a:t>
            </a:r>
            <a:r>
              <a:rPr lang="el-GR" dirty="0" err="1" smtClean="0">
                <a:latin typeface="Calibri" pitchFamily="34" charset="0"/>
                <a:ea typeface="Calibri" pitchFamily="34" charset="0"/>
                <a:cs typeface="Times New Roman" pitchFamily="18" charset="0"/>
              </a:rPr>
              <a:t>Unicef</a:t>
            </a:r>
            <a:r>
              <a:rPr lang="el-GR" dirty="0" smtClean="0">
                <a:latin typeface="Calibri" pitchFamily="34" charset="0"/>
                <a:ea typeface="Calibri" pitchFamily="34" charset="0"/>
                <a:cs typeface="Times New Roman" pitchFamily="18" charset="0"/>
              </a:rPr>
              <a:t>). Η Σύμβαση περιλαμβάνει 54 άρθρα, τέθηκε σε ισχύ από το έτος 1990 και την έχουν υπογράψει σχεδόν όλες οι χώρες του κόσμου ΕΕ και τα κράτη μέλη της ΕΕ πρέπει να σέβονται, να προστατεύουν και να προάγουν τα δικαιώματα των παιδιών. Όλες οι πολιτικές της ΕΕ που έχουν αντίκτυπο στα παιδιά πρέπει να χαράσσονται με γνώμονα το υπέρτατο συμφέρον του παιδιού</a:t>
            </a:r>
            <a:r>
              <a:rPr lang="en-US" dirty="0" smtClean="0">
                <a:latin typeface="Calibri" pitchFamily="34" charset="0"/>
                <a:ea typeface="Calibri" pitchFamily="34" charset="0"/>
                <a:cs typeface="Times New Roman" pitchFamily="18" charset="0"/>
              </a:rPr>
              <a:t>.</a:t>
            </a:r>
            <a:endParaRPr lang="el-GR"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27584" y="620688"/>
            <a:ext cx="684076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δράση της </a:t>
            </a:r>
            <a:r>
              <a:rPr kumimoji="0" lang="en-US" sz="24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UNICEF</a:t>
            </a:r>
            <a:r>
              <a:rPr kumimoji="0" lang="el-GR" sz="24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για τα δικαιώματα του παιδιού</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UNICEF τιμά την Παγκόσμια Ημέρα Δικαιωμάτων του Παιδιού, η οποία σηματοδοτεί την επέτειο της υιοθέτησης της Σύμβασης για τα Δικαιώματα του Παιδιού, με παγκόσμιες εκδηλώσεις στις οποίες τα παιδιά έχουν τον πρώτο λόγο, εκδηλώσεις με επώνυμους προσκεκλημένους και άλλες κινητοποιήσεις παιδιών σε περισσότερες από 130 χώρες, προσφέροντας στα παιδιά το δικό τους βήμα για να ακουστεί η φωνή τους και να βοηθήσουν ώστε να σωθούν παιδικές ζωές, να αγωνιστούν για τα δικαιώματά τους και να αναπτύξουν πλήρως τις δυνατότητές τους.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0 - Εικόνα" descr="children’s-rights.jpg"/>
          <p:cNvPicPr/>
          <p:nvPr/>
        </p:nvPicPr>
        <p:blipFill>
          <a:blip r:embed="rId2" cstate="email"/>
          <a:stretch>
            <a:fillRect/>
          </a:stretch>
        </p:blipFill>
        <p:spPr>
          <a:xfrm>
            <a:off x="2915816" y="4149080"/>
            <a:ext cx="3314700" cy="2001735"/>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39552" y="764704"/>
            <a:ext cx="8064896"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Ευρωπαϊκή Ένωση και κατηγορίες δικαιωμάτων</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latin typeface="Trebuchet MS" pitchFamily="34" charset="0"/>
                <a:ea typeface="Calibri" pitchFamily="34" charset="0"/>
                <a:cs typeface="Times New Roman" pitchFamily="18" charset="0"/>
              </a:rPr>
              <a:t> </a:t>
            </a:r>
            <a:r>
              <a:rPr kumimoji="0" lang="el-GR" b="0" i="0" u="none" strike="noStrike" cap="none" normalizeH="0" baseline="0" dirty="0" smtClean="0">
                <a:ln>
                  <a:noFill/>
                </a:ln>
                <a:effectLst/>
                <a:latin typeface="Calibri" pitchFamily="34" charset="0"/>
                <a:ea typeface="Calibri" pitchFamily="34" charset="0"/>
                <a:cs typeface="Times New Roman" pitchFamily="18" charset="0"/>
              </a:rPr>
              <a:t>Στην Ε.Ε υπάρχουν τρεις μεγάλες κατηγορίες δικαιωμάτων:</a:t>
            </a:r>
            <a:endParaRPr kumimoji="0" lang="el-GR" b="0" i="0" u="none" strike="noStrike" cap="none" normalizeH="0" baseline="0" dirty="0" smtClean="0">
              <a:ln>
                <a:noFill/>
              </a:ln>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latin typeface="Calibri" pitchFamily="34" charset="0"/>
                <a:ea typeface="Calibri" pitchFamily="34" charset="0"/>
                <a:cs typeface="Times New Roman" pitchFamily="18" charset="0"/>
              </a:rPr>
              <a:t>Προστασία (από κάθε μορφής κακοποίηση, εκμετάλλευση, διάκριση, ρατσισμό, κ.λπ.)</a:t>
            </a:r>
            <a:endParaRPr kumimoji="0" lang="el-GR" i="0" u="none" strike="noStrike" cap="none" normalizeH="0" baseline="0" dirty="0" smtClean="0">
              <a:ln>
                <a:noFill/>
              </a:ln>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i="0" u="none" strike="noStrike" cap="none" normalizeH="0" baseline="0" dirty="0" smtClean="0">
                <a:ln>
                  <a:noFill/>
                </a:ln>
                <a:effectLst/>
                <a:latin typeface="Calibri" pitchFamily="34" charset="0"/>
                <a:ea typeface="Calibri" pitchFamily="34" charset="0"/>
                <a:cs typeface="Times New Roman" pitchFamily="18" charset="0"/>
              </a:rPr>
              <a:t>Παροχές (δικ</a:t>
            </a:r>
            <a:r>
              <a:rPr kumimoji="0" lang="el-GR" b="0" i="0" u="none" strike="noStrike" cap="none" normalizeH="0" baseline="0" dirty="0" smtClean="0">
                <a:ln>
                  <a:noFill/>
                </a:ln>
                <a:effectLst/>
                <a:latin typeface="Calibri" pitchFamily="34" charset="0"/>
                <a:ea typeface="Calibri" pitchFamily="34" charset="0"/>
                <a:cs typeface="Times New Roman" pitchFamily="18" charset="0"/>
              </a:rPr>
              <a:t>αίωμα στην εκπαίδευση, την υγεία, την πρόνοια, την ψυχαγωγία, κ.λπ.)</a:t>
            </a:r>
            <a:endParaRPr kumimoji="0" lang="el-GR" b="0" i="0" u="none" strike="noStrike" cap="none" normalizeH="0" baseline="0" dirty="0" smtClean="0">
              <a:ln>
                <a:noFill/>
              </a:ln>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latin typeface="Calibri" pitchFamily="34" charset="0"/>
                <a:ea typeface="Calibri" pitchFamily="34" charset="0"/>
                <a:cs typeface="Times New Roman" pitchFamily="18" charset="0"/>
              </a:rPr>
              <a:t>Συμμετοχή (δικαίωμα στην έκφραση γνώμης, την πληροφόρηση, τον ελεύθερο χρόνο, κ.λπ.)</a:t>
            </a:r>
            <a:endParaRPr kumimoji="0" lang="el-GR" b="0" i="0" u="none" strike="noStrike" cap="none" normalizeH="0" baseline="0" dirty="0" smtClean="0">
              <a:ln>
                <a:noFill/>
              </a:ln>
              <a:effectLst/>
              <a:latin typeface="Calibri" pitchFamily="34" charset="0"/>
              <a:cs typeface="Arial" pitchFamily="34" charset="0"/>
            </a:endParaRPr>
          </a:p>
        </p:txBody>
      </p:sp>
      <p:pic>
        <p:nvPicPr>
          <p:cNvPr id="27651" name="Picture 3" descr="ÎÏÎ¿ÏÎ­Î»ÎµÏÎ¼Î± ÎµÎ¹ÎºÏÎ½Î±Ï Î³Î¹Î± ÎÎ"/>
          <p:cNvPicPr>
            <a:picLocks noChangeAspect="1" noChangeArrowheads="1"/>
          </p:cNvPicPr>
          <p:nvPr/>
        </p:nvPicPr>
        <p:blipFill>
          <a:blip r:embed="rId2" cstate="email"/>
          <a:srcRect/>
          <a:stretch>
            <a:fillRect/>
          </a:stretch>
        </p:blipFill>
        <p:spPr bwMode="auto">
          <a:xfrm>
            <a:off x="2267744" y="3429000"/>
            <a:ext cx="4896544" cy="2813509"/>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7772400" cy="1165816"/>
          </a:xfrm>
        </p:spPr>
        <p:txBody>
          <a:bodyPr>
            <a:normAutofit fontScale="90000"/>
          </a:bodyPr>
          <a:lstStyle/>
          <a:p>
            <a:pPr algn="ctr"/>
            <a:r>
              <a:rPr lang="el-GR" dirty="0" smtClean="0"/>
              <a:t>ΤΑ ΔΙΚΑΙΩΜΑΤΑ ΤΟΥ ΠΑΙΔΙΟΥ ΣΙΓΚΑΠΟΥΡΗ</a:t>
            </a:r>
            <a:endParaRPr lang="el-GR" dirty="0"/>
          </a:p>
        </p:txBody>
      </p:sp>
      <p:sp>
        <p:nvSpPr>
          <p:cNvPr id="3" name="2 - Θέση περιεχομένου"/>
          <p:cNvSpPr>
            <a:spLocks noGrp="1"/>
          </p:cNvSpPr>
          <p:nvPr>
            <p:ph idx="1"/>
          </p:nvPr>
        </p:nvSpPr>
        <p:spPr/>
        <p:txBody>
          <a:bodyPr>
            <a:normAutofit/>
          </a:bodyPr>
          <a:lstStyle/>
          <a:p>
            <a:r>
              <a:rPr lang="el-GR" sz="2400" b="1" dirty="0" smtClean="0"/>
              <a:t>Στήριξη των οικογενειών</a:t>
            </a:r>
            <a:r>
              <a:rPr lang="el-GR" sz="2400" dirty="0" smtClean="0"/>
              <a:t>, συγκεκριμένα των παιδιών, που θίγονται από το διαζύγιο. Σκοπός είναι να αναδείξουμε τα συμφέροντα των παιδιών και να βοηθήσουμε τα παιδιά και τις οικογένειες να αντιμετωπίσουν καλύτερα τις αλλαγές από το διαζύγιο</a:t>
            </a:r>
            <a:endParaRPr lang="en-US" sz="2400" dirty="0" smtClean="0"/>
          </a:p>
        </p:txBody>
      </p:sp>
      <p:pic>
        <p:nvPicPr>
          <p:cNvPr id="17410" name="Picture 2" descr="ÎÏÎ¿ÏÎ­Î»ÎµÏÎ¼Î± ÎµÎ¹ÎºÏÎ½Î±Ï Î³Î¹Î± ÏÎ¹Î³ÎºÎ±ÏÎ¿ÏÏÎ· ÏÎ±Î¹Î´Î¹Î±"/>
          <p:cNvPicPr>
            <a:picLocks noChangeAspect="1" noChangeArrowheads="1"/>
          </p:cNvPicPr>
          <p:nvPr/>
        </p:nvPicPr>
        <p:blipFill>
          <a:blip r:embed="rId2" cstate="email"/>
          <a:srcRect/>
          <a:stretch>
            <a:fillRect/>
          </a:stretch>
        </p:blipFill>
        <p:spPr bwMode="auto">
          <a:xfrm>
            <a:off x="1571604" y="4265712"/>
            <a:ext cx="5938193" cy="230656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980728"/>
            <a:ext cx="7772400" cy="914400"/>
          </a:xfrm>
        </p:spPr>
        <p:txBody>
          <a:bodyPr/>
          <a:lstStyle/>
          <a:p>
            <a:r>
              <a:rPr lang="el-GR" sz="2400" b="1" i="1" u="sng" dirty="0" smtClean="0">
                <a:solidFill>
                  <a:schemeClr val="tx1"/>
                </a:solidFill>
                <a:latin typeface="Calibri" pitchFamily="34" charset="0"/>
              </a:rPr>
              <a:t>Η ευημερία των παιδιών σε αναπτυγμένες και αναπτυσσόμενες χώρες</a:t>
            </a:r>
            <a:endParaRPr lang="el-GR" sz="2400" b="1" i="1" u="sng" dirty="0">
              <a:solidFill>
                <a:schemeClr val="tx1"/>
              </a:solidFill>
              <a:latin typeface="Calibri" pitchFamily="34" charset="0"/>
            </a:endParaRPr>
          </a:p>
        </p:txBody>
      </p:sp>
      <p:sp>
        <p:nvSpPr>
          <p:cNvPr id="3" name="2 - Θέση περιεχομένου"/>
          <p:cNvSpPr>
            <a:spLocks noGrp="1"/>
          </p:cNvSpPr>
          <p:nvPr>
            <p:ph idx="1"/>
          </p:nvPr>
        </p:nvSpPr>
        <p:spPr>
          <a:xfrm>
            <a:off x="899592" y="2286000"/>
            <a:ext cx="7772400" cy="4572000"/>
          </a:xfrm>
        </p:spPr>
        <p:txBody>
          <a:bodyPr>
            <a:normAutofit/>
          </a:bodyPr>
          <a:lstStyle/>
          <a:p>
            <a:pPr>
              <a:buNone/>
            </a:pPr>
            <a:r>
              <a:rPr lang="en-US" sz="1800" dirty="0" smtClean="0"/>
              <a:t>        </a:t>
            </a:r>
            <a:r>
              <a:rPr lang="el-GR" sz="1800" dirty="0" smtClean="0"/>
              <a:t>Μετά την επικύρωση της συνθήκης για τα Δικαιώματα του Παιδιού, επικράτησε ιδέα ότι κάθε άτομο ως 18 χρονών θεωρείται παιδί. Ανεξαρτήτως λοιπόν φύλου, φυλής, χρώματος, γλώσσας, θρησκείας, πολιτικών άλλων πεποιθήσεων, εθνικής, εθνοτικής κοινωνικής καταγωγής, περιουσιακής κατάστασης, ανικανότητας αναπηρίας οποιασδήποτε άλλης κατάστασης, έχει ανάγκη μιας ιδιαίτερης μεταχείρισης και δικαιώματα ιδιαίτερης φροντίδας και προστασίας, γιατί τα παιδιά είναι συχνά πιο ευάλωτα σε σχέση με τους ενήλικες</a:t>
            </a:r>
            <a:r>
              <a:rPr lang="en-US" sz="1800" dirty="0" smtClean="0"/>
              <a:t>.</a:t>
            </a:r>
            <a:endParaRPr lang="el-GR" sz="18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980728"/>
            <a:ext cx="7772400" cy="914400"/>
          </a:xfrm>
        </p:spPr>
        <p:txBody>
          <a:bodyPr/>
          <a:lstStyle/>
          <a:p>
            <a:r>
              <a:rPr lang="el-GR" sz="2400" b="1" i="1" u="sng" dirty="0" smtClean="0">
                <a:solidFill>
                  <a:schemeClr val="tx1"/>
                </a:solidFill>
                <a:latin typeface="Calibri" pitchFamily="34" charset="0"/>
              </a:rPr>
              <a:t>Το παράδοξο της Φινλανδίας</a:t>
            </a:r>
            <a:endParaRPr lang="el-GR" sz="2400" b="1" i="1" u="sng" dirty="0">
              <a:solidFill>
                <a:schemeClr val="tx1"/>
              </a:solidFill>
              <a:latin typeface="Calibri" pitchFamily="34" charset="0"/>
            </a:endParaRPr>
          </a:p>
        </p:txBody>
      </p:sp>
      <p:sp>
        <p:nvSpPr>
          <p:cNvPr id="3" name="2 - Θέση περιεχομένου"/>
          <p:cNvSpPr>
            <a:spLocks noGrp="1"/>
          </p:cNvSpPr>
          <p:nvPr>
            <p:ph idx="1"/>
          </p:nvPr>
        </p:nvSpPr>
        <p:spPr/>
        <p:txBody>
          <a:bodyPr>
            <a:normAutofit/>
          </a:bodyPr>
          <a:lstStyle/>
          <a:p>
            <a:pPr>
              <a:buNone/>
            </a:pPr>
            <a:r>
              <a:rPr lang="en-US" sz="1800" dirty="0" smtClean="0"/>
              <a:t>       </a:t>
            </a:r>
            <a:r>
              <a:rPr lang="el-GR" sz="1800" dirty="0" smtClean="0"/>
              <a:t>Η υποχρεωτική εκπαίδευση στη Φινλανδία ξεκινά όταν το παιδί γίνεται 7 ετών, που σημαίνει ότι η ηλικιακή ομάδα στην οποία βασίζεται το ποσοστό εγγραφής στην προσχολική εκπαίδευση αποτελείται από παιδιά ηλικίας τεσσάρων ως επτά. Αν το ποσοστό της εγγραφής στην προσχολική εκπαίδευση έπρεπε να οριστεί εκ νέου ως, «το ποσοστό των παιδιών που εγγράφονται στην προσχολική εκπαίδευση το έτος πριν την έναρξη της υποχρεωτικής εκπαίδευσης», η Φινλανδία θα κατατάσσονταν κοντά στην κορυφή του πίνακα με το ποσοστό εγγραφής να πλησιάζει το 100%. </a:t>
            </a:r>
            <a:endParaRPr lang="el-GR" sz="18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55576" y="1196752"/>
            <a:ext cx="7916416" cy="4752528"/>
          </a:xfrm>
        </p:spPr>
        <p:txBody>
          <a:bodyPr>
            <a:normAutofit/>
          </a:bodyPr>
          <a:lstStyle/>
          <a:p>
            <a:pPr>
              <a:buNone/>
            </a:pPr>
            <a:r>
              <a:rPr lang="el-GR" sz="2600" b="1" u="sng" dirty="0" smtClean="0">
                <a:latin typeface="Calibri" pitchFamily="34" charset="0"/>
              </a:rPr>
              <a:t>Παιδικά δικαιώματα στην Πορτογαλία</a:t>
            </a:r>
            <a:endParaRPr lang="el-GR" sz="2600" dirty="0" smtClean="0">
              <a:latin typeface="Calibri" pitchFamily="34" charset="0"/>
            </a:endParaRPr>
          </a:p>
          <a:p>
            <a:pPr>
              <a:buNone/>
            </a:pPr>
            <a:r>
              <a:rPr lang="en-US" sz="1900" dirty="0" smtClean="0">
                <a:latin typeface="Calibri" pitchFamily="34" charset="0"/>
              </a:rPr>
              <a:t>       </a:t>
            </a:r>
          </a:p>
          <a:p>
            <a:pPr>
              <a:buNone/>
            </a:pPr>
            <a:r>
              <a:rPr lang="en-US" sz="1800" dirty="0" smtClean="0">
                <a:latin typeface="Calibri" pitchFamily="34" charset="0"/>
              </a:rPr>
              <a:t>    </a:t>
            </a:r>
          </a:p>
          <a:p>
            <a:pPr>
              <a:buNone/>
            </a:pPr>
            <a:r>
              <a:rPr lang="en-US" sz="1800" dirty="0" smtClean="0">
                <a:latin typeface="Calibri" pitchFamily="34" charset="0"/>
              </a:rPr>
              <a:t>      </a:t>
            </a:r>
            <a:r>
              <a:rPr lang="el-GR" sz="1800" dirty="0" smtClean="0">
                <a:latin typeface="Calibri" pitchFamily="34" charset="0"/>
              </a:rPr>
              <a:t>Ειδικά οι γυναίκες και τα παιδιά περιθωριοποιούνται με διάφορους τρόπους, ο Τύπος δεν είναι ελεύθερος σε πολλές χώρες και επιβάλλεται σιωπή στους διαφωνούντες, πολύ συχνά μόνιμα. Ενώ κατά τη διάρκεια των τελευταίων εξήντα χρόνων έχουν σημειωθεί κάποια οφέλη, οι παραβιάσεις των ανθρωπίνων δικαιωμάτων αποτελούν ακόμα και σήμερα μάστιγα για τον κόσμο μας.</a:t>
            </a:r>
          </a:p>
          <a:p>
            <a:pPr>
              <a:buNone/>
            </a:pPr>
            <a:endParaRPr lang="el-GR" dirty="0" smtClean="0"/>
          </a:p>
        </p:txBody>
      </p:sp>
      <p:pic>
        <p:nvPicPr>
          <p:cNvPr id="3074" name="Picture 2" descr="Î£ÏÎµÏÎ¹ÎºÎ® ÎµÎ¹ÎºÏÎ½Î±"/>
          <p:cNvPicPr>
            <a:picLocks noChangeAspect="1" noChangeArrowheads="1"/>
          </p:cNvPicPr>
          <p:nvPr/>
        </p:nvPicPr>
        <p:blipFill>
          <a:blip r:embed="rId2" cstate="email"/>
          <a:srcRect/>
          <a:stretch>
            <a:fillRect/>
          </a:stretch>
        </p:blipFill>
        <p:spPr bwMode="auto">
          <a:xfrm>
            <a:off x="2555776" y="3933056"/>
            <a:ext cx="4032448" cy="2400267"/>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908720"/>
            <a:ext cx="7772400" cy="4572000"/>
          </a:xfrm>
        </p:spPr>
        <p:txBody>
          <a:bodyPr>
            <a:normAutofit/>
          </a:bodyPr>
          <a:lstStyle/>
          <a:p>
            <a:pPr>
              <a:buNone/>
            </a:pPr>
            <a:r>
              <a:rPr lang="el-GR" b="1" u="sng" dirty="0" smtClean="0"/>
              <a:t>Προβλήματα στην Γαλλία </a:t>
            </a:r>
            <a:endParaRPr lang="el-GR" dirty="0" smtClean="0"/>
          </a:p>
          <a:p>
            <a:pPr>
              <a:buNone/>
            </a:pPr>
            <a:r>
              <a:rPr lang="el-GR" sz="1900" dirty="0" smtClean="0"/>
              <a:t>       </a:t>
            </a:r>
          </a:p>
          <a:p>
            <a:pPr>
              <a:buNone/>
            </a:pPr>
            <a:r>
              <a:rPr lang="el-GR" sz="1900" dirty="0" smtClean="0"/>
              <a:t>       Αρχικά, πάνω από 10.000 παιδιά απειλούνται κάθε χρόνο αφού γίνονται πολλές αναφορές κακομεταχείρισης ή αμέλειας των παιδιών. Επίσης η επιτροπή για τα δικαιώματα του παιδιού έδειξε την μεγαλύτερη ανησυχία για το κλίμα μισαλλοδοξίας που επικρατεί στην Γαλλία έναντι των παιδιών όπως οι Ρουμάνοι, τα παιδιά που ζουν σε </a:t>
            </a:r>
            <a:r>
              <a:rPr lang="el-GR" sz="1900" dirty="0" err="1" smtClean="0"/>
              <a:t>παραγκουπόλεις</a:t>
            </a:r>
            <a:r>
              <a:rPr lang="el-GR" sz="1900" dirty="0" smtClean="0"/>
              <a:t> ή και τα παιδιά με αναπηρία. </a:t>
            </a:r>
          </a:p>
          <a:p>
            <a:pPr>
              <a:buNone/>
            </a:pPr>
            <a:endParaRPr lang="el-GR" dirty="0"/>
          </a:p>
        </p:txBody>
      </p:sp>
      <p:pic>
        <p:nvPicPr>
          <p:cNvPr id="1026" name="Picture 2" descr="Î£ÏÎµÏÎ¹ÎºÎ® ÎµÎ¹ÎºÏÎ½Î±"/>
          <p:cNvPicPr>
            <a:picLocks noChangeAspect="1" noChangeArrowheads="1"/>
          </p:cNvPicPr>
          <p:nvPr/>
        </p:nvPicPr>
        <p:blipFill>
          <a:blip r:embed="rId2" cstate="email"/>
          <a:srcRect/>
          <a:stretch>
            <a:fillRect/>
          </a:stretch>
        </p:blipFill>
        <p:spPr bwMode="auto">
          <a:xfrm>
            <a:off x="2483768" y="3861048"/>
            <a:ext cx="4896544" cy="2750811"/>
          </a:xfrm>
          <a:prstGeom prst="rect">
            <a:avLst/>
          </a:prstGeom>
          <a:noFill/>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1052736"/>
            <a:ext cx="7772400" cy="914400"/>
          </a:xfrm>
        </p:spPr>
        <p:txBody>
          <a:bodyPr/>
          <a:lstStyle/>
          <a:p>
            <a:r>
              <a:rPr lang="el-GR" sz="2400" b="1" u="sng" dirty="0" smtClean="0">
                <a:solidFill>
                  <a:schemeClr val="tx1"/>
                </a:solidFill>
                <a:latin typeface="Calibri" pitchFamily="34" charset="0"/>
              </a:rPr>
              <a:t>Παιδία μεταναστών στην Ελλάδα</a:t>
            </a:r>
            <a:endParaRPr lang="el-GR" sz="2400" b="1" u="sng" dirty="0">
              <a:solidFill>
                <a:schemeClr val="tx1"/>
              </a:solidFill>
              <a:latin typeface="Calibri" pitchFamily="34" charset="0"/>
            </a:endParaRPr>
          </a:p>
        </p:txBody>
      </p:sp>
      <p:sp>
        <p:nvSpPr>
          <p:cNvPr id="3" name="2 - Θέση περιεχομένου"/>
          <p:cNvSpPr>
            <a:spLocks noGrp="1"/>
          </p:cNvSpPr>
          <p:nvPr>
            <p:ph idx="1"/>
          </p:nvPr>
        </p:nvSpPr>
        <p:spPr>
          <a:xfrm>
            <a:off x="899592" y="2132856"/>
            <a:ext cx="7772400" cy="4572000"/>
          </a:xfrm>
        </p:spPr>
        <p:txBody>
          <a:bodyPr>
            <a:normAutofit/>
          </a:bodyPr>
          <a:lstStyle/>
          <a:p>
            <a:pPr fontAlgn="base">
              <a:buNone/>
            </a:pPr>
            <a:r>
              <a:rPr lang="en-US" sz="1800" dirty="0" smtClean="0"/>
              <a:t>        </a:t>
            </a:r>
            <a:r>
              <a:rPr lang="el-GR" sz="1800" dirty="0" smtClean="0"/>
              <a:t>Στην Ελλάδα του 21ου αιώνα που θέλει να αυτοαποκαλείται κοιτίδα της δημοκρατίας και του πολιτισμού, 200.000 παιδιά  μένουν ξεκρέμαστα χωρίς χαρτιά, χωρίς δικαιώματα, χωρίς ελπίδα.</a:t>
            </a:r>
          </a:p>
          <a:p>
            <a:pPr fontAlgn="base">
              <a:buNone/>
            </a:pPr>
            <a:r>
              <a:rPr lang="el-GR" sz="1800" dirty="0" smtClean="0"/>
              <a:t>        Είναι τα παιδιά των μεταναστών που γεννήθηκαν ή ήρθαν σε μικρή ηλικία στη χώρα μας. Τα παιδιά που πολλές φορές αποκαλούμε 2η γενιά μεταναστών, αλλά στην πραγματικότητα η μόνη πατρίδα που έχουν γνωρίσει είναι η Ελλάδα.</a:t>
            </a:r>
          </a:p>
          <a:p>
            <a:endParaRPr lang="el-GR" dirty="0"/>
          </a:p>
        </p:txBody>
      </p:sp>
      <p:pic>
        <p:nvPicPr>
          <p:cNvPr id="2050" name="Picture 2" descr="http://www.thetoc.gr/images/articles/4/article_125794/upl5853c27bdcb24.jpg"/>
          <p:cNvPicPr>
            <a:picLocks noChangeAspect="1" noChangeArrowheads="1"/>
          </p:cNvPicPr>
          <p:nvPr/>
        </p:nvPicPr>
        <p:blipFill>
          <a:blip r:embed="rId2" cstate="email"/>
          <a:srcRect/>
          <a:stretch>
            <a:fillRect/>
          </a:stretch>
        </p:blipFill>
        <p:spPr bwMode="auto">
          <a:xfrm>
            <a:off x="4572000" y="4142777"/>
            <a:ext cx="4104456" cy="2358057"/>
          </a:xfrm>
          <a:prstGeom prst="rect">
            <a:avLst/>
          </a:prstGeo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11560" y="1678741"/>
            <a:ext cx="777686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effectLst/>
                <a:latin typeface="Trebuchet MS" pitchFamily="34" charset="0"/>
                <a:ea typeface="Calibri" pitchFamily="34" charset="0"/>
                <a:cs typeface="Times New Roman" pitchFamily="18" charset="0"/>
              </a:rPr>
              <a:t>Επίλογος</a:t>
            </a:r>
            <a:endParaRPr kumimoji="0" lang="el-GR"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effectLst/>
                <a:latin typeface="Calibri" pitchFamily="34" charset="0"/>
                <a:ea typeface="Calibri" pitchFamily="34" charset="0"/>
                <a:cs typeface="Times New Roman" pitchFamily="18" charset="0"/>
              </a:rPr>
              <a:t>Σήμερα τα δικαιώματα των παιδιών κινδυνεύουν πιο πολύ από ποτέ. Η  αυξανομένη φτώχεια όλο και μεγαλύτερου μέρους του πληθυσμού επηρεάζει φυσικά και τα παιδιά. Οι γονείς επιβαρύνονται ψυχολογικά και οι σχέσεις τους με τα παιδία τους επηρεάζετε αρνητικά. Πολλά παιδία χάνουν πολλά δικαιώματα όπως είναι αυτό της ασφάλειας και του επαρκούς βιοτικού επίπεδου</a:t>
            </a:r>
            <a:r>
              <a:rPr kumimoji="0" lang="el-GR" b="0" i="0" u="none" strike="noStrike" cap="none" normalizeH="0" baseline="0" dirty="0" smtClean="0">
                <a:ln>
                  <a:noFill/>
                </a:ln>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l-GR"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effectLst/>
              <a:latin typeface="Calibri" pitchFamily="34" charset="0"/>
              <a:cs typeface="Times New Roman" pitchFamily="18" charset="0"/>
              <a:hlinkClick r:id="rId2" action="ppaction://hlinksldjump"/>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2400" dirty="0" smtClean="0">
                <a:latin typeface="Arial" pitchFamily="34" charset="0"/>
                <a:cs typeface="Arial" pitchFamily="34" charset="0"/>
                <a:hlinkClick r:id="rId2" action="ppaction://hlinksldjump"/>
              </a:rPr>
              <a:t>Επιλογές</a:t>
            </a:r>
            <a:endParaRPr kumimoji="0" lang="el-GR" sz="24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
          <a:ext cx="9146119" cy="6858000"/>
        </p:xfrm>
        <a:graphic>
          <a:graphicData uri="http://schemas.openxmlformats.org/presentationml/2006/ole">
            <p:oleObj spid="_x0000_s1026" name="Παρουσίαση" r:id="rId3" imgW="4568900" imgH="3425883" progId="PowerPoint.Show.12">
              <p:embed/>
            </p:oleObj>
          </a:graphicData>
        </a:graphic>
      </p:graphicFrame>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200" dirty="0" smtClean="0">
                <a:latin typeface="Arial" pitchFamily="34" charset="0"/>
                <a:cs typeface="Arial" pitchFamily="34" charset="0"/>
              </a:rPr>
              <a:t>ΠΕΡΙΕΧΟΜΕΝΑ</a:t>
            </a:r>
            <a:endParaRPr lang="el-GR" sz="4200" dirty="0">
              <a:latin typeface="Arial" pitchFamily="34" charset="0"/>
              <a:cs typeface="Arial" pitchFamily="34" charset="0"/>
            </a:endParaRPr>
          </a:p>
        </p:txBody>
      </p:sp>
      <p:sp>
        <p:nvSpPr>
          <p:cNvPr id="3" name="2 - Θέση περιεχομένου"/>
          <p:cNvSpPr>
            <a:spLocks noGrp="1"/>
          </p:cNvSpPr>
          <p:nvPr>
            <p:ph idx="1"/>
          </p:nvPr>
        </p:nvSpPr>
        <p:spPr>
          <a:xfrm>
            <a:off x="714348" y="1857364"/>
            <a:ext cx="8229600" cy="4525963"/>
          </a:xfrm>
        </p:spPr>
        <p:txBody>
          <a:bodyPr>
            <a:normAutofit/>
          </a:bodyPr>
          <a:lstStyle/>
          <a:p>
            <a:pPr marL="514350" indent="-514350">
              <a:buFont typeface="+mj-lt"/>
              <a:buAutoNum type="arabicPeriod"/>
            </a:pPr>
            <a:r>
              <a:rPr lang="el-GR" sz="2400" dirty="0" smtClean="0">
                <a:latin typeface="Arial" pitchFamily="34" charset="0"/>
                <a:cs typeface="Arial" pitchFamily="34" charset="0"/>
                <a:hlinkClick r:id="rId2" action="ppaction://hlinksldjump"/>
              </a:rPr>
              <a:t>ΕΙΣΑΓΩΓΗ</a:t>
            </a:r>
            <a:endParaRPr lang="el-GR" sz="2400" dirty="0" smtClean="0">
              <a:latin typeface="Arial" pitchFamily="34" charset="0"/>
              <a:cs typeface="Arial" pitchFamily="34" charset="0"/>
            </a:endParaRPr>
          </a:p>
          <a:p>
            <a:pPr marL="514350" indent="-514350">
              <a:buFont typeface="+mj-lt"/>
              <a:buAutoNum type="arabicPeriod"/>
            </a:pPr>
            <a:r>
              <a:rPr lang="el-GR" sz="2400" dirty="0" smtClean="0">
                <a:latin typeface="Arial" pitchFamily="34" charset="0"/>
                <a:cs typeface="Arial" pitchFamily="34" charset="0"/>
                <a:hlinkClick r:id="rId3" action="ppaction://hlinksldjump"/>
              </a:rPr>
              <a:t>ΚΥΡΙΩΣ ΜΕΡΟΣ       </a:t>
            </a:r>
            <a:endParaRPr lang="el-GR" sz="2400" dirty="0" smtClean="0">
              <a:latin typeface="Arial" pitchFamily="34" charset="0"/>
              <a:cs typeface="Arial" pitchFamily="34" charset="0"/>
            </a:endParaRPr>
          </a:p>
          <a:p>
            <a:pPr marL="514350" indent="-514350">
              <a:buFont typeface="+mj-lt"/>
              <a:buAutoNum type="arabicPeriod"/>
            </a:pPr>
            <a:r>
              <a:rPr lang="el-GR" sz="2400" dirty="0" smtClean="0">
                <a:latin typeface="Arial" pitchFamily="34" charset="0"/>
                <a:cs typeface="Arial" pitchFamily="34" charset="0"/>
                <a:hlinkClick r:id="rId4" action="ppaction://hlinksldjump"/>
              </a:rPr>
              <a:t>ΣΥΜΠΕΡΑΣΜΑ</a:t>
            </a:r>
            <a:endParaRPr lang="el-GR" sz="2400" dirty="0" smtClean="0">
              <a:latin typeface="Arial" pitchFamily="34" charset="0"/>
              <a:cs typeface="Arial" pitchFamily="34" charset="0"/>
            </a:endParaRPr>
          </a:p>
          <a:p>
            <a:pPr marL="514350" indent="-514350">
              <a:buFont typeface="+mj-lt"/>
              <a:buAutoNum type="arabicPeriod"/>
            </a:pPr>
            <a:r>
              <a:rPr lang="el-GR" sz="2400" dirty="0" smtClean="0">
                <a:latin typeface="Arial" pitchFamily="34" charset="0"/>
                <a:cs typeface="Arial" pitchFamily="34" charset="0"/>
                <a:hlinkClick r:id="rId5" action="ppaction://hlinksldjump"/>
              </a:rPr>
              <a:t>ΔΙΚΤΥΟΓΡΑΦΙΑ</a:t>
            </a:r>
            <a:endParaRPr lang="el-GR"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200" dirty="0" smtClean="0">
                <a:latin typeface="Arial" pitchFamily="34" charset="0"/>
                <a:cs typeface="Arial" pitchFamily="34" charset="0"/>
              </a:rPr>
              <a:t>1.ΕΙΣΑΓΩΓΗ</a:t>
            </a:r>
            <a:endParaRPr lang="el-GR" sz="4200" dirty="0">
              <a:latin typeface="Arial" pitchFamily="34" charset="0"/>
              <a:cs typeface="Arial" pitchFamily="34" charset="0"/>
            </a:endParaRPr>
          </a:p>
        </p:txBody>
      </p:sp>
      <p:sp>
        <p:nvSpPr>
          <p:cNvPr id="3" name="2 - Θέση περιεχομένου"/>
          <p:cNvSpPr>
            <a:spLocks noGrp="1"/>
          </p:cNvSpPr>
          <p:nvPr>
            <p:ph idx="1"/>
          </p:nvPr>
        </p:nvSpPr>
        <p:spPr>
          <a:xfrm>
            <a:off x="285720" y="1571612"/>
            <a:ext cx="8643998" cy="4000528"/>
          </a:xfrm>
        </p:spPr>
        <p:txBody>
          <a:bodyPr>
            <a:normAutofit/>
          </a:bodyPr>
          <a:lstStyle/>
          <a:p>
            <a:pPr algn="ctr">
              <a:buNone/>
            </a:pPr>
            <a:r>
              <a:rPr lang="el-GR"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ctr">
              <a:buNone/>
            </a:pPr>
            <a:r>
              <a:rPr lang="el-GR" sz="2000" dirty="0" smtClean="0">
                <a:latin typeface="Arial" pitchFamily="34" charset="0"/>
                <a:cs typeface="Arial" pitchFamily="34" charset="0"/>
              </a:rPr>
              <a:t>  Παιδί </a:t>
            </a:r>
            <a:r>
              <a:rPr lang="el-GR" sz="2000" dirty="0">
                <a:latin typeface="Arial" pitchFamily="34" charset="0"/>
                <a:cs typeface="Arial" pitchFamily="34" charset="0"/>
              </a:rPr>
              <a:t>θεωρείται κάθε άτομο από 0 έως 18 </a:t>
            </a:r>
            <a:r>
              <a:rPr lang="el-GR" sz="2000" dirty="0" smtClean="0">
                <a:latin typeface="Arial" pitchFamily="34" charset="0"/>
                <a:cs typeface="Arial" pitchFamily="34" charset="0"/>
              </a:rPr>
              <a:t>ετών εκτός και εάν η ενηλικίωση επέρχεται νωρίτερα. </a:t>
            </a:r>
            <a:r>
              <a:rPr lang="el-GR" sz="2000" dirty="0">
                <a:latin typeface="Arial" pitchFamily="34" charset="0"/>
                <a:cs typeface="Arial" pitchFamily="34" charset="0"/>
              </a:rPr>
              <a:t>Όλα τα παιδιά έχουν </a:t>
            </a:r>
            <a:r>
              <a:rPr lang="el-GR" sz="2000" dirty="0" smtClean="0">
                <a:latin typeface="Arial" pitchFamily="34" charset="0"/>
                <a:cs typeface="Arial" pitchFamily="34" charset="0"/>
              </a:rPr>
              <a:t>ίσα δικαιώματα  </a:t>
            </a:r>
            <a:r>
              <a:rPr lang="el-GR" sz="2000" dirty="0">
                <a:latin typeface="Arial" pitchFamily="34" charset="0"/>
                <a:cs typeface="Arial" pitchFamily="34" charset="0"/>
              </a:rPr>
              <a:t>ανεξάρτητα από διακρίσεις φυλής, φύλου, γλώσσας, θρησκείας, απόψεων. Για αυτό η </a:t>
            </a:r>
            <a:r>
              <a:rPr lang="en-US" sz="2000" dirty="0">
                <a:latin typeface="Arial" pitchFamily="34" charset="0"/>
                <a:cs typeface="Arial" pitchFamily="34" charset="0"/>
              </a:rPr>
              <a:t>UNICEF</a:t>
            </a:r>
            <a:r>
              <a:rPr lang="el-GR" sz="2000" dirty="0">
                <a:latin typeface="Arial" pitchFamily="34" charset="0"/>
                <a:cs typeface="Arial" pitchFamily="34" charset="0"/>
              </a:rPr>
              <a:t> παρουσίασε τη Σύμβαση για τα δικαιώματα του παιδιού, που ισχύει από το </a:t>
            </a:r>
            <a:r>
              <a:rPr lang="el-GR" sz="2000" dirty="0" smtClean="0">
                <a:latin typeface="Arial" pitchFamily="34" charset="0"/>
                <a:cs typeface="Arial" pitchFamily="34" charset="0"/>
              </a:rPr>
              <a:t>1990 και είναι η πρώτη παγκόσμια δεσμευτική Σύμβαση. Θέτει στοιχειώδεις αρχές για την ευημερία των παιδιών στα διάφορα στάδια εξέλιξής τους και ισχύει σε όλες σχεδόν τις χώρες του κόσμου. Το 1992 έγινε νόμος και στην χώρα μας.</a:t>
            </a:r>
            <a:endParaRPr lang="el-GR" sz="2000" dirty="0">
              <a:latin typeface="Arial" pitchFamily="34" charset="0"/>
              <a:cs typeface="Arial" pitchFamily="34" charset="0"/>
            </a:endParaRPr>
          </a:p>
          <a:p>
            <a:endParaRPr lang="el-GR" sz="2000" dirty="0" smtClean="0">
              <a:latin typeface="Arial" pitchFamily="34" charset="0"/>
              <a:cs typeface="Arial" pitchFamily="34" charset="0"/>
            </a:endParaRPr>
          </a:p>
        </p:txBody>
      </p:sp>
      <p:sp>
        <p:nvSpPr>
          <p:cNvPr id="31746" name="AutoShape 2" descr="ÎÏÎ¿ÏÎ­Î»ÎµÏÎ¼Î± ÎµÎ¹ÎºÏÎ½Î±Ï Î³Î¹Î± Î£Î¥ÎÎÎÎ£Î ÎÎÎ Î¤Î ÎÎÎÎÎÎ©ÎÎÎ¤Î Î¤ÎÎ¥ Î ÎÎÎÎÎ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748" name="AutoShape 4" descr="ÎÏÎ¿ÏÎ­Î»ÎµÏÎ¼Î± ÎµÎ¹ÎºÏÎ½Î±Ï Î³Î¹Î± Î£Î¥ÎÎÎÎ£Î ÎÎÎ Î¤Î ÎÎÎÎÎÎ©ÎÎÎ¤Î Î¤ÎÎ¥ Î ÎÎÎÎÎ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 name="Picture 2" descr="RÃ©sultat de recherche d'images pour &quot;ÏÏÎ¼Î²Î±ÏÎ· Î³Î¹Î± ÏÎ± Î´Î¹ÎºÎ±Î¹ÏÎ¼Î±ÏÎ± ÏÎ¿Ï ÏÎ±Î¹Î´Î¹Î¿Ï&quot;"/>
          <p:cNvPicPr>
            <a:picLocks noChangeAspect="1" noChangeArrowheads="1"/>
          </p:cNvPicPr>
          <p:nvPr/>
        </p:nvPicPr>
        <p:blipFill>
          <a:blip r:embed="rId2" cstate="email"/>
          <a:srcRect/>
          <a:stretch>
            <a:fillRect/>
          </a:stretch>
        </p:blipFill>
        <p:spPr bwMode="auto">
          <a:xfrm>
            <a:off x="3143240" y="4786322"/>
            <a:ext cx="2894471" cy="17859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normAutofit fontScale="90000"/>
          </a:bodyPr>
          <a:lstStyle/>
          <a:p>
            <a:pPr algn="ctr"/>
            <a:r>
              <a:rPr lang="el-GR" sz="4000" dirty="0" smtClean="0">
                <a:latin typeface="Arial" pitchFamily="34" charset="0"/>
                <a:cs typeface="Arial" pitchFamily="34" charset="0"/>
              </a:rPr>
              <a:t>1.1 Η ΣΥΜΒΑΣΗ ΓΙΑ ΤΑ ΔΙΚΑΙΩΜΑΤΑ ΤΟΥ ΠΑΙΔΙΟΥ 1/</a:t>
            </a:r>
            <a:r>
              <a:rPr lang="en-US" sz="4000" dirty="0" smtClean="0">
                <a:latin typeface="Arial" pitchFamily="34" charset="0"/>
                <a:cs typeface="Arial" pitchFamily="34" charset="0"/>
              </a:rPr>
              <a:t>3</a:t>
            </a:r>
            <a:endParaRPr lang="el-GR" sz="4000" dirty="0">
              <a:latin typeface="Arial" pitchFamily="34" charset="0"/>
              <a:cs typeface="Arial" pitchFamily="34" charset="0"/>
            </a:endParaRPr>
          </a:p>
        </p:txBody>
      </p:sp>
      <p:sp>
        <p:nvSpPr>
          <p:cNvPr id="3" name="2 - Θέση περιεχομένου"/>
          <p:cNvSpPr>
            <a:spLocks noGrp="1"/>
          </p:cNvSpPr>
          <p:nvPr>
            <p:ph idx="1"/>
          </p:nvPr>
        </p:nvSpPr>
        <p:spPr>
          <a:xfrm>
            <a:off x="285720" y="1785926"/>
            <a:ext cx="8301038" cy="4625609"/>
          </a:xfrm>
        </p:spPr>
        <p:txBody>
          <a:bodyPr>
            <a:normAutofit/>
          </a:bodyPr>
          <a:lstStyle/>
          <a:p>
            <a:pPr>
              <a:buNone/>
            </a:pPr>
            <a:r>
              <a:rPr lang="el-GR" sz="2000" dirty="0" smtClean="0">
                <a:latin typeface="Arial" pitchFamily="34" charset="0"/>
                <a:cs typeface="Arial" pitchFamily="34" charset="0"/>
              </a:rPr>
              <a:t>Τα 54 άρθρα που περιέχει η Σύμβαση μπορούν να ομαδοποιηθούν σε τέσσερις κατηγορίες: </a:t>
            </a:r>
          </a:p>
          <a:p>
            <a:pPr>
              <a:buNone/>
            </a:pPr>
            <a:endParaRPr lang="el-GR"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Δικαιώματα Επιβίωσης.</a:t>
            </a:r>
          </a:p>
          <a:p>
            <a:pPr>
              <a:buNone/>
            </a:pPr>
            <a:endParaRPr lang="el-GR" sz="2000" dirty="0" smtClean="0">
              <a:latin typeface="Arial" pitchFamily="34" charset="0"/>
              <a:cs typeface="Arial" pitchFamily="34" charset="0"/>
            </a:endParaRPr>
          </a:p>
          <a:p>
            <a:pPr marL="576072" indent="-457200">
              <a:buFont typeface="Wingdings" pitchFamily="2" charset="2"/>
              <a:buChar char="Ø"/>
            </a:pPr>
            <a:r>
              <a:rPr lang="el-GR" sz="2000" dirty="0" smtClean="0">
                <a:latin typeface="Arial" pitchFamily="34" charset="0"/>
                <a:cs typeface="Arial" pitchFamily="34" charset="0"/>
              </a:rPr>
              <a:t>Δικαιώματα Προστασίας. </a:t>
            </a:r>
            <a:endParaRPr lang="en-US" sz="2000" dirty="0" smtClean="0">
              <a:latin typeface="Arial" pitchFamily="34" charset="0"/>
              <a:cs typeface="Arial" pitchFamily="34" charset="0"/>
            </a:endParaRPr>
          </a:p>
          <a:p>
            <a:pPr marL="576072" indent="-457200">
              <a:buFont typeface="Wingdings" pitchFamily="2" charset="2"/>
              <a:buChar char="Ø"/>
            </a:pPr>
            <a:endParaRPr lang="el-GR"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Δικαιώματα Ανάπτυξης – Εξέλιξης. </a:t>
            </a:r>
          </a:p>
          <a:p>
            <a:pPr>
              <a:buFont typeface="Wingdings" pitchFamily="2" charset="2"/>
              <a:buChar char="Ø"/>
            </a:pPr>
            <a:endParaRPr lang="el-GR"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Δικαιώματα Συμμετοχής.</a:t>
            </a:r>
            <a:endParaRPr lang="el-GR"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2" end="2"/>
                                            </p:txEl>
                                          </p:spTgt>
                                        </p:tgtEl>
                                        <p:attrNameLst>
                                          <p:attrName>ppt_x</p:attrName>
                                          <p:attrName>ppt_y</p:attrName>
                                        </p:attrNameLst>
                                      </p:cBhvr>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4" end="4"/>
                                            </p:txEl>
                                          </p:spTgt>
                                        </p:tgtEl>
                                        <p:attrNameLst>
                                          <p:attrName>ppt_x</p:attrName>
                                          <p:attrName>ppt_y</p:attrName>
                                        </p:attrNameLst>
                                      </p:cBhvr>
                                    </p:animMotion>
                                    <p:animRot by="1500000">
                                      <p:cBhvr>
                                        <p:cTn id="13" dur="125" fill="hold">
                                          <p:stCondLst>
                                            <p:cond delay="0"/>
                                          </p:stCondLst>
                                        </p:cTn>
                                        <p:tgtEl>
                                          <p:spTgt spid="3">
                                            <p:txEl>
                                              <p:pRg st="4" end="4"/>
                                            </p:txEl>
                                          </p:spTgt>
                                        </p:tgtEl>
                                        <p:attrNameLst>
                                          <p:attrName>r</p:attrName>
                                        </p:attrNameLst>
                                      </p:cBhvr>
                                    </p:animRot>
                                    <p:animRot by="-1500000">
                                      <p:cBhvr>
                                        <p:cTn id="14" dur="125" fill="hold">
                                          <p:stCondLst>
                                            <p:cond delay="125"/>
                                          </p:stCondLst>
                                        </p:cTn>
                                        <p:tgtEl>
                                          <p:spTgt spid="3">
                                            <p:txEl>
                                              <p:pRg st="4" end="4"/>
                                            </p:txEl>
                                          </p:spTgt>
                                        </p:tgtEl>
                                        <p:attrNameLst>
                                          <p:attrName>r</p:attrName>
                                        </p:attrNameLst>
                                      </p:cBhvr>
                                    </p:animRot>
                                    <p:animRot by="-1500000">
                                      <p:cBhvr>
                                        <p:cTn id="15" dur="125" fill="hold">
                                          <p:stCondLst>
                                            <p:cond delay="250"/>
                                          </p:stCondLst>
                                        </p:cTn>
                                        <p:tgtEl>
                                          <p:spTgt spid="3">
                                            <p:txEl>
                                              <p:pRg st="4" end="4"/>
                                            </p:txEl>
                                          </p:spTgt>
                                        </p:tgtEl>
                                        <p:attrNameLst>
                                          <p:attrName>r</p:attrName>
                                        </p:attrNameLst>
                                      </p:cBhvr>
                                    </p:animRot>
                                    <p:animRot by="1500000">
                                      <p:cBhvr>
                                        <p:cTn id="16" dur="125" fill="hold">
                                          <p:stCondLst>
                                            <p:cond delay="375"/>
                                          </p:stCondLst>
                                        </p:cTn>
                                        <p:tgtEl>
                                          <p:spTgt spid="3">
                                            <p:txEl>
                                              <p:pRg st="4" end="4"/>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6" end="6"/>
                                            </p:txEl>
                                          </p:spTgt>
                                        </p:tgtEl>
                                        <p:attrNameLst>
                                          <p:attrName>ppt_x</p:attrName>
                                          <p:attrName>ppt_y</p:attrName>
                                        </p:attrNameLst>
                                      </p:cBhvr>
                                    </p:animMotion>
                                    <p:animRot by="1500000">
                                      <p:cBhvr>
                                        <p:cTn id="19" dur="125" fill="hold">
                                          <p:stCondLst>
                                            <p:cond delay="0"/>
                                          </p:stCondLst>
                                        </p:cTn>
                                        <p:tgtEl>
                                          <p:spTgt spid="3">
                                            <p:txEl>
                                              <p:pRg st="6" end="6"/>
                                            </p:txEl>
                                          </p:spTgt>
                                        </p:tgtEl>
                                        <p:attrNameLst>
                                          <p:attrName>r</p:attrName>
                                        </p:attrNameLst>
                                      </p:cBhvr>
                                    </p:animRot>
                                    <p:animRot by="-1500000">
                                      <p:cBhvr>
                                        <p:cTn id="20" dur="125" fill="hold">
                                          <p:stCondLst>
                                            <p:cond delay="125"/>
                                          </p:stCondLst>
                                        </p:cTn>
                                        <p:tgtEl>
                                          <p:spTgt spid="3">
                                            <p:txEl>
                                              <p:pRg st="6" end="6"/>
                                            </p:txEl>
                                          </p:spTgt>
                                        </p:tgtEl>
                                        <p:attrNameLst>
                                          <p:attrName>r</p:attrName>
                                        </p:attrNameLst>
                                      </p:cBhvr>
                                    </p:animRot>
                                    <p:animRot by="-1500000">
                                      <p:cBhvr>
                                        <p:cTn id="21" dur="125" fill="hold">
                                          <p:stCondLst>
                                            <p:cond delay="250"/>
                                          </p:stCondLst>
                                        </p:cTn>
                                        <p:tgtEl>
                                          <p:spTgt spid="3">
                                            <p:txEl>
                                              <p:pRg st="6" end="6"/>
                                            </p:txEl>
                                          </p:spTgt>
                                        </p:tgtEl>
                                        <p:attrNameLst>
                                          <p:attrName>r</p:attrName>
                                        </p:attrNameLst>
                                      </p:cBhvr>
                                    </p:animRot>
                                    <p:animRot by="1500000">
                                      <p:cBhvr>
                                        <p:cTn id="22" dur="125" fill="hold">
                                          <p:stCondLst>
                                            <p:cond delay="375"/>
                                          </p:stCondLst>
                                        </p:cTn>
                                        <p:tgtEl>
                                          <p:spTgt spid="3">
                                            <p:txEl>
                                              <p:pRg st="6" end="6"/>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8" end="8"/>
                                            </p:txEl>
                                          </p:spTgt>
                                        </p:tgtEl>
                                        <p:attrNameLst>
                                          <p:attrName>ppt_x</p:attrName>
                                          <p:attrName>ppt_y</p:attrName>
                                        </p:attrNameLst>
                                      </p:cBhvr>
                                    </p:animMotion>
                                    <p:animRot by="1500000">
                                      <p:cBhvr>
                                        <p:cTn id="25" dur="125" fill="hold">
                                          <p:stCondLst>
                                            <p:cond delay="0"/>
                                          </p:stCondLst>
                                        </p:cTn>
                                        <p:tgtEl>
                                          <p:spTgt spid="3">
                                            <p:txEl>
                                              <p:pRg st="8" end="8"/>
                                            </p:txEl>
                                          </p:spTgt>
                                        </p:tgtEl>
                                        <p:attrNameLst>
                                          <p:attrName>r</p:attrName>
                                        </p:attrNameLst>
                                      </p:cBhvr>
                                    </p:animRot>
                                    <p:animRot by="-1500000">
                                      <p:cBhvr>
                                        <p:cTn id="26" dur="125" fill="hold">
                                          <p:stCondLst>
                                            <p:cond delay="125"/>
                                          </p:stCondLst>
                                        </p:cTn>
                                        <p:tgtEl>
                                          <p:spTgt spid="3">
                                            <p:txEl>
                                              <p:pRg st="8" end="8"/>
                                            </p:txEl>
                                          </p:spTgt>
                                        </p:tgtEl>
                                        <p:attrNameLst>
                                          <p:attrName>r</p:attrName>
                                        </p:attrNameLst>
                                      </p:cBhvr>
                                    </p:animRot>
                                    <p:animRot by="-1500000">
                                      <p:cBhvr>
                                        <p:cTn id="27" dur="125" fill="hold">
                                          <p:stCondLst>
                                            <p:cond delay="250"/>
                                          </p:stCondLst>
                                        </p:cTn>
                                        <p:tgtEl>
                                          <p:spTgt spid="3">
                                            <p:txEl>
                                              <p:pRg st="8" end="8"/>
                                            </p:txEl>
                                          </p:spTgt>
                                        </p:tgtEl>
                                        <p:attrNameLst>
                                          <p:attrName>r</p:attrName>
                                        </p:attrNameLst>
                                      </p:cBhvr>
                                    </p:animRot>
                                    <p:animRot by="1500000">
                                      <p:cBhvr>
                                        <p:cTn id="28" dur="125" fill="hold">
                                          <p:stCondLst>
                                            <p:cond delay="375"/>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7772400" cy="1165816"/>
          </a:xfrm>
        </p:spPr>
        <p:txBody>
          <a:bodyPr>
            <a:normAutofit fontScale="90000"/>
          </a:bodyPr>
          <a:lstStyle/>
          <a:p>
            <a:pPr algn="ctr"/>
            <a:r>
              <a:rPr lang="el-GR" dirty="0" smtClean="0"/>
              <a:t>ΤΑ ΔΙΚΑΙΩΜΑΤΑ ΤΟΥ ΠΑΙΔΙΟΥ ΣΙΓΚΑΠΟΥΡΗ</a:t>
            </a:r>
            <a:endParaRPr lang="el-GR" dirty="0"/>
          </a:p>
        </p:txBody>
      </p:sp>
      <p:sp>
        <p:nvSpPr>
          <p:cNvPr id="3" name="2 - Θέση περιεχομένου"/>
          <p:cNvSpPr>
            <a:spLocks noGrp="1"/>
          </p:cNvSpPr>
          <p:nvPr>
            <p:ph idx="1"/>
          </p:nvPr>
        </p:nvSpPr>
        <p:spPr/>
        <p:txBody>
          <a:bodyPr>
            <a:normAutofit/>
          </a:bodyPr>
          <a:lstStyle/>
          <a:p>
            <a:r>
              <a:rPr lang="el-GR" sz="2400" dirty="0" smtClean="0"/>
              <a:t>Παιδιά με ειδικές εκπαιδευτικές ανάγκες. Επιδιώκουμε να ενσωματώσουμε όσο το δυνατόν περισσότερο τα παιδιά με ήπιες ειδικές ανάγκες στα κανονικά σχολεία. </a:t>
            </a:r>
            <a:endParaRPr lang="en-US" sz="2400" dirty="0" smtClean="0"/>
          </a:p>
          <a:p>
            <a:r>
              <a:rPr lang="el-GR" sz="2400" b="1" dirty="0" smtClean="0"/>
              <a:t>Προστασία από το νόμο περί παρενόχλησης</a:t>
            </a:r>
            <a:r>
              <a:rPr lang="el-GR" sz="2400" dirty="0" smtClean="0"/>
              <a:t> είναι ένα νομοθετικό στοιχείο που εισήχθη για την ενίσχυση της προστασίας από την παρενόχληση υπό τις πολυάριθμες μορφές της, η οποία έχει γίνει όλο και μεγαλύτερη ανησυχία στη Σιγκαπούρη.</a:t>
            </a:r>
            <a:endParaRPr lang="el-GR"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dirty="0" smtClean="0">
                <a:latin typeface="Arial" pitchFamily="34" charset="0"/>
                <a:cs typeface="Arial" pitchFamily="34" charset="0"/>
              </a:rPr>
              <a:t>Η ΣΥΜΒΑΣΗ ΓΙΑ ΤΑ ΔΙΚΑΙΩΜΑΤΑ ΤΟΥ ΠΑΙΔΙΟΥ 2/</a:t>
            </a:r>
            <a:r>
              <a:rPr lang="en-US" sz="3600" dirty="0" smtClean="0">
                <a:latin typeface="Arial" pitchFamily="34" charset="0"/>
                <a:cs typeface="Arial" pitchFamily="34" charset="0"/>
              </a:rPr>
              <a:t>3</a:t>
            </a:r>
            <a:endParaRPr lang="el-GR" sz="3600" dirty="0"/>
          </a:p>
        </p:txBody>
      </p:sp>
      <p:sp>
        <p:nvSpPr>
          <p:cNvPr id="3" name="2 - Θέση περιεχομένου"/>
          <p:cNvSpPr>
            <a:spLocks noGrp="1"/>
          </p:cNvSpPr>
          <p:nvPr>
            <p:ph idx="1"/>
          </p:nvPr>
        </p:nvSpPr>
        <p:spPr>
          <a:xfrm>
            <a:off x="357158" y="1714488"/>
            <a:ext cx="8229600" cy="4625609"/>
          </a:xfrm>
        </p:spPr>
        <p:txBody>
          <a:bodyPr>
            <a:normAutofit/>
          </a:bodyPr>
          <a:lstStyle/>
          <a:p>
            <a:pPr algn="ctr">
              <a:buNone/>
            </a:pPr>
            <a:r>
              <a:rPr lang="el-GR"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ctr">
              <a:buNone/>
            </a:pPr>
            <a:r>
              <a:rPr lang="el-GR" sz="2000" dirty="0" smtClean="0">
                <a:latin typeface="Arial" pitchFamily="34" charset="0"/>
                <a:cs typeface="Arial" pitchFamily="34" charset="0"/>
              </a:rPr>
              <a:t> Στην Ευρωπαϊκή Σύμβαση Δικαιωμάτων του Ανθρώπου ορίζεται ότι τα κράτη μέλη οφείλουν να αναγνωρίζουν τα δικαιώματα της Σύμβασης σε «όλα τα εξαρτώμενα εκ της δικαιοδοσίας τους πρόσωπα». Τα κράτη παίρνουν όλα τα κατάλληλα μέτρα ώστε να προστατεύεται αποτελεσματικά το παιδί έναντι κάθε μορφής διάκρισης ή κύρωσης. </a:t>
            </a:r>
            <a:endParaRPr lang="el-GR" sz="2000" dirty="0"/>
          </a:p>
        </p:txBody>
      </p:sp>
      <p:sp>
        <p:nvSpPr>
          <p:cNvPr id="6" name="5 - TextBox"/>
          <p:cNvSpPr txBox="1"/>
          <p:nvPr/>
        </p:nvSpPr>
        <p:spPr>
          <a:xfrm>
            <a:off x="7286644" y="6500834"/>
            <a:ext cx="1703030" cy="369332"/>
          </a:xfrm>
          <a:prstGeom prst="rect">
            <a:avLst/>
          </a:prstGeom>
          <a:noFill/>
        </p:spPr>
        <p:txBody>
          <a:bodyPr wrap="none" rtlCol="0">
            <a:spAutoFit/>
          </a:bodyPr>
          <a:lstStyle/>
          <a:p>
            <a:r>
              <a:rPr lang="el-GR" dirty="0" smtClean="0">
                <a:hlinkClick r:id="rId2" action="ppaction://hlinksldjump"/>
              </a:rPr>
              <a:t>ΠΕΡΙΕΧΟΜΕΝΑ</a:t>
            </a:r>
            <a:endParaRPr lang="el-GR" dirty="0"/>
          </a:p>
        </p:txBody>
      </p:sp>
      <p:pic>
        <p:nvPicPr>
          <p:cNvPr id="7" name="6 - Εικόνα" descr="YHCFG TRFEHD SYGFTWARTFG.jpg"/>
          <p:cNvPicPr>
            <a:picLocks noChangeAspect="1"/>
          </p:cNvPicPr>
          <p:nvPr/>
        </p:nvPicPr>
        <p:blipFill>
          <a:blip r:embed="rId3" cstate="email"/>
          <a:stretch>
            <a:fillRect/>
          </a:stretch>
        </p:blipFill>
        <p:spPr>
          <a:xfrm>
            <a:off x="3286116" y="3714752"/>
            <a:ext cx="2714644"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800" dirty="0" smtClean="0">
                <a:latin typeface="Arial" pitchFamily="34" charset="0"/>
                <a:cs typeface="Arial" pitchFamily="34" charset="0"/>
              </a:rPr>
              <a:t>Η ΣΥΜΒΑΣΗ ΓΙΑ ΤΑ ΔΙΚΑΙΩΜΑΤΑ ΤΟΥ ΠΑΙΔΙΟΥ </a:t>
            </a:r>
            <a:r>
              <a:rPr lang="en-US" sz="4800" dirty="0" smtClean="0">
                <a:latin typeface="Arial" pitchFamily="34" charset="0"/>
                <a:cs typeface="Arial" pitchFamily="34" charset="0"/>
              </a:rPr>
              <a:t>3</a:t>
            </a:r>
            <a:r>
              <a:rPr lang="el-GR" sz="4800" dirty="0" smtClean="0">
                <a:latin typeface="Arial" pitchFamily="34" charset="0"/>
                <a:cs typeface="Arial" pitchFamily="34" charset="0"/>
              </a:rPr>
              <a:t>/</a:t>
            </a:r>
            <a:r>
              <a:rPr lang="en-US" sz="4800" dirty="0" smtClean="0">
                <a:latin typeface="Arial" pitchFamily="34" charset="0"/>
                <a:cs typeface="Arial" pitchFamily="34" charset="0"/>
              </a:rPr>
              <a:t>3</a:t>
            </a:r>
            <a:endParaRPr lang="el-GR" dirty="0"/>
          </a:p>
        </p:txBody>
      </p:sp>
      <p:sp>
        <p:nvSpPr>
          <p:cNvPr id="3" name="2 - Θέση περιεχομένου"/>
          <p:cNvSpPr>
            <a:spLocks noGrp="1"/>
          </p:cNvSpPr>
          <p:nvPr>
            <p:ph idx="1"/>
          </p:nvPr>
        </p:nvSpPr>
        <p:spPr/>
        <p:txBody>
          <a:bodyPr>
            <a:normAutofit lnSpcReduction="10000"/>
          </a:bodyPr>
          <a:lstStyle/>
          <a:p>
            <a:pPr algn="ctr">
              <a:buNone/>
            </a:pPr>
            <a:r>
              <a:rPr lang="el-GR" sz="2000" dirty="0" smtClean="0">
                <a:latin typeface="Arial" pitchFamily="34" charset="0"/>
                <a:cs typeface="Arial" pitchFamily="34" charset="0"/>
              </a:rPr>
              <a:t>Επίσης ορίζεται ότι η χρήση των δικαιωμάτων που κατοχυρώνονται στη Σύμβαση πρέπει να εξασφαλίζεται «ασχέτως διακρίσεως». </a:t>
            </a:r>
          </a:p>
          <a:p>
            <a:pPr algn="ctr">
              <a:buNone/>
            </a:pPr>
            <a:endParaRPr lang="el-GR" sz="2000" dirty="0" smtClean="0">
              <a:latin typeface="Arial" pitchFamily="34" charset="0"/>
              <a:cs typeface="Arial" pitchFamily="34" charset="0"/>
            </a:endParaRPr>
          </a:p>
          <a:p>
            <a:pPr algn="ctr">
              <a:buNone/>
            </a:pPr>
            <a:r>
              <a:rPr lang="el-GR" sz="2000" dirty="0" smtClean="0">
                <a:latin typeface="Arial" pitchFamily="34" charset="0"/>
                <a:cs typeface="Arial" pitchFamily="34" charset="0"/>
              </a:rPr>
              <a:t>    </a:t>
            </a: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endParaRPr lang="en-US" sz="2000" dirty="0" smtClean="0">
              <a:latin typeface="Arial" pitchFamily="34" charset="0"/>
              <a:cs typeface="Arial" pitchFamily="34" charset="0"/>
            </a:endParaRPr>
          </a:p>
          <a:p>
            <a:pPr algn="ctr">
              <a:buNone/>
            </a:pPr>
            <a:r>
              <a:rPr lang="el-GR" sz="2000" dirty="0" smtClean="0">
                <a:latin typeface="Arial" pitchFamily="34" charset="0"/>
                <a:cs typeface="Arial" pitchFamily="34" charset="0"/>
              </a:rPr>
              <a:t>Στο Χριστιανισμό ισχύουν όλα τα δικαιώματα που έχει κατοχυρώσει η Σύμβαση, σε αντίθεση με άλλες θρησκείες. </a:t>
            </a:r>
          </a:p>
          <a:p>
            <a:endParaRPr lang="el-GR" dirty="0" smtClean="0"/>
          </a:p>
          <a:p>
            <a:endParaRPr lang="el-GR" dirty="0"/>
          </a:p>
        </p:txBody>
      </p:sp>
      <p:pic>
        <p:nvPicPr>
          <p:cNvPr id="4" name="3 - Θέση περιεχομένου" descr="xristianismos.jpg"/>
          <p:cNvPicPr>
            <a:picLocks noChangeAspect="1"/>
          </p:cNvPicPr>
          <p:nvPr/>
        </p:nvPicPr>
        <p:blipFill>
          <a:blip r:embed="rId2" cstate="email"/>
          <a:stretch>
            <a:fillRect/>
          </a:stretch>
        </p:blipFill>
        <p:spPr>
          <a:xfrm>
            <a:off x="2643174" y="2857496"/>
            <a:ext cx="3857652" cy="23012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200" dirty="0" smtClean="0">
                <a:latin typeface="Arial" pitchFamily="34" charset="0"/>
                <a:cs typeface="Arial" pitchFamily="34" charset="0"/>
              </a:rPr>
              <a:t>2.ΚΥΡΙΩΣ ΜΕΡΟΣ</a:t>
            </a:r>
            <a:endParaRPr lang="el-GR" sz="4200" dirty="0"/>
          </a:p>
        </p:txBody>
      </p:sp>
      <p:sp>
        <p:nvSpPr>
          <p:cNvPr id="3" name="2 - TextBox"/>
          <p:cNvSpPr txBox="1"/>
          <p:nvPr/>
        </p:nvSpPr>
        <p:spPr>
          <a:xfrm>
            <a:off x="500034" y="2214554"/>
            <a:ext cx="6369308" cy="2246769"/>
          </a:xfrm>
          <a:prstGeom prst="rect">
            <a:avLst/>
          </a:prstGeom>
          <a:noFill/>
        </p:spPr>
        <p:txBody>
          <a:bodyPr wrap="none" rtlCol="0">
            <a:spAutoFit/>
          </a:bodyPr>
          <a:lstStyle/>
          <a:p>
            <a:pPr>
              <a:buFont typeface="Wingdings" pitchFamily="2" charset="2"/>
              <a:buChar char="Ø"/>
            </a:pPr>
            <a:r>
              <a:rPr lang="el-GR" sz="2000" dirty="0" smtClean="0">
                <a:latin typeface="Arial" pitchFamily="34" charset="0"/>
                <a:cs typeface="Arial" pitchFamily="34" charset="0"/>
              </a:rPr>
              <a:t>  Δικαιώματα στον Χριστιανισμό</a:t>
            </a:r>
          </a:p>
          <a:p>
            <a:endParaRPr lang="el-GR"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 Ο Απόστολος Παύλος και η αναφορά του στα παιδιά</a:t>
            </a:r>
            <a:endParaRPr lang="en-US" sz="2000" dirty="0" smtClean="0">
              <a:latin typeface="Arial" pitchFamily="34" charset="0"/>
              <a:cs typeface="Arial" pitchFamily="34" charset="0"/>
            </a:endParaRP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 </a:t>
            </a:r>
            <a:r>
              <a:rPr lang="en-US" sz="2000" dirty="0" smtClean="0">
                <a:latin typeface="Arial" pitchFamily="34" charset="0"/>
                <a:cs typeface="Arial" pitchFamily="34" charset="0"/>
              </a:rPr>
              <a:t>O </a:t>
            </a:r>
            <a:r>
              <a:rPr lang="el-GR" sz="2000" dirty="0" smtClean="0">
                <a:latin typeface="Arial" pitchFamily="34" charset="0"/>
                <a:cs typeface="Arial" pitchFamily="34" charset="0"/>
              </a:rPr>
              <a:t>Άγιος Στυλιανός προστάτης των παιδιών</a:t>
            </a:r>
          </a:p>
          <a:p>
            <a:endParaRPr lang="el-GR"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 Ο Χριστιανισμός και η αναφορά στους γονείς</a:t>
            </a:r>
            <a:endParaRPr lang="el-GR"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1066800"/>
          </a:xfrm>
        </p:spPr>
        <p:txBody>
          <a:bodyPr>
            <a:noAutofit/>
          </a:bodyPr>
          <a:lstStyle/>
          <a:p>
            <a:pPr algn="ctr"/>
            <a:r>
              <a:rPr lang="en-US" sz="3600" dirty="0" smtClean="0">
                <a:latin typeface="Arial" pitchFamily="34" charset="0"/>
                <a:cs typeface="Arial" pitchFamily="34" charset="0"/>
              </a:rPr>
              <a:t>2.1 </a:t>
            </a:r>
            <a:r>
              <a:rPr lang="el-GR" sz="3600" dirty="0" smtClean="0">
                <a:latin typeface="Arial" pitchFamily="34" charset="0"/>
                <a:cs typeface="Arial" pitchFamily="34" charset="0"/>
              </a:rPr>
              <a:t>ΤΑ ΔΙΚΑΙΩΜΑΤΑ ΤΟΥ ΠΑΙΔΙΟΥ ΣΤΟΝ ΧΡΙΣΤΙΑΝΙΣΜΟ </a:t>
            </a:r>
            <a:r>
              <a:rPr lang="en-US" sz="3600" dirty="0" smtClean="0">
                <a:latin typeface="Arial" pitchFamily="34" charset="0"/>
                <a:cs typeface="Arial" pitchFamily="34" charset="0"/>
              </a:rPr>
              <a:t>1/4</a:t>
            </a:r>
            <a:r>
              <a:rPr lang="el-GR" sz="3600" dirty="0" smtClean="0">
                <a:latin typeface="Arial" pitchFamily="34" charset="0"/>
                <a:cs typeface="Arial" pitchFamily="34" charset="0"/>
              </a:rPr>
              <a:t>:</a:t>
            </a:r>
            <a:endParaRPr lang="el-GR" sz="3600" dirty="0">
              <a:latin typeface="Arial" pitchFamily="34" charset="0"/>
              <a:cs typeface="Arial" pitchFamily="34" charset="0"/>
            </a:endParaRPr>
          </a:p>
        </p:txBody>
      </p:sp>
      <p:sp>
        <p:nvSpPr>
          <p:cNvPr id="3" name="2 - Θέση περιεχομένου"/>
          <p:cNvSpPr>
            <a:spLocks noGrp="1"/>
          </p:cNvSpPr>
          <p:nvPr>
            <p:ph idx="1"/>
          </p:nvPr>
        </p:nvSpPr>
        <p:spPr>
          <a:xfrm>
            <a:off x="0" y="1571612"/>
            <a:ext cx="5429256" cy="4857784"/>
          </a:xfrm>
        </p:spPr>
        <p:txBody>
          <a:bodyPr>
            <a:normAutofit fontScale="92500" lnSpcReduction="20000"/>
          </a:bodyPr>
          <a:lstStyle/>
          <a:p>
            <a:pPr lvl="0">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Όλα τα παιδιά είναι ίσα και πρέπει να προστατεύονται από διακρίσεις λόγω φυλής, χρώματος, φύλου, γλώσσας, θρησκείας, καταγωγής, πεποιθήσεων, νομικής κατάστασης των ίδιων ή μελών της οικογένειάς τους.</a:t>
            </a:r>
          </a:p>
          <a:p>
            <a:pPr>
              <a:buNone/>
            </a:pPr>
            <a:endParaRPr lang="el-GR" sz="2000" dirty="0" smtClean="0">
              <a:latin typeface="Arial" pitchFamily="34" charset="0"/>
              <a:cs typeface="Arial" pitchFamily="34" charset="0"/>
            </a:endParaRPr>
          </a:p>
          <a:p>
            <a:pPr lvl="0">
              <a:buFont typeface="Wingdings" pitchFamily="2" charset="2"/>
              <a:buChar char="Ø"/>
            </a:pPr>
            <a:endParaRPr lang="en-US"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Το συμφέρον του παιδιού πρέπει να λαμβάνεται υπόψη σε όλες τις αποφάσεις που το αφορούν.</a:t>
            </a:r>
          </a:p>
          <a:p>
            <a:pPr>
              <a:buNone/>
            </a:pPr>
            <a:r>
              <a:rPr lang="el-GR" sz="2000" dirty="0" smtClean="0">
                <a:latin typeface="Arial" pitchFamily="34" charset="0"/>
                <a:cs typeface="Arial" pitchFamily="34" charset="0"/>
              </a:rPr>
              <a:t> </a:t>
            </a:r>
          </a:p>
          <a:p>
            <a:pPr>
              <a:buNone/>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Τα παιδιά πρέπει να μεγαλώνουν σε ένα </a:t>
            </a:r>
          </a:p>
          <a:p>
            <a:pPr lvl="0">
              <a:buNone/>
            </a:pPr>
            <a:r>
              <a:rPr lang="el-GR" sz="2000" dirty="0" smtClean="0">
                <a:latin typeface="Arial" pitchFamily="34" charset="0"/>
                <a:cs typeface="Arial" pitchFamily="34" charset="0"/>
              </a:rPr>
              <a:t>     περιβάλλον που τους παρέχει τα αναγκαία</a:t>
            </a:r>
          </a:p>
          <a:p>
            <a:pPr lvl="0">
              <a:buNone/>
            </a:pPr>
            <a:r>
              <a:rPr lang="el-GR" sz="2000" dirty="0" smtClean="0">
                <a:latin typeface="Arial" pitchFamily="34" charset="0"/>
                <a:cs typeface="Arial" pitchFamily="34" charset="0"/>
              </a:rPr>
              <a:t>     υλικά αγαθά (στέγη, ρούχα, τροφή).</a:t>
            </a:r>
            <a:endParaRPr lang="en-US" sz="2000" dirty="0" smtClean="0">
              <a:latin typeface="Arial" pitchFamily="34" charset="0"/>
              <a:cs typeface="Arial" pitchFamily="34" charset="0"/>
            </a:endParaRPr>
          </a:p>
          <a:p>
            <a:pPr lvl="0">
              <a:buNone/>
            </a:pPr>
            <a:endParaRPr lang="el-GR" dirty="0" smtClean="0"/>
          </a:p>
          <a:p>
            <a:pPr>
              <a:buNone/>
            </a:pPr>
            <a:endParaRPr lang="el-GR" dirty="0" smtClean="0"/>
          </a:p>
        </p:txBody>
      </p:sp>
      <p:pic>
        <p:nvPicPr>
          <p:cNvPr id="4098" name="Picture 2" descr="ÎÏÎ¿ÏÎ­Î»ÎµÏÎ¼Î± ÎµÎ¹ÎºÏÎ½Î±Ï Î³Î¹Î± Î´Î¹ÎºÎ±Î¹ÏÎ¼Î±ÏÎ± ÏÎ¿Ï ÏÎ±Î¹Î´Î¹Î¿Ï"/>
          <p:cNvPicPr>
            <a:picLocks noChangeAspect="1" noChangeArrowheads="1"/>
          </p:cNvPicPr>
          <p:nvPr/>
        </p:nvPicPr>
        <p:blipFill>
          <a:blip r:embed="rId2" cstate="email"/>
          <a:srcRect/>
          <a:stretch>
            <a:fillRect/>
          </a:stretch>
        </p:blipFill>
        <p:spPr bwMode="auto">
          <a:xfrm>
            <a:off x="5500694" y="3214686"/>
            <a:ext cx="3415597" cy="2143115"/>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dirty="0" smtClean="0">
                <a:latin typeface="Arial" pitchFamily="34" charset="0"/>
                <a:cs typeface="Arial" pitchFamily="34" charset="0"/>
              </a:rPr>
              <a:t>ΤΑ ΔΙΚΑΙΩΜΑΤΑ ΤΟΥ ΠΑΙΔΙΟΥ ΣΤΟΝ ΧΡΙΣΤΙΑΝΙΣΜΟ</a:t>
            </a:r>
            <a:r>
              <a:rPr lang="en-US" sz="3600" dirty="0" smtClean="0">
                <a:latin typeface="Arial" pitchFamily="34" charset="0"/>
                <a:cs typeface="Arial" pitchFamily="34" charset="0"/>
              </a:rPr>
              <a:t> 2/4</a:t>
            </a:r>
            <a:r>
              <a:rPr lang="el-GR" sz="3600" dirty="0" smtClean="0">
                <a:latin typeface="Arial" pitchFamily="34" charset="0"/>
                <a:cs typeface="Arial" pitchFamily="34" charset="0"/>
              </a:rPr>
              <a:t>:</a:t>
            </a:r>
            <a:endParaRPr lang="el-GR" sz="3600" dirty="0">
              <a:latin typeface="Arial" pitchFamily="34" charset="0"/>
              <a:cs typeface="Arial" pitchFamily="34" charset="0"/>
            </a:endParaRPr>
          </a:p>
        </p:txBody>
      </p:sp>
      <p:sp>
        <p:nvSpPr>
          <p:cNvPr id="3" name="2 - Θέση περιεχομένου"/>
          <p:cNvSpPr>
            <a:spLocks noGrp="1"/>
          </p:cNvSpPr>
          <p:nvPr>
            <p:ph idx="1"/>
          </p:nvPr>
        </p:nvSpPr>
        <p:spPr>
          <a:xfrm>
            <a:off x="0" y="1500174"/>
            <a:ext cx="6000760" cy="5143536"/>
          </a:xfrm>
        </p:spPr>
        <p:txBody>
          <a:bodyPr>
            <a:noAutofit/>
          </a:bodyPr>
          <a:lstStyle/>
          <a:p>
            <a:pPr lvl="0">
              <a:buNone/>
            </a:pPr>
            <a:endParaRPr lang="el-GR" sz="2000" dirty="0" smtClean="0">
              <a:latin typeface="Arial" pitchFamily="34" charset="0"/>
              <a:cs typeface="Arial" pitchFamily="34" charset="0"/>
            </a:endParaRPr>
          </a:p>
          <a:p>
            <a:pPr lvl="0">
              <a:buFont typeface="Wingdings" pitchFamily="2" charset="2"/>
              <a:buChar char="Ø"/>
            </a:pPr>
            <a:endParaRPr lang="en-US" sz="1900" dirty="0" smtClean="0">
              <a:latin typeface="Arial" pitchFamily="34" charset="0"/>
              <a:cs typeface="Arial" pitchFamily="34" charset="0"/>
            </a:endParaRPr>
          </a:p>
          <a:p>
            <a:pPr lvl="0">
              <a:buFont typeface="Wingdings" pitchFamily="2" charset="2"/>
              <a:buChar char="Ø"/>
            </a:pPr>
            <a:endParaRPr lang="en-US" sz="1900" dirty="0" smtClean="0">
              <a:latin typeface="Arial" pitchFamily="34" charset="0"/>
              <a:cs typeface="Arial" pitchFamily="34" charset="0"/>
            </a:endParaRPr>
          </a:p>
          <a:p>
            <a:pPr lvl="0">
              <a:buFont typeface="Wingdings" pitchFamily="2" charset="2"/>
              <a:buChar char="Ø"/>
            </a:pPr>
            <a:r>
              <a:rPr lang="el-GR" sz="1900" dirty="0" smtClean="0">
                <a:latin typeface="Arial" pitchFamily="34" charset="0"/>
                <a:cs typeface="Arial" pitchFamily="34" charset="0"/>
              </a:rPr>
              <a:t>Όλα τα παιδιά, ανάλογα με την ηλικία και την ωριμότητά τους, έχουν δικαίωμα να εκφράζουν τη γνώμη και τις απόψεις τους σε θέματα που τα αφορούν. </a:t>
            </a:r>
          </a:p>
          <a:p>
            <a:pPr lvl="0">
              <a:buFont typeface="Wingdings" pitchFamily="2" charset="2"/>
              <a:buChar char="Ø"/>
            </a:pPr>
            <a:endParaRPr lang="en-US" sz="1900" dirty="0" smtClean="0">
              <a:latin typeface="Arial" pitchFamily="34" charset="0"/>
              <a:cs typeface="Arial" pitchFamily="34" charset="0"/>
            </a:endParaRPr>
          </a:p>
          <a:p>
            <a:pPr lvl="0">
              <a:buFont typeface="Wingdings" pitchFamily="2" charset="2"/>
              <a:buChar char="Ø"/>
            </a:pPr>
            <a:r>
              <a:rPr lang="el-GR" sz="1900" dirty="0" smtClean="0">
                <a:latin typeface="Arial" pitchFamily="34" charset="0"/>
                <a:cs typeface="Arial" pitchFamily="34" charset="0"/>
              </a:rPr>
              <a:t>Τα παιδιά έχουν δικαίωμα πρόσβασης στα μέσα</a:t>
            </a:r>
          </a:p>
          <a:p>
            <a:pPr lvl="0">
              <a:buNone/>
            </a:pPr>
            <a:r>
              <a:rPr lang="el-GR" sz="1900" dirty="0" smtClean="0">
                <a:latin typeface="Arial" pitchFamily="34" charset="0"/>
                <a:cs typeface="Arial" pitchFamily="34" charset="0"/>
              </a:rPr>
              <a:t>     ενημέρωσης (εφημερίδες ,ραδιόφωνο ,τηλεόραση,</a:t>
            </a:r>
          </a:p>
          <a:p>
            <a:pPr lvl="0">
              <a:buNone/>
            </a:pPr>
            <a:r>
              <a:rPr lang="el-GR" sz="1900" dirty="0" smtClean="0">
                <a:latin typeface="Arial" pitchFamily="34" charset="0"/>
                <a:cs typeface="Arial" pitchFamily="34" charset="0"/>
              </a:rPr>
              <a:t>     ηλεκτρονικά μέσα) αλλά πρέπει και να προστατεύονται</a:t>
            </a:r>
          </a:p>
          <a:p>
            <a:pPr lvl="0">
              <a:buNone/>
            </a:pPr>
            <a:r>
              <a:rPr lang="el-GR" sz="1900" dirty="0" smtClean="0">
                <a:latin typeface="Arial" pitchFamily="34" charset="0"/>
                <a:cs typeface="Arial" pitchFamily="34" charset="0"/>
              </a:rPr>
              <a:t>     από τις αρνητικές επιδράσεις τους.</a:t>
            </a:r>
          </a:p>
          <a:p>
            <a:pPr>
              <a:buNone/>
            </a:pPr>
            <a:endParaRPr lang="el-GR" sz="2000" dirty="0">
              <a:latin typeface="Arial" pitchFamily="34" charset="0"/>
              <a:cs typeface="Arial" pitchFamily="34" charset="0"/>
            </a:endParaRPr>
          </a:p>
        </p:txBody>
      </p:sp>
      <p:pic>
        <p:nvPicPr>
          <p:cNvPr id="4" name="3 - Εικόνα" descr="αρχείο λήψης xristiua.jpg"/>
          <p:cNvPicPr>
            <a:picLocks noChangeAspect="1"/>
          </p:cNvPicPr>
          <p:nvPr/>
        </p:nvPicPr>
        <p:blipFill>
          <a:blip r:embed="rId2" cstate="email"/>
          <a:stretch>
            <a:fillRect/>
          </a:stretch>
        </p:blipFill>
        <p:spPr>
          <a:xfrm>
            <a:off x="6072198" y="2500306"/>
            <a:ext cx="2857520" cy="3228836"/>
          </a:xfrm>
          <a:prstGeom prst="rect">
            <a:avLst/>
          </a:prstGeom>
        </p:spPr>
      </p:pic>
    </p:spTree>
  </p:cSld>
  <p:clrMapOvr>
    <a:masterClrMapping/>
  </p:clrMapOvr>
  <p:transition>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800" dirty="0" smtClean="0">
                <a:latin typeface="Arial" pitchFamily="34" charset="0"/>
                <a:cs typeface="Arial" pitchFamily="34" charset="0"/>
              </a:rPr>
              <a:t>ΤΑ ΔΙΚΑΙΩΜΑΤΑ ΤΟΥ ΠΑΙΔΙΟΥ ΣΤΟΝ ΧΡΙΣΤΙΑΝΙΣΜΟ</a:t>
            </a:r>
            <a:r>
              <a:rPr lang="en-US" sz="4800" dirty="0" smtClean="0">
                <a:latin typeface="Arial" pitchFamily="34" charset="0"/>
                <a:cs typeface="Arial" pitchFamily="34" charset="0"/>
              </a:rPr>
              <a:t> 3/4</a:t>
            </a:r>
            <a:r>
              <a:rPr lang="el-GR" sz="4800" dirty="0" smtClean="0">
                <a:latin typeface="Arial" pitchFamily="34" charset="0"/>
                <a:cs typeface="Arial" pitchFamily="34" charset="0"/>
              </a:rPr>
              <a:t>:</a:t>
            </a:r>
            <a:endParaRPr lang="el-GR" dirty="0"/>
          </a:p>
        </p:txBody>
      </p:sp>
      <p:sp>
        <p:nvSpPr>
          <p:cNvPr id="6" name="5 - Θέση περιεχομένου"/>
          <p:cNvSpPr>
            <a:spLocks noGrp="1"/>
          </p:cNvSpPr>
          <p:nvPr>
            <p:ph idx="1"/>
          </p:nvPr>
        </p:nvSpPr>
        <p:spPr>
          <a:xfrm>
            <a:off x="142844" y="1571612"/>
            <a:ext cx="5857916" cy="5286388"/>
          </a:xfrm>
        </p:spPr>
        <p:txBody>
          <a:bodyPr>
            <a:normAutofit/>
          </a:bodyPr>
          <a:lstStyle/>
          <a:p>
            <a:pPr lvl="0">
              <a:buFont typeface="Wingdings" pitchFamily="2" charset="2"/>
              <a:buChar char="Ø"/>
            </a:pPr>
            <a:endParaRPr lang="en-US" sz="2200" dirty="0" smtClean="0">
              <a:latin typeface="Arial" pitchFamily="34" charset="0"/>
              <a:cs typeface="Arial" pitchFamily="34" charset="0"/>
            </a:endParaRPr>
          </a:p>
          <a:p>
            <a:pPr>
              <a:buFont typeface="Wingdings" pitchFamily="2" charset="2"/>
              <a:buChar char="Ø"/>
            </a:pPr>
            <a:endParaRPr lang="en-US" sz="2000" dirty="0" smtClean="0">
              <a:latin typeface="Arial" pitchFamily="34" charset="0"/>
              <a:cs typeface="Arial" pitchFamily="34" charset="0"/>
            </a:endParaRPr>
          </a:p>
          <a:p>
            <a:pPr>
              <a:buFont typeface="Wingdings" pitchFamily="2" charset="2"/>
              <a:buChar char="Ø"/>
            </a:pPr>
            <a:r>
              <a:rPr lang="el-GR" sz="2000" dirty="0" smtClean="0">
                <a:latin typeface="Arial" pitchFamily="34" charset="0"/>
                <a:cs typeface="Arial" pitchFamily="34" charset="0"/>
              </a:rPr>
              <a:t>Τα παιδιά έχουν δικαίωμα στην ταυτότητα, </a:t>
            </a:r>
          </a:p>
          <a:p>
            <a:pPr lvl="0">
              <a:buNone/>
            </a:pPr>
            <a:r>
              <a:rPr lang="el-GR" sz="2000" dirty="0" smtClean="0">
                <a:latin typeface="Arial" pitchFamily="34" charset="0"/>
                <a:cs typeface="Arial" pitchFamily="34" charset="0"/>
              </a:rPr>
              <a:t>     δηλαδή σε ένα όνομα, επώνυμο και ιθαγένεια.</a:t>
            </a:r>
          </a:p>
          <a:p>
            <a:pPr lvl="0">
              <a:buFont typeface="Wingdings" pitchFamily="2" charset="2"/>
              <a:buChar char="Ø"/>
            </a:pPr>
            <a:endParaRPr lang="en-US"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Τα παιδιά έχουν δικαίωμα να εκφράζουν τις θρησκευτικές ή άλλες πεποιθήσεις τους.</a:t>
            </a:r>
          </a:p>
          <a:p>
            <a:pPr>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Κανείς δεν μπορεί να επεμβαίνει αυθαίρετα </a:t>
            </a:r>
          </a:p>
          <a:p>
            <a:pPr lvl="0">
              <a:buNone/>
            </a:pPr>
            <a:r>
              <a:rPr lang="el-GR" sz="2000" dirty="0" smtClean="0">
                <a:latin typeface="Arial" pitchFamily="34" charset="0"/>
                <a:cs typeface="Arial" pitchFamily="34" charset="0"/>
              </a:rPr>
              <a:t>     στην ιδιωτική ζωή των παιδιών, στην οικογένεια,</a:t>
            </a:r>
          </a:p>
          <a:p>
            <a:pPr lvl="0">
              <a:buNone/>
            </a:pPr>
            <a:r>
              <a:rPr lang="el-GR" sz="2000" dirty="0" smtClean="0">
                <a:latin typeface="Arial" pitchFamily="34" charset="0"/>
                <a:cs typeface="Arial" pitchFamily="34" charset="0"/>
              </a:rPr>
              <a:t>     την κατοικία ή την αλληλογραφία τους, ούτε να</a:t>
            </a:r>
          </a:p>
          <a:p>
            <a:pPr lvl="0">
              <a:buNone/>
            </a:pPr>
            <a:r>
              <a:rPr lang="el-GR" sz="2000" dirty="0" smtClean="0">
                <a:latin typeface="Arial" pitchFamily="34" charset="0"/>
                <a:cs typeface="Arial" pitchFamily="34" charset="0"/>
              </a:rPr>
              <a:t>     προσβάλλει την τιμή και την υπόληψή τους.</a:t>
            </a:r>
          </a:p>
          <a:p>
            <a:pPr>
              <a:buFont typeface="Wingdings" pitchFamily="2" charset="2"/>
              <a:buChar char="Ø"/>
            </a:pPr>
            <a:endParaRPr lang="el-GR" dirty="0"/>
          </a:p>
        </p:txBody>
      </p:sp>
      <p:sp>
        <p:nvSpPr>
          <p:cNvPr id="33794" name="AutoShape 2" descr="RÃ©sultat de recherche d'images pour &quot;ÏÎ± Î´Î¹ÎºÎ±Î¹ÏÎ¼Î±ÏÎ± ÏÎ¿Ï ÏÎ±Î¹Î´Î¹Î¿Ï&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796" name="AutoShape 4" descr="RÃ©sultat de recherche d'images pour &quot;ÏÎ± Î´Î¹ÎºÎ±Î¹ÏÎ¼Î±ÏÎ± ÏÎ¿Ï ÏÎ±Î¹Î´Î¹Î¿Ï&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798" name="AutoShape 6" descr="RÃ©sultat de recherche d'images pour &quot;ÏÎ± Î´Î¹ÎºÎ±Î¹ÏÎ¼Î±ÏÎ± ÏÎ¿Ï ÏÎ±Î¹Î´Î¹Î¿Ï&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800" name="AutoShape 8" descr="RÃ©sultat de recherche d'images pour &quot;ÏÎ± Î´Î¹ÎºÎ±Î¹ÏÎ¼Î±ÏÎ± ÏÎ¿Ï ÏÎ±Î¹Î´Î¹Î¿Ï&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3802" name="Picture 10" descr="RÃ©sultat de recherche d'images pour &quot;ÏÎ± Î´Î¹ÎºÎ±Î¹ÏÎ¼Î±ÏÎ± ÏÎ¿Ï ÏÎ±Î¹Î´Î¹Î¿Ï&quot;"/>
          <p:cNvPicPr>
            <a:picLocks noChangeAspect="1" noChangeArrowheads="1"/>
          </p:cNvPicPr>
          <p:nvPr/>
        </p:nvPicPr>
        <p:blipFill>
          <a:blip r:embed="rId2" cstate="email"/>
          <a:srcRect/>
          <a:stretch>
            <a:fillRect/>
          </a:stretch>
        </p:blipFill>
        <p:spPr bwMode="auto">
          <a:xfrm>
            <a:off x="6072197" y="2857496"/>
            <a:ext cx="2857519" cy="228601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642918"/>
            <a:ext cx="8229600" cy="1066800"/>
          </a:xfrm>
        </p:spPr>
        <p:txBody>
          <a:bodyPr>
            <a:noAutofit/>
          </a:bodyPr>
          <a:lstStyle/>
          <a:p>
            <a:pPr algn="ctr"/>
            <a:r>
              <a:rPr lang="el-GR" sz="3600" dirty="0" smtClean="0">
                <a:latin typeface="Arial" pitchFamily="34" charset="0"/>
                <a:cs typeface="Arial" pitchFamily="34" charset="0"/>
              </a:rPr>
              <a:t>ΤΑ ΔΙΚΑΙΩΜΑΤΑ ΤΟΥ ΠΑΙΔΙΟΥ ΣΤΟΝ ΧΡΙΣΤΙΑΝΙΣΜΟ </a:t>
            </a:r>
            <a:r>
              <a:rPr lang="en-US" sz="3600" dirty="0" smtClean="0">
                <a:latin typeface="Arial" pitchFamily="34" charset="0"/>
                <a:cs typeface="Arial" pitchFamily="34" charset="0"/>
              </a:rPr>
              <a:t>4</a:t>
            </a:r>
            <a:r>
              <a:rPr lang="el-GR" sz="3600" dirty="0" smtClean="0">
                <a:latin typeface="Arial" pitchFamily="34" charset="0"/>
                <a:cs typeface="Arial" pitchFamily="34" charset="0"/>
              </a:rPr>
              <a:t>/</a:t>
            </a:r>
            <a:r>
              <a:rPr lang="en-US" sz="3600" dirty="0" smtClean="0">
                <a:latin typeface="Arial" pitchFamily="34" charset="0"/>
                <a:cs typeface="Arial" pitchFamily="34" charset="0"/>
              </a:rPr>
              <a:t>4</a:t>
            </a:r>
            <a:r>
              <a:rPr lang="el-GR" sz="3600" dirty="0" smtClean="0">
                <a:latin typeface="Arial" pitchFamily="34" charset="0"/>
                <a:cs typeface="Arial" pitchFamily="34" charset="0"/>
              </a:rPr>
              <a:t>:</a:t>
            </a:r>
            <a:endParaRPr lang="el-GR" sz="3600" dirty="0">
              <a:latin typeface="Arial" pitchFamily="34" charset="0"/>
              <a:cs typeface="Arial" pitchFamily="34" charset="0"/>
            </a:endParaRPr>
          </a:p>
        </p:txBody>
      </p:sp>
      <p:sp>
        <p:nvSpPr>
          <p:cNvPr id="3" name="2 - Θέση περιεχομένου"/>
          <p:cNvSpPr>
            <a:spLocks noGrp="1"/>
          </p:cNvSpPr>
          <p:nvPr>
            <p:ph idx="1"/>
          </p:nvPr>
        </p:nvSpPr>
        <p:spPr>
          <a:xfrm>
            <a:off x="214282" y="1785926"/>
            <a:ext cx="5072066" cy="4439891"/>
          </a:xfrm>
        </p:spPr>
        <p:txBody>
          <a:bodyPr>
            <a:normAutofit fontScale="92500" lnSpcReduction="20000"/>
          </a:bodyPr>
          <a:lstStyle/>
          <a:p>
            <a:pPr lvl="0">
              <a:buFont typeface="Wingdings" pitchFamily="2" charset="2"/>
              <a:buChar char="Ø"/>
            </a:pPr>
            <a:r>
              <a:rPr lang="el-GR" sz="2000" dirty="0" smtClean="0">
                <a:latin typeface="Arial" pitchFamily="34" charset="0"/>
                <a:cs typeface="Arial" pitchFamily="34" charset="0"/>
              </a:rPr>
              <a:t>Τα παιδιά έχουν δικαίωμα προστασίας από κάθε μορφής κακομεταχείριση: βία, παραμέληση, κακοποίηση (σωματική, λεκτική, ψυχολογική, σεξουαλική) και εκμετάλλευση, μέσα και έξω από την οικογένεια.</a:t>
            </a:r>
          </a:p>
          <a:p>
            <a:pPr>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Τα παιδιά έχουν δικαίωμα στην διασκέδαση και στο παιχνίδι.</a:t>
            </a:r>
          </a:p>
          <a:p>
            <a:pPr>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Επίσης τα παιδιά έχουν δικαίωμα σε έναν δίκαιο, ανθρώπινο και ειρηνικό κόσμο.</a:t>
            </a:r>
          </a:p>
          <a:p>
            <a:pPr>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Τέλος σύμφωνα με τον Χριστιανισμό τα παιδιά έχουν δικαίωμα στην αγάπη και στην ελευθερία</a:t>
            </a:r>
            <a:endParaRPr lang="el-GR" sz="2000" dirty="0">
              <a:latin typeface="Arial" pitchFamily="34" charset="0"/>
              <a:cs typeface="Arial" pitchFamily="34" charset="0"/>
            </a:endParaRPr>
          </a:p>
        </p:txBody>
      </p:sp>
      <p:pic>
        <p:nvPicPr>
          <p:cNvPr id="4" name="Picture 2" descr="ÎÏÎ¿ÏÎ­Î»ÎµÏÎ¼Î± ÎµÎ¹ÎºÏÎ½Î±Ï Î³Î¹Î± Î´Î¹ÎºÎ±Î¹ÏÎ¼Î±ÏÎ± ÏÎ¿Ï ÏÎ±Î¹Î´Î¹Î¿Ï"/>
          <p:cNvPicPr>
            <a:picLocks noChangeAspect="1" noChangeArrowheads="1"/>
          </p:cNvPicPr>
          <p:nvPr/>
        </p:nvPicPr>
        <p:blipFill>
          <a:blip r:embed="rId2" cstate="email"/>
          <a:srcRect/>
          <a:stretch>
            <a:fillRect/>
          </a:stretch>
        </p:blipFill>
        <p:spPr bwMode="auto">
          <a:xfrm>
            <a:off x="5480283" y="3071810"/>
            <a:ext cx="3255500" cy="2278850"/>
          </a:xfrm>
          <a:prstGeom prst="rect">
            <a:avLst/>
          </a:prstGeom>
          <a:noFill/>
        </p:spPr>
      </p:pic>
    </p:spTree>
  </p:cSld>
  <p:clrMapOvr>
    <a:masterClrMapping/>
  </p:clrMapOvr>
  <p:transition>
    <p:strips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066800"/>
          </a:xfrm>
        </p:spPr>
        <p:txBody>
          <a:bodyPr>
            <a:noAutofit/>
          </a:bodyPr>
          <a:lstStyle/>
          <a:p>
            <a:pPr algn="ctr"/>
            <a:r>
              <a:rPr lang="en-US" sz="3600" dirty="0" smtClean="0">
                <a:latin typeface="Arial" pitchFamily="34" charset="0"/>
                <a:cs typeface="Arial" pitchFamily="34" charset="0"/>
              </a:rPr>
              <a:t>2.2 </a:t>
            </a:r>
            <a:r>
              <a:rPr lang="el-GR" sz="3600" dirty="0" smtClean="0">
                <a:latin typeface="Arial" pitchFamily="34" charset="0"/>
                <a:cs typeface="Arial" pitchFamily="34" charset="0"/>
              </a:rPr>
              <a:t>Ο ΑΠΟΣΤΟΛΟΣ ΠΑΥΛΟΣ ΚΑΙ Η ΑΝΑΦΟΡΑ ΤΟΥ ΣΤΑ ΠΑΙΔΙΑ</a:t>
            </a:r>
            <a:endParaRPr lang="el-GR" sz="3600" dirty="0">
              <a:latin typeface="Arial" pitchFamily="34" charset="0"/>
              <a:cs typeface="Arial" pitchFamily="34" charset="0"/>
            </a:endParaRPr>
          </a:p>
        </p:txBody>
      </p:sp>
      <p:sp>
        <p:nvSpPr>
          <p:cNvPr id="3" name="2 - Θέση περιεχομένου"/>
          <p:cNvSpPr>
            <a:spLocks noGrp="1"/>
          </p:cNvSpPr>
          <p:nvPr>
            <p:ph idx="1"/>
          </p:nvPr>
        </p:nvSpPr>
        <p:spPr>
          <a:xfrm>
            <a:off x="214282" y="1928802"/>
            <a:ext cx="8929718" cy="3071834"/>
          </a:xfrm>
        </p:spPr>
        <p:txBody>
          <a:bodyPr>
            <a:normAutofit fontScale="70000" lnSpcReduction="20000"/>
          </a:bodyPr>
          <a:lstStyle/>
          <a:p>
            <a:pPr>
              <a:buNone/>
            </a:pPr>
            <a:r>
              <a:rPr lang="el-GR" sz="2600" dirty="0" smtClean="0">
                <a:latin typeface="Arial" pitchFamily="34" charset="0"/>
                <a:cs typeface="Arial" pitchFamily="34" charset="0"/>
              </a:rPr>
              <a:t>Ο  Απόστολος Παύλος συμβουλεύει:</a:t>
            </a:r>
          </a:p>
          <a:p>
            <a:pPr>
              <a:buNone/>
            </a:pPr>
            <a:endParaRPr lang="el-GR" sz="2600" dirty="0" smtClean="0">
              <a:latin typeface="Arial" pitchFamily="34" charset="0"/>
              <a:cs typeface="Arial" pitchFamily="34" charset="0"/>
            </a:endParaRPr>
          </a:p>
          <a:p>
            <a:pPr>
              <a:buNone/>
            </a:pPr>
            <a:r>
              <a:rPr lang="el-GR" sz="2600" dirty="0" smtClean="0">
                <a:latin typeface="Arial" pitchFamily="34" charset="0"/>
                <a:cs typeface="Arial" pitchFamily="34" charset="0"/>
              </a:rPr>
              <a:t>     “Παιδιά, να υπακούτε στους γονείς σας, σύμφωνα με το θέλημα του Κυρίου αυτό άλλωστε είναι το σωστό. Κι εσείς, πατέρες, μη φέρεστε στα παιδιά σας έτσι που να τα εξοργίζετε, αλλά να τα ανατρέφετε δίνοντάς τους αγωγή και συμβουλές που εμπνέονται από την πίστη στον Κύριο. Με αρετή, λοιπόν, να πλουτίζετε τα παιδιά σας και όχι με αγαθά πρόσκαιρα. Μην τους αφήνετε πλούτη, αλλά παίδευση και αρετή. Έτσι δεν θα στηρίζονται στην κληρονομιά υλικών αγαθών, και θα επιδοθούν στη μόρφωση του νου και στην καλλιέργεια της ψυχής. Αυτός είναι ο καλύτερος τρόπος για την υπέρβαση της φτώχειας και όλων των προβλημάτων της ζωή”. </a:t>
            </a:r>
          </a:p>
          <a:p>
            <a:pPr>
              <a:buNone/>
            </a:pPr>
            <a:r>
              <a:rPr lang="el-GR" sz="2600" dirty="0" smtClean="0">
                <a:latin typeface="Arial" pitchFamily="34" charset="0"/>
                <a:cs typeface="Arial" pitchFamily="34" charset="0"/>
              </a:rPr>
              <a:t> </a:t>
            </a:r>
          </a:p>
          <a:p>
            <a:endParaRPr lang="el-GR" sz="2600" dirty="0">
              <a:latin typeface="Arial" pitchFamily="34" charset="0"/>
              <a:cs typeface="Arial" pitchFamily="34" charset="0"/>
            </a:endParaRPr>
          </a:p>
        </p:txBody>
      </p:sp>
      <p:pic>
        <p:nvPicPr>
          <p:cNvPr id="23554" name="Picture 2" descr="RÃ©sultat de recherche d'images pour &quot;Î±ÏÎ¿ÏÏÎ¿Î»Î¿Ï ÏÎ±ÏÎ»Î¿Ï&quot;"/>
          <p:cNvPicPr>
            <a:picLocks noChangeAspect="1" noChangeArrowheads="1"/>
          </p:cNvPicPr>
          <p:nvPr/>
        </p:nvPicPr>
        <p:blipFill>
          <a:blip r:embed="rId2" cstate="email"/>
          <a:srcRect/>
          <a:stretch>
            <a:fillRect/>
          </a:stretch>
        </p:blipFill>
        <p:spPr bwMode="auto">
          <a:xfrm>
            <a:off x="3071802" y="4429139"/>
            <a:ext cx="3000396" cy="2250225"/>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14356"/>
            <a:ext cx="8229600" cy="1066800"/>
          </a:xfrm>
        </p:spPr>
        <p:txBody>
          <a:bodyPr>
            <a:normAutofit fontScale="90000"/>
          </a:bodyPr>
          <a:lstStyle/>
          <a:p>
            <a:pPr algn="ctr"/>
            <a:r>
              <a:rPr lang="el-GR" sz="4800" dirty="0" smtClean="0">
                <a:latin typeface="Arial" pitchFamily="34" charset="0"/>
                <a:cs typeface="Arial" pitchFamily="34" charset="0"/>
              </a:rPr>
              <a:t> </a:t>
            </a:r>
            <a:r>
              <a:rPr lang="en-US" sz="4000" dirty="0" smtClean="0">
                <a:latin typeface="Arial" pitchFamily="34" charset="0"/>
                <a:cs typeface="Arial" pitchFamily="34" charset="0"/>
              </a:rPr>
              <a:t>2.3 </a:t>
            </a:r>
            <a:r>
              <a:rPr lang="el-GR" sz="4000" dirty="0" smtClean="0">
                <a:latin typeface="Arial" pitchFamily="34" charset="0"/>
                <a:cs typeface="Arial" pitchFamily="34" charset="0"/>
              </a:rPr>
              <a:t>Ο ΑΓΙΟΣ ΣΤΥΛΙΑΝΟΣ ΠΡΟΣΤΑΤΗΣ ΤΩΝ ΠΑΙΔΙΩΝ </a:t>
            </a:r>
            <a:r>
              <a:rPr lang="en-US" sz="4000" dirty="0" smtClean="0">
                <a:latin typeface="Arial" pitchFamily="34" charset="0"/>
                <a:cs typeface="Arial" pitchFamily="34" charset="0"/>
              </a:rPr>
              <a:t>1</a:t>
            </a:r>
            <a:r>
              <a:rPr lang="el-GR" sz="4000" dirty="0" smtClean="0">
                <a:latin typeface="Arial" pitchFamily="34" charset="0"/>
                <a:cs typeface="Arial" pitchFamily="34" charset="0"/>
              </a:rPr>
              <a:t>/</a:t>
            </a:r>
            <a:r>
              <a:rPr lang="en-US" sz="4000" dirty="0" smtClean="0">
                <a:latin typeface="Arial" pitchFamily="34" charset="0"/>
                <a:cs typeface="Arial" pitchFamily="34" charset="0"/>
              </a:rPr>
              <a:t>4</a:t>
            </a:r>
            <a:endParaRPr lang="el-GR" sz="4000" dirty="0"/>
          </a:p>
        </p:txBody>
      </p:sp>
      <p:sp>
        <p:nvSpPr>
          <p:cNvPr id="3" name="2 - Θέση περιεχομένου"/>
          <p:cNvSpPr>
            <a:spLocks noGrp="1"/>
          </p:cNvSpPr>
          <p:nvPr>
            <p:ph idx="1"/>
          </p:nvPr>
        </p:nvSpPr>
        <p:spPr>
          <a:xfrm>
            <a:off x="457200" y="1775191"/>
            <a:ext cx="8115328" cy="3154007"/>
          </a:xfrm>
        </p:spPr>
        <p:txBody>
          <a:bodyPr>
            <a:normAutofit/>
          </a:bodyPr>
          <a:lstStyle/>
          <a:p>
            <a:pPr>
              <a:buNone/>
            </a:pPr>
            <a:r>
              <a:rPr lang="el-GR" sz="2000" dirty="0" smtClean="0">
                <a:latin typeface="Arial" pitchFamily="34" charset="0"/>
                <a:cs typeface="Arial" pitchFamily="34" charset="0"/>
              </a:rPr>
              <a:t>Ο Άγιος Στυλιανός γεννήθηκε στην Παφλαγονία της </a:t>
            </a:r>
            <a:r>
              <a:rPr lang="el-GR" sz="2000" dirty="0" err="1" smtClean="0">
                <a:latin typeface="Arial" pitchFamily="34" charset="0"/>
                <a:cs typeface="Arial" pitchFamily="34" charset="0"/>
              </a:rPr>
              <a:t>Μικράς</a:t>
            </a:r>
            <a:r>
              <a:rPr lang="el-GR" sz="2000" dirty="0" smtClean="0">
                <a:latin typeface="Arial" pitchFamily="34" charset="0"/>
                <a:cs typeface="Arial" pitchFamily="34" charset="0"/>
              </a:rPr>
              <a:t> Ασίας, μεταξύ του 400 και 500 </a:t>
            </a:r>
            <a:r>
              <a:rPr lang="el-GR" sz="2000" dirty="0" err="1" smtClean="0">
                <a:latin typeface="Arial" pitchFamily="34" charset="0"/>
                <a:cs typeface="Arial" pitchFamily="34" charset="0"/>
              </a:rPr>
              <a:t>μ.Χ</a:t>
            </a:r>
            <a:r>
              <a:rPr lang="el-GR" sz="2000" dirty="0" smtClean="0">
                <a:latin typeface="Arial" pitchFamily="34" charset="0"/>
                <a:cs typeface="Arial" pitchFamily="34" charset="0"/>
              </a:rPr>
              <a:t>. και έχει επικηρυχθεί ως προστάτης των παιδιών στη χριστιανική εκκλησία.</a:t>
            </a:r>
            <a:endParaRPr lang="en-US" sz="2000" dirty="0" smtClean="0">
              <a:latin typeface="Arial" pitchFamily="34" charset="0"/>
              <a:cs typeface="Arial" pitchFamily="34" charset="0"/>
            </a:endParaRPr>
          </a:p>
          <a:p>
            <a:pPr>
              <a:buNone/>
            </a:pPr>
            <a:endParaRPr lang="el-GR"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a:t>
            </a:r>
            <a:r>
              <a:rPr lang="el-GR" sz="2000" dirty="0" smtClean="0">
                <a:latin typeface="Arial" pitchFamily="34" charset="0"/>
                <a:cs typeface="Arial" pitchFamily="34" charset="0"/>
              </a:rPr>
              <a:t>Γνώριζε ότι τα παιδιά έχουν αγγελικές ψυχές. Γι´ αυτό ήθελε να τα        βοηθάει</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και να τα προστατεύει. Ο Θεός βράβευσε το ιερό του αυτό αίσθημα και του έδωσε την θαυματουργική δύναμη να θεραπεύει τα ασθενικά παιδιά.</a:t>
            </a:r>
            <a:endParaRPr lang="el-GR" sz="2000" dirty="0"/>
          </a:p>
        </p:txBody>
      </p:sp>
      <p:sp>
        <p:nvSpPr>
          <p:cNvPr id="23554" name="AutoShape 2" descr="RÃ©sultat de recherche d'images pour &quot;Î±Î³Î¹Î¿Ï ÏÏÏÎ»Î¹Î±Î½Î¿Ï&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6" name="AutoShape 4" descr="RÃ©sultat de recherche d'images pour &quot;Î±Î³Î¹Î¿Ï ÏÏÏÎ»Î¹Î±Î½Î¿Ï&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RÃ©sultat de recherche d'images pour &quot;Î±Î³Î¹Î¿Ï ÏÏÏÎ»Î¹Î±Î½Î¿Ï&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60" name="AutoShape 8" descr="RÃ©sultat de recherche d'images pour &quot;Î±Î³Î¹Î¿Ï ÏÏÏÎ»Î¹Î±Î½Î¿Ï&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62" name="AutoShape 10" descr="RÃ©sultat de recherche d'images pour &quot;Î±Î³Î¹Î¿Ï ÏÏÏÎ»Î¹Î±Î½Î¿Ï&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64" name="Picture 12" descr="RÃ©sultat de recherche d'images pour &quot;Î±Î³Î¹Î¿Ï ÏÏÏÎ»Î¹Î±Î½Î¿Ï&quot;"/>
          <p:cNvPicPr>
            <a:picLocks noChangeAspect="1" noChangeArrowheads="1"/>
          </p:cNvPicPr>
          <p:nvPr/>
        </p:nvPicPr>
        <p:blipFill>
          <a:blip r:embed="rId2" cstate="email"/>
          <a:srcRect/>
          <a:stretch>
            <a:fillRect/>
          </a:stretch>
        </p:blipFill>
        <p:spPr bwMode="auto">
          <a:xfrm>
            <a:off x="4286248" y="4286256"/>
            <a:ext cx="3571900" cy="235235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55448"/>
            <a:ext cx="8472518" cy="1252728"/>
          </a:xfrm>
        </p:spPr>
        <p:txBody>
          <a:bodyPr>
            <a:normAutofit/>
          </a:bodyPr>
          <a:lstStyle/>
          <a:p>
            <a:pPr algn="ctr"/>
            <a:r>
              <a:rPr lang="el-GR" sz="3600" dirty="0" smtClean="0">
                <a:latin typeface="Arial" pitchFamily="34" charset="0"/>
                <a:cs typeface="Arial" pitchFamily="34" charset="0"/>
              </a:rPr>
              <a:t>Ο ΑΓΙΟΣ ΣΤΥΛΙΑΝΟΣ ΠΡΟΣΤΑΤΗΣ ΤΩΝ ΠΑΙΔΙΩΝ </a:t>
            </a:r>
            <a:r>
              <a:rPr lang="en-US" sz="3600" dirty="0" smtClean="0">
                <a:latin typeface="Arial" pitchFamily="34" charset="0"/>
                <a:cs typeface="Arial" pitchFamily="34" charset="0"/>
              </a:rPr>
              <a:t>2</a:t>
            </a:r>
            <a:r>
              <a:rPr lang="el-GR" sz="3600" dirty="0" smtClean="0">
                <a:latin typeface="Arial" pitchFamily="34" charset="0"/>
                <a:cs typeface="Arial" pitchFamily="34" charset="0"/>
              </a:rPr>
              <a:t>/</a:t>
            </a:r>
            <a:r>
              <a:rPr lang="en-US" sz="3600" dirty="0" smtClean="0">
                <a:latin typeface="Arial" pitchFamily="34" charset="0"/>
                <a:cs typeface="Arial" pitchFamily="34" charset="0"/>
              </a:rPr>
              <a:t>4</a:t>
            </a:r>
            <a:endParaRPr lang="el-GR" sz="3600" dirty="0" smtClean="0">
              <a:latin typeface="Arial" pitchFamily="34" charset="0"/>
              <a:cs typeface="Arial" pitchFamily="34" charset="0"/>
            </a:endParaRPr>
          </a:p>
        </p:txBody>
      </p:sp>
      <p:sp>
        <p:nvSpPr>
          <p:cNvPr id="3" name="2 - Θέση περιεχομένου"/>
          <p:cNvSpPr>
            <a:spLocks noGrp="1"/>
          </p:cNvSpPr>
          <p:nvPr>
            <p:ph idx="1"/>
          </p:nvPr>
        </p:nvSpPr>
        <p:spPr>
          <a:xfrm>
            <a:off x="142844" y="1785926"/>
            <a:ext cx="8858312" cy="2786082"/>
          </a:xfrm>
        </p:spPr>
        <p:txBody>
          <a:bodyPr>
            <a:normAutofit fontScale="85000" lnSpcReduction="20000"/>
          </a:bodyPr>
          <a:lstStyle/>
          <a:p>
            <a:pPr algn="ctr">
              <a:buNone/>
            </a:pPr>
            <a:r>
              <a:rPr lang="el-GR" dirty="0" smtClean="0">
                <a:latin typeface="Arial" pitchFamily="34" charset="0"/>
                <a:cs typeface="Arial" pitchFamily="34" charset="0"/>
              </a:rPr>
              <a:t>Πιο συγκεκριμένα, μητέρες από κοντινά και μακρινά μέρη, με φορτωμένα στους ώμους ανάπηρα και άρρωστα</a:t>
            </a:r>
          </a:p>
          <a:p>
            <a:pPr algn="ctr">
              <a:buNone/>
            </a:pPr>
            <a:r>
              <a:rPr lang="el-GR" dirty="0" smtClean="0">
                <a:latin typeface="Arial" pitchFamily="34" charset="0"/>
                <a:cs typeface="Arial" pitchFamily="34" charset="0"/>
              </a:rPr>
              <a:t>     παιδιά έτρεχαν κοντά στον Άγιο για να ζητήσουν την θεραπεία</a:t>
            </a:r>
          </a:p>
          <a:p>
            <a:pPr algn="ctr">
              <a:buNone/>
            </a:pPr>
            <a:r>
              <a:rPr lang="el-GR" dirty="0" smtClean="0">
                <a:latin typeface="Arial" pitchFamily="34" charset="0"/>
                <a:cs typeface="Arial" pitchFamily="34" charset="0"/>
              </a:rPr>
              <a:t>     των παιδιών τους. Ο Άγιος Στυλιανός γεμάτος καλοσύνη και </a:t>
            </a:r>
          </a:p>
          <a:p>
            <a:pPr algn="ctr">
              <a:buNone/>
            </a:pPr>
            <a:r>
              <a:rPr lang="el-GR" dirty="0" smtClean="0">
                <a:latin typeface="Arial" pitchFamily="34" charset="0"/>
                <a:cs typeface="Arial" pitchFamily="34" charset="0"/>
              </a:rPr>
              <a:t>     συμπόνια έπαιρνε τα άρρωστα νήπια στα χέρια του και </a:t>
            </a:r>
          </a:p>
          <a:p>
            <a:pPr algn="ctr">
              <a:buNone/>
            </a:pPr>
            <a:r>
              <a:rPr lang="el-GR" dirty="0" smtClean="0">
                <a:latin typeface="Arial" pitchFamily="34" charset="0"/>
                <a:cs typeface="Arial" pitchFamily="34" charset="0"/>
              </a:rPr>
              <a:t>     παρακαλούσε το Θεό να τα γιατρέψει. Έτσι, τα άρρωστα </a:t>
            </a:r>
          </a:p>
          <a:p>
            <a:pPr algn="ctr">
              <a:buNone/>
            </a:pPr>
            <a:r>
              <a:rPr lang="el-GR" dirty="0" smtClean="0">
                <a:latin typeface="Arial" pitchFamily="34" charset="0"/>
                <a:cs typeface="Arial" pitchFamily="34" charset="0"/>
              </a:rPr>
              <a:t>     παιδιά εύρισκαν την υγειά τους.</a:t>
            </a:r>
          </a:p>
          <a:p>
            <a:pPr>
              <a:buNone/>
            </a:pPr>
            <a:endParaRPr lang="el-GR" dirty="0" smtClean="0">
              <a:latin typeface="Arial" pitchFamily="34" charset="0"/>
              <a:cs typeface="Arial" pitchFamily="34" charset="0"/>
            </a:endParaRPr>
          </a:p>
        </p:txBody>
      </p:sp>
      <p:pic>
        <p:nvPicPr>
          <p:cNvPr id="4" name="3 - Εικόνα" descr="agioi_agios_stylianos.png"/>
          <p:cNvPicPr>
            <a:picLocks noChangeAspect="1"/>
          </p:cNvPicPr>
          <p:nvPr/>
        </p:nvPicPr>
        <p:blipFill>
          <a:blip r:embed="rId2" cstate="email"/>
          <a:stretch>
            <a:fillRect/>
          </a:stretch>
        </p:blipFill>
        <p:spPr>
          <a:xfrm>
            <a:off x="3643306" y="4429132"/>
            <a:ext cx="1650218" cy="2088883"/>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ΤΑ ΔΙΚΑΙΩΜΑΤΑ ΤΟΥ ΠΑΙΔΙΟΥ ΣΤΟ ΜΠΟΥΤΑΝ</a:t>
            </a:r>
            <a:endParaRPr lang="el-GR" dirty="0"/>
          </a:p>
        </p:txBody>
      </p:sp>
      <p:sp>
        <p:nvSpPr>
          <p:cNvPr id="3" name="2 - Θέση περιεχομένου"/>
          <p:cNvSpPr>
            <a:spLocks noGrp="1"/>
          </p:cNvSpPr>
          <p:nvPr>
            <p:ph idx="1"/>
          </p:nvPr>
        </p:nvSpPr>
        <p:spPr/>
        <p:txBody>
          <a:bodyPr>
            <a:normAutofit/>
          </a:bodyPr>
          <a:lstStyle/>
          <a:p>
            <a:r>
              <a:rPr lang="el-GR" sz="2400" dirty="0" smtClean="0"/>
              <a:t>Το Σύνταγμα εγγυάται το δικαίωμα δωρεάν εκπαίδευσης μέχρι την τάξη 10 (11 ετών) για όλα τα παιδιά της σχολικής ηλικίας. </a:t>
            </a:r>
          </a:p>
          <a:p>
            <a:r>
              <a:rPr lang="el-GR" sz="2400" dirty="0" smtClean="0"/>
              <a:t>Το ζήτημα της παιδικής εργασίας αντιμετωπίζεται από το νόμο για την εργασία και την απασχόληση και η σωματική τιμωρία απαγορεύεται σε όλα τα σχολεία.</a:t>
            </a:r>
            <a:endParaRPr lang="el-GR" sz="2400" dirty="0"/>
          </a:p>
        </p:txBody>
      </p:sp>
      <p:pic>
        <p:nvPicPr>
          <p:cNvPr id="15362" name="Picture 2" descr="ÎÏÎ¿ÏÎ­Î»ÎµÏÎ¼Î± ÎµÎ¹ÎºÏÎ½Î±Ï Î³Î¹Î± ÏÎ¹Î³ÎºÎ±ÏÎ¿ÏÏÎ· ÏÎ±Î¹Î´Î¹Î±"/>
          <p:cNvPicPr>
            <a:picLocks noChangeAspect="1" noChangeArrowheads="1"/>
          </p:cNvPicPr>
          <p:nvPr/>
        </p:nvPicPr>
        <p:blipFill>
          <a:blip r:embed="rId2" cstate="email"/>
          <a:srcRect/>
          <a:stretch>
            <a:fillRect/>
          </a:stretch>
        </p:blipFill>
        <p:spPr bwMode="auto">
          <a:xfrm>
            <a:off x="2627784" y="4572008"/>
            <a:ext cx="4230975" cy="2141976"/>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600" dirty="0" smtClean="0">
                <a:latin typeface="Arial" pitchFamily="34" charset="0"/>
                <a:cs typeface="Arial" pitchFamily="34" charset="0"/>
              </a:rPr>
              <a:t>Ο ΑΓΙΟΣ ΣΤΥΛΙΑΝΟΣ ΠΡΟΣΤΑΤΗΣ ΤΩΝ ΠΑΙΔΙΩΝ </a:t>
            </a:r>
            <a:r>
              <a:rPr lang="en-US" sz="3600" dirty="0" smtClean="0">
                <a:latin typeface="Arial" pitchFamily="34" charset="0"/>
                <a:cs typeface="Arial" pitchFamily="34" charset="0"/>
              </a:rPr>
              <a:t>3</a:t>
            </a:r>
            <a:r>
              <a:rPr lang="el-GR" sz="3600" dirty="0" smtClean="0">
                <a:latin typeface="Arial" pitchFamily="34" charset="0"/>
                <a:cs typeface="Arial" pitchFamily="34" charset="0"/>
              </a:rPr>
              <a:t>/</a:t>
            </a:r>
            <a:r>
              <a:rPr lang="en-US" sz="3600" dirty="0" smtClean="0">
                <a:latin typeface="Arial" pitchFamily="34" charset="0"/>
                <a:cs typeface="Arial" pitchFamily="34" charset="0"/>
              </a:rPr>
              <a:t>4</a:t>
            </a:r>
            <a:endParaRPr lang="el-GR" sz="3600" dirty="0"/>
          </a:p>
        </p:txBody>
      </p:sp>
      <p:sp>
        <p:nvSpPr>
          <p:cNvPr id="3" name="2 - Θέση περιεχομένου"/>
          <p:cNvSpPr>
            <a:spLocks noGrp="1"/>
          </p:cNvSpPr>
          <p:nvPr>
            <p:ph idx="1"/>
          </p:nvPr>
        </p:nvSpPr>
        <p:spPr/>
        <p:txBody>
          <a:bodyPr>
            <a:normAutofit/>
          </a:bodyPr>
          <a:lstStyle/>
          <a:p>
            <a:pPr algn="ctr">
              <a:buNone/>
            </a:pPr>
            <a:r>
              <a:rPr lang="el-GR" dirty="0" smtClean="0">
                <a:latin typeface="Arial" pitchFamily="34" charset="0"/>
                <a:cs typeface="Arial" pitchFamily="34" charset="0"/>
              </a:rPr>
              <a:t> </a:t>
            </a:r>
            <a:r>
              <a:rPr lang="el-GR" sz="2000" dirty="0" smtClean="0">
                <a:latin typeface="Arial" pitchFamily="34" charset="0"/>
                <a:cs typeface="Arial" pitchFamily="34" charset="0"/>
              </a:rPr>
              <a:t>Αλλά δεν ήταν μόνο τα θαύματα της θεραπείας των παιδιών που δόξαζαν το όνομα του. Ο Άγιος απέκτησε φήμη ως θαυματουργού, διότι έκανε τους άτεκνους </a:t>
            </a:r>
            <a:r>
              <a:rPr lang="el-GR" sz="2000" dirty="0" err="1" smtClean="0">
                <a:latin typeface="Arial" pitchFamily="34" charset="0"/>
                <a:cs typeface="Arial" pitchFamily="34" charset="0"/>
              </a:rPr>
              <a:t>εύτεκνους</a:t>
            </a:r>
            <a:r>
              <a:rPr lang="en-US" sz="2000" dirty="0" smtClean="0">
                <a:latin typeface="Arial" pitchFamily="34" charset="0"/>
                <a:cs typeface="Arial" pitchFamily="34" charset="0"/>
              </a:rPr>
              <a:t> </a:t>
            </a:r>
            <a:r>
              <a:rPr lang="el-GR" sz="2000" dirty="0" smtClean="0">
                <a:latin typeface="Arial" pitchFamily="34" charset="0"/>
                <a:cs typeface="Arial" pitchFamily="34" charset="0"/>
              </a:rPr>
              <a:t> με την προσευχή του. Με την προσευχή του Αγίου Στυλιανού πολλές στείρες τεκνοποιούσαν. Πολλοί πιστοί Χριστιανοί με την ευλογία του, αν και ήταν άτεκνοι πρωτύτερα ,απέκτησαν παιδιά γεμάτα υγεία. </a:t>
            </a:r>
            <a:endParaRPr lang="el-GR" sz="2000" dirty="0"/>
          </a:p>
        </p:txBody>
      </p:sp>
      <p:pic>
        <p:nvPicPr>
          <p:cNvPr id="4" name="3 - Εικόνα" descr="Capture-191.jpg"/>
          <p:cNvPicPr>
            <a:picLocks noChangeAspect="1"/>
          </p:cNvPicPr>
          <p:nvPr/>
        </p:nvPicPr>
        <p:blipFill>
          <a:blip r:embed="rId2" cstate="email"/>
          <a:stretch>
            <a:fillRect/>
          </a:stretch>
        </p:blipFill>
        <p:spPr>
          <a:xfrm>
            <a:off x="3214678" y="4286256"/>
            <a:ext cx="2928958" cy="18450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85728"/>
            <a:ext cx="9001156" cy="1252728"/>
          </a:xfrm>
        </p:spPr>
        <p:txBody>
          <a:bodyPr>
            <a:noAutofit/>
          </a:bodyPr>
          <a:lstStyle/>
          <a:p>
            <a:pPr algn="ctr"/>
            <a:r>
              <a:rPr lang="el-GR" sz="3600" dirty="0" smtClean="0">
                <a:latin typeface="Arial" pitchFamily="34" charset="0"/>
                <a:cs typeface="Arial" pitchFamily="34" charset="0"/>
              </a:rPr>
              <a:t>Ο ΑΓΙΟΣ ΣΤΥΛΙΑΝΟΣ ΠΡΟΣΤΑΤΗΣ ΤΩΝ ΠΑΙΔΙΩΝ </a:t>
            </a:r>
            <a:r>
              <a:rPr lang="en-US" sz="3600" dirty="0" smtClean="0">
                <a:latin typeface="Arial" pitchFamily="34" charset="0"/>
                <a:cs typeface="Arial" pitchFamily="34" charset="0"/>
              </a:rPr>
              <a:t>4</a:t>
            </a:r>
            <a:r>
              <a:rPr lang="el-GR" sz="3600" dirty="0" smtClean="0">
                <a:latin typeface="Arial" pitchFamily="34" charset="0"/>
                <a:cs typeface="Arial" pitchFamily="34" charset="0"/>
              </a:rPr>
              <a:t>/</a:t>
            </a:r>
            <a:r>
              <a:rPr lang="en-US" sz="3600" dirty="0" smtClean="0">
                <a:latin typeface="Arial" pitchFamily="34" charset="0"/>
                <a:cs typeface="Arial" pitchFamily="34" charset="0"/>
              </a:rPr>
              <a:t>4</a:t>
            </a:r>
            <a:endParaRPr lang="el-GR" sz="3600" dirty="0"/>
          </a:p>
        </p:txBody>
      </p:sp>
      <p:sp>
        <p:nvSpPr>
          <p:cNvPr id="3" name="2 - Θέση περιεχομένου"/>
          <p:cNvSpPr>
            <a:spLocks noGrp="1"/>
          </p:cNvSpPr>
          <p:nvPr>
            <p:ph idx="1"/>
          </p:nvPr>
        </p:nvSpPr>
        <p:spPr>
          <a:xfrm>
            <a:off x="142844" y="1643050"/>
            <a:ext cx="8786874" cy="3429024"/>
          </a:xfrm>
        </p:spPr>
        <p:txBody>
          <a:bodyPr>
            <a:normAutofit fontScale="92500" lnSpcReduction="10000"/>
          </a:bodyPr>
          <a:lstStyle/>
          <a:p>
            <a:pPr>
              <a:buNone/>
            </a:pPr>
            <a:endParaRPr lang="en-US" sz="2000" dirty="0" smtClean="0">
              <a:latin typeface="Arial" pitchFamily="34" charset="0"/>
              <a:cs typeface="Arial" pitchFamily="34" charset="0"/>
            </a:endParaRPr>
          </a:p>
          <a:p>
            <a:pPr algn="ctr">
              <a:buNone/>
            </a:pPr>
            <a:r>
              <a:rPr lang="el-GR" sz="2000" dirty="0" smtClean="0">
                <a:latin typeface="Arial" pitchFamily="34" charset="0"/>
                <a:cs typeface="Arial" pitchFamily="34" charset="0"/>
              </a:rPr>
              <a:t>Πέθανε στην Παφλαγονία. Η ορθόδοξη εκκλησία τιμά τη μνήμη του στις 26 Νοεμβρίου. Μέχρι και σήμερα πολλά βρεφοκομεία και γηροκομεία είναι χτισμένα στο όνομα του για να έχουν την ευλογία του.</a:t>
            </a:r>
          </a:p>
          <a:p>
            <a:pPr algn="ctr">
              <a:buNone/>
            </a:pPr>
            <a:endParaRPr lang="en-US" sz="2000" dirty="0" smtClean="0">
              <a:latin typeface="Arial" pitchFamily="34" charset="0"/>
              <a:cs typeface="Arial" pitchFamily="34" charset="0"/>
            </a:endParaRPr>
          </a:p>
          <a:p>
            <a:pPr algn="ctr">
              <a:buNone/>
            </a:pPr>
            <a:r>
              <a:rPr lang="el-GR" sz="2000" dirty="0" smtClean="0">
                <a:latin typeface="Arial" pitchFamily="34" charset="0"/>
                <a:cs typeface="Arial" pitchFamily="34" charset="0"/>
              </a:rPr>
              <a:t>Πολλοί μάλιστα Χριστιανοί και μετά την κοίμηση του, επικαλούμενοι το όνομα του Αγίου και ζωγραφίζοντας σαν τάμα την εικόνα του, απέκτησαν παιδιά, αν και είχαν χάσει την ελπίδα πια να τεκνοποιήσουν.</a:t>
            </a:r>
          </a:p>
          <a:p>
            <a:pPr>
              <a:buNone/>
            </a:pPr>
            <a:endParaRPr lang="el-GR" sz="2000" dirty="0" smtClean="0">
              <a:latin typeface="Arial" pitchFamily="34" charset="0"/>
              <a:cs typeface="Arial" pitchFamily="34" charset="0"/>
            </a:endParaRPr>
          </a:p>
          <a:p>
            <a:pPr>
              <a:buNone/>
            </a:pPr>
            <a:r>
              <a:rPr lang="el-GR" sz="2000" dirty="0" smtClean="0">
                <a:latin typeface="Arial" pitchFamily="34" charset="0"/>
                <a:cs typeface="Arial" pitchFamily="34" charset="0"/>
              </a:rPr>
              <a:t>     </a:t>
            </a:r>
            <a:endParaRPr lang="en-US" sz="2000" dirty="0" smtClean="0">
              <a:latin typeface="Arial" pitchFamily="34" charset="0"/>
              <a:cs typeface="Arial" pitchFamily="34" charset="0"/>
            </a:endParaRPr>
          </a:p>
          <a:p>
            <a:pPr>
              <a:buNone/>
            </a:pPr>
            <a:r>
              <a:rPr lang="el-GR" sz="2900" dirty="0" smtClean="0">
                <a:latin typeface="Arial" pitchFamily="34" charset="0"/>
                <a:cs typeface="Arial" pitchFamily="34" charset="0"/>
              </a:rPr>
              <a:t> </a:t>
            </a:r>
          </a:p>
          <a:p>
            <a:pPr>
              <a:buNone/>
            </a:pPr>
            <a:endParaRPr lang="el-GR" sz="2900" dirty="0" smtClean="0">
              <a:latin typeface="Arial" pitchFamily="34" charset="0"/>
              <a:cs typeface="Arial" pitchFamily="34" charset="0"/>
            </a:endParaRPr>
          </a:p>
          <a:p>
            <a:endParaRPr lang="el-GR" dirty="0"/>
          </a:p>
        </p:txBody>
      </p:sp>
      <p:pic>
        <p:nvPicPr>
          <p:cNvPr id="22532" name="Picture 4" descr="RÃ©sultat de recherche d'images pour &quot;Î±Î³Î¹Î¿Ï ÏÏÏÎ»Î¹Î±Î½Î¿Ï&quot;"/>
          <p:cNvPicPr>
            <a:picLocks noChangeAspect="1" noChangeArrowheads="1"/>
          </p:cNvPicPr>
          <p:nvPr/>
        </p:nvPicPr>
        <p:blipFill>
          <a:blip r:embed="rId3" cstate="email"/>
          <a:srcRect/>
          <a:stretch>
            <a:fillRect/>
          </a:stretch>
        </p:blipFill>
        <p:spPr bwMode="auto">
          <a:xfrm>
            <a:off x="3286116" y="4143380"/>
            <a:ext cx="2714644" cy="2543175"/>
          </a:xfrm>
          <a:prstGeom prst="rect">
            <a:avLst/>
          </a:prstGeom>
          <a:noFill/>
        </p:spPr>
      </p:pic>
    </p:spTree>
  </p:cSld>
  <p:clrMapOvr>
    <a:masterClrMapping/>
  </p:clrMapOvr>
  <p:transition>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858280" cy="1285884"/>
          </a:xfrm>
        </p:spPr>
        <p:txBody>
          <a:bodyPr>
            <a:noAutofit/>
          </a:bodyPr>
          <a:lstStyle/>
          <a:p>
            <a:pPr algn="ct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l-GR" sz="3600" dirty="0" smtClean="0">
                <a:latin typeface="Arial" pitchFamily="34" charset="0"/>
                <a:cs typeface="Arial" pitchFamily="34" charset="0"/>
              </a:rPr>
              <a:t>2.4 Ο ΧΡΙΣΤΙΑΝΙΣΜΟΣ ΚΑΙ Η ΑΝΑΦΟΡΑ ΤΟΥ ΣΤΟΥΣ ΓΟΝΕΙΣ 1/</a:t>
            </a:r>
            <a:r>
              <a:rPr lang="en-US" sz="3600" dirty="0" smtClean="0">
                <a:latin typeface="Arial" pitchFamily="34" charset="0"/>
                <a:cs typeface="Arial" pitchFamily="34" charset="0"/>
              </a:rPr>
              <a:t>2</a:t>
            </a:r>
            <a:r>
              <a:rPr lang="el-GR" sz="4000" dirty="0" smtClean="0">
                <a:latin typeface="Arial" pitchFamily="34" charset="0"/>
                <a:cs typeface="Arial" pitchFamily="34" charset="0"/>
              </a:rPr>
              <a:t/>
            </a:r>
            <a:br>
              <a:rPr lang="el-GR" sz="4000" dirty="0" smtClean="0">
                <a:latin typeface="Arial" pitchFamily="34" charset="0"/>
                <a:cs typeface="Arial" pitchFamily="34" charset="0"/>
              </a:rPr>
            </a:br>
            <a:endParaRPr lang="el-GR" sz="4000" dirty="0">
              <a:latin typeface="Arial" pitchFamily="34" charset="0"/>
              <a:cs typeface="Arial" pitchFamily="34" charset="0"/>
            </a:endParaRPr>
          </a:p>
        </p:txBody>
      </p:sp>
      <p:sp>
        <p:nvSpPr>
          <p:cNvPr id="3" name="2 - Θέση περιεχομένου"/>
          <p:cNvSpPr>
            <a:spLocks noGrp="1"/>
          </p:cNvSpPr>
          <p:nvPr>
            <p:ph idx="1"/>
          </p:nvPr>
        </p:nvSpPr>
        <p:spPr>
          <a:xfrm>
            <a:off x="142844" y="1714489"/>
            <a:ext cx="8229600" cy="4214842"/>
          </a:xfrm>
        </p:spPr>
        <p:txBody>
          <a:bodyPr>
            <a:noAutofit/>
          </a:bodyPr>
          <a:lstStyle/>
          <a:p>
            <a:pPr>
              <a:buFont typeface="Wingdings" pitchFamily="2" charset="2"/>
              <a:buChar char="Ø"/>
            </a:pPr>
            <a:r>
              <a:rPr lang="el-GR" sz="2000" dirty="0" smtClean="0">
                <a:latin typeface="Arial" pitchFamily="34" charset="0"/>
                <a:cs typeface="Arial" pitchFamily="34" charset="0"/>
              </a:rPr>
              <a:t> Η Βίβλος αναφέρεται σε λίγα κομμάτια στα δικαιώματα των παιδιών. Δίνει μεγαλύτερη έμφαση στους γονείς δίνοντάς τους συμβουλές για την ανατροφή των παιδιών τους σύμφωνα με τον Χριστιανισμό. Κάποιες από αυτές είναι οι παρακάτω:</a:t>
            </a:r>
          </a:p>
          <a:p>
            <a:pPr>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Ο Θεός δημιούργησε την οικογένεια. Ο σχεδιασμός του ήταν για έναν άνδρα και μια γυναίκα να παντρευτούν για τη ζωή και να αναθρέψουν τα παιδιά να τον γνωρίσουν και να τον τιμήσουν</a:t>
            </a:r>
          </a:p>
          <a:p>
            <a:pPr lvl="0">
              <a:buFont typeface="Wingdings" pitchFamily="2" charset="2"/>
              <a:buChar char="Ø"/>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Οι γονείς δεν έχουν μόνο ευθύνη στα παιδιά τους, αλλά μια ανάθεση από τον Θεό για να μεταδώσουν τις αξίες και την αλήθειά τους στις ζωές τους</a:t>
            </a:r>
          </a:p>
          <a:p>
            <a:pPr>
              <a:buFont typeface="Wingdings" pitchFamily="2" charset="2"/>
              <a:buChar char="Ø"/>
            </a:pPr>
            <a:endParaRPr lang="el-GR" sz="2000" dirty="0">
              <a:latin typeface="Arial" pitchFamily="34" charset="0"/>
              <a:cs typeface="Arial" pitchFamily="34" charset="0"/>
            </a:endParaRPr>
          </a:p>
        </p:txBody>
      </p:sp>
      <p:pic>
        <p:nvPicPr>
          <p:cNvPr id="8" name="7 - Εικόνα" descr="images.jpg"/>
          <p:cNvPicPr>
            <a:picLocks noChangeAspect="1"/>
          </p:cNvPicPr>
          <p:nvPr/>
        </p:nvPicPr>
        <p:blipFill>
          <a:blip r:embed="rId2" cstate="email"/>
          <a:stretch>
            <a:fillRect/>
          </a:stretch>
        </p:blipFill>
        <p:spPr>
          <a:xfrm>
            <a:off x="4714876" y="5143513"/>
            <a:ext cx="2327440" cy="1714488"/>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785794"/>
            <a:ext cx="9144000" cy="428628"/>
          </a:xfrm>
        </p:spPr>
        <p:txBody>
          <a:bodyPr>
            <a:noAutofit/>
          </a:bodyPr>
          <a:lstStyle/>
          <a:p>
            <a:pPr algn="ctr"/>
            <a:r>
              <a:rPr lang="el-GR" sz="3600" dirty="0" smtClean="0">
                <a:latin typeface="Arial" pitchFamily="34" charset="0"/>
                <a:cs typeface="Arial" pitchFamily="34" charset="0"/>
              </a:rPr>
              <a:t>Ο ΧΡΙΣΤΙΑΝΙΣΜΟΣ ΚΑΙ Η ΑΝΑΦΟΡΑ ΤΟΥ ΣΤΟΥΣ ΓΟΝΕΙΣ </a:t>
            </a:r>
            <a:r>
              <a:rPr lang="en-US" sz="3600" dirty="0" smtClean="0">
                <a:latin typeface="Arial" pitchFamily="34" charset="0"/>
                <a:cs typeface="Arial" pitchFamily="34" charset="0"/>
              </a:rPr>
              <a:t>2/2</a:t>
            </a:r>
            <a:r>
              <a:rPr lang="el-GR" sz="4000" dirty="0" smtClean="0">
                <a:latin typeface="Arial" pitchFamily="34" charset="0"/>
                <a:cs typeface="Arial" pitchFamily="34" charset="0"/>
              </a:rPr>
              <a:t/>
            </a:r>
            <a:br>
              <a:rPr lang="el-GR" sz="4000" dirty="0" smtClean="0">
                <a:latin typeface="Arial" pitchFamily="34" charset="0"/>
                <a:cs typeface="Arial" pitchFamily="34" charset="0"/>
              </a:rPr>
            </a:br>
            <a:endParaRPr lang="el-GR" sz="4000" dirty="0">
              <a:latin typeface="Arial" pitchFamily="34" charset="0"/>
              <a:cs typeface="Arial" pitchFamily="34" charset="0"/>
            </a:endParaRPr>
          </a:p>
        </p:txBody>
      </p:sp>
      <p:sp>
        <p:nvSpPr>
          <p:cNvPr id="3" name="2 - Θέση περιεχομένου"/>
          <p:cNvSpPr>
            <a:spLocks noGrp="1"/>
          </p:cNvSpPr>
          <p:nvPr>
            <p:ph idx="1"/>
          </p:nvPr>
        </p:nvSpPr>
        <p:spPr>
          <a:xfrm>
            <a:off x="142844" y="1785926"/>
            <a:ext cx="8072494" cy="4357718"/>
          </a:xfrm>
        </p:spPr>
        <p:txBody>
          <a:bodyPr>
            <a:noAutofit/>
          </a:bodyPr>
          <a:lstStyle/>
          <a:p>
            <a:pPr lvl="0">
              <a:buFont typeface="Wingdings" pitchFamily="2" charset="2"/>
              <a:buChar char="Ø"/>
            </a:pPr>
            <a:r>
              <a:rPr lang="el-GR" sz="2000" dirty="0" smtClean="0">
                <a:latin typeface="Arial" pitchFamily="34" charset="0"/>
                <a:cs typeface="Arial" pitchFamily="34" charset="0"/>
              </a:rPr>
              <a:t>Σε ένα κομμάτι της Παλαιάς Διαθήκης λέγεται: "Πατέρες, μην προκαλείς θυσία στα παιδιά σου, αλλά τους φέρνεις στην πειθαρχία και διδασκαλία του Κυρίου." Υπάρχουν διάφοροι τρόποι με τους οποίους οι γονείς μπορούν να προκαλέσουν τα παιδιά τους σε οργή. </a:t>
            </a:r>
          </a:p>
          <a:p>
            <a:pPr lvl="0">
              <a:buNone/>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Για να τους «φέρνεις στην πειθαρχία και εντολή του Κυρίου» σημαίνει ότι οι γονείς θα πρέπει να εκπαιδεύσουν τα παιδιά τους με τον τρόπο που μας διδάσκει ο Θεός. Ως Πατέρας, ο Θεός είναι "αργός στο θυμό" , ασθενής, και συγχώρεση</a:t>
            </a:r>
          </a:p>
          <a:p>
            <a:pPr lvl="0">
              <a:buNone/>
            </a:pPr>
            <a:endParaRPr lang="el-GR" sz="2000" dirty="0" smtClean="0">
              <a:latin typeface="Arial" pitchFamily="34" charset="0"/>
              <a:cs typeface="Arial" pitchFamily="34" charset="0"/>
            </a:endParaRPr>
          </a:p>
          <a:p>
            <a:pPr lvl="0">
              <a:buFont typeface="Wingdings" pitchFamily="2" charset="2"/>
              <a:buChar char="Ø"/>
            </a:pPr>
            <a:r>
              <a:rPr lang="el-GR" sz="2000" dirty="0" smtClean="0">
                <a:latin typeface="Arial" pitchFamily="34" charset="0"/>
                <a:cs typeface="Arial" pitchFamily="34" charset="0"/>
              </a:rPr>
              <a:t>Ο στόχος της καλής γονικής μέριμνας είναι να παράγει σοφά παιδιά που γνωρίζουν και τιμούν τον Θεό με τη ζωή τους</a:t>
            </a:r>
          </a:p>
          <a:p>
            <a:pPr>
              <a:buNone/>
            </a:pPr>
            <a:r>
              <a:rPr lang="el-GR" sz="2000" dirty="0" smtClean="0">
                <a:latin typeface="Arial" pitchFamily="34" charset="0"/>
                <a:cs typeface="Arial" pitchFamily="34" charset="0"/>
              </a:rPr>
              <a:t> </a:t>
            </a:r>
          </a:p>
          <a:p>
            <a:endParaRPr lang="el-GR" sz="2000" dirty="0"/>
          </a:p>
        </p:txBody>
      </p:sp>
      <p:sp>
        <p:nvSpPr>
          <p:cNvPr id="6" name="5 - TextBox"/>
          <p:cNvSpPr txBox="1"/>
          <p:nvPr/>
        </p:nvSpPr>
        <p:spPr>
          <a:xfrm>
            <a:off x="6929454" y="6572272"/>
            <a:ext cx="1703030" cy="369332"/>
          </a:xfrm>
          <a:prstGeom prst="rect">
            <a:avLst/>
          </a:prstGeom>
          <a:noFill/>
        </p:spPr>
        <p:txBody>
          <a:bodyPr wrap="none" rtlCol="0">
            <a:spAutoFit/>
          </a:bodyPr>
          <a:lstStyle/>
          <a:p>
            <a:r>
              <a:rPr lang="el-GR" dirty="0" smtClean="0">
                <a:hlinkClick r:id="rId2" action="ppaction://hlinksldjump"/>
              </a:rPr>
              <a:t>ΠΕΡΙΕΧΟΜΕΝΑ</a:t>
            </a:r>
            <a:endParaRPr lang="el-GR" dirty="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4200" dirty="0" smtClean="0">
                <a:latin typeface="Arial" pitchFamily="34" charset="0"/>
                <a:cs typeface="Arial" pitchFamily="34" charset="0"/>
              </a:rPr>
              <a:t>3.ΣΥΜΠΕΡΑΣΜΑ</a:t>
            </a:r>
            <a:endParaRPr lang="el-GR" sz="4200" dirty="0">
              <a:latin typeface="Arial" pitchFamily="34" charset="0"/>
              <a:cs typeface="Arial" pitchFamily="34" charset="0"/>
            </a:endParaRPr>
          </a:p>
        </p:txBody>
      </p:sp>
      <p:sp>
        <p:nvSpPr>
          <p:cNvPr id="3" name="2 - Θέση περιεχομένου"/>
          <p:cNvSpPr>
            <a:spLocks noGrp="1"/>
          </p:cNvSpPr>
          <p:nvPr>
            <p:ph idx="1"/>
          </p:nvPr>
        </p:nvSpPr>
        <p:spPr>
          <a:xfrm>
            <a:off x="357158" y="1785926"/>
            <a:ext cx="8229600" cy="1868123"/>
          </a:xfrm>
        </p:spPr>
        <p:txBody>
          <a:bodyPr/>
          <a:lstStyle/>
          <a:p>
            <a:pPr lvl="0" algn="ctr">
              <a:buNone/>
            </a:pPr>
            <a:r>
              <a:rPr lang="el-GR" sz="2000" dirty="0" smtClean="0">
                <a:latin typeface="Arial" pitchFamily="34" charset="0"/>
                <a:cs typeface="Arial" pitchFamily="34" charset="0"/>
              </a:rPr>
              <a:t>Δεν μπορεί να αμφισβητηθεί λοιπόν ότι τα τελευταία χρόνια τα δικαιώματα των παιδιών, έγιναν περισσότερο αναγνωρίσιμα, περιλήφθηκαν στη διδακτέα ύλη των σχολείων, έγιναν αντικείμενο επιστημονικών μελετών, εκδηλώσεων, εκστρατειών ενημέρωσης και σεμιναρίων. </a:t>
            </a:r>
          </a:p>
          <a:p>
            <a:pPr>
              <a:buNone/>
            </a:pPr>
            <a:endParaRPr lang="el-GR" dirty="0"/>
          </a:p>
        </p:txBody>
      </p:sp>
      <p:pic>
        <p:nvPicPr>
          <p:cNvPr id="1026" name="Picture 2" descr="Î£ÏÎµÏÎ¹ÎºÎ® ÎµÎ¹ÎºÏÎ½Î±"/>
          <p:cNvPicPr>
            <a:picLocks noChangeAspect="1" noChangeArrowheads="1"/>
          </p:cNvPicPr>
          <p:nvPr/>
        </p:nvPicPr>
        <p:blipFill>
          <a:blip r:embed="rId2" cstate="email"/>
          <a:srcRect/>
          <a:stretch>
            <a:fillRect/>
          </a:stretch>
        </p:blipFill>
        <p:spPr bwMode="auto">
          <a:xfrm>
            <a:off x="2786050" y="3571876"/>
            <a:ext cx="3643338" cy="2914671"/>
          </a:xfrm>
          <a:prstGeom prst="rect">
            <a:avLst/>
          </a:prstGeom>
          <a:noFill/>
        </p:spPr>
      </p:pic>
      <p:sp>
        <p:nvSpPr>
          <p:cNvPr id="5" name="4 - TextBox"/>
          <p:cNvSpPr txBox="1"/>
          <p:nvPr/>
        </p:nvSpPr>
        <p:spPr>
          <a:xfrm>
            <a:off x="7143768" y="6488668"/>
            <a:ext cx="1703030" cy="369332"/>
          </a:xfrm>
          <a:prstGeom prst="rect">
            <a:avLst/>
          </a:prstGeom>
          <a:noFill/>
        </p:spPr>
        <p:txBody>
          <a:bodyPr wrap="none" rtlCol="0">
            <a:spAutoFit/>
          </a:bodyPr>
          <a:lstStyle/>
          <a:p>
            <a:r>
              <a:rPr lang="el-GR" dirty="0" smtClean="0">
                <a:hlinkClick r:id="rId3" action="ppaction://hlinksldjump"/>
              </a:rPr>
              <a:t>ΠΕΡΙΕΧΟΜΕΝΑ</a:t>
            </a:r>
            <a:endParaRPr lang="el-GR" dirty="0"/>
          </a:p>
        </p:txBody>
      </p:sp>
    </p:spTree>
  </p:cSld>
  <p:clrMapOvr>
    <a:masterClrMapping/>
  </p:clrMapOvr>
  <p:transition>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200" dirty="0" smtClean="0">
                <a:latin typeface="Arial" pitchFamily="34" charset="0"/>
                <a:cs typeface="Arial" pitchFamily="34" charset="0"/>
              </a:rPr>
              <a:t>4.ΔΙΚΤΥΟΓΡΑΦΙΑ</a:t>
            </a:r>
            <a:endParaRPr lang="el-GR" sz="4200" dirty="0">
              <a:latin typeface="Arial" pitchFamily="34" charset="0"/>
              <a:cs typeface="Arial" pitchFamily="34" charset="0"/>
            </a:endParaRPr>
          </a:p>
        </p:txBody>
      </p:sp>
      <p:sp>
        <p:nvSpPr>
          <p:cNvPr id="3" name="2 - Θέση περιεχομένου"/>
          <p:cNvSpPr>
            <a:spLocks noGrp="1"/>
          </p:cNvSpPr>
          <p:nvPr>
            <p:ph idx="1"/>
          </p:nvPr>
        </p:nvSpPr>
        <p:spPr>
          <a:xfrm>
            <a:off x="0" y="1357298"/>
            <a:ext cx="8229600" cy="4625609"/>
          </a:xfrm>
        </p:spPr>
        <p:txBody>
          <a:bodyPr>
            <a:normAutofit fontScale="85000" lnSpcReduction="20000"/>
          </a:bodyPr>
          <a:lstStyle/>
          <a:p>
            <a:pPr>
              <a:buNone/>
            </a:pPr>
            <a:r>
              <a:rPr lang="el-GR" dirty="0" smtClean="0"/>
              <a:t> </a:t>
            </a:r>
          </a:p>
          <a:p>
            <a:pPr>
              <a:buFont typeface="Wingdings" pitchFamily="2" charset="2"/>
              <a:buChar char="Ø"/>
            </a:pPr>
            <a:endPar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endParaRPr>
          </a:p>
          <a:p>
            <a:pPr>
              <a:buFont typeface="Wingdings" pitchFamily="2" charset="2"/>
              <a:buChar char="Ø"/>
            </a:pP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file</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C</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Users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user</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6/</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Downloads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Bible</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and</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Child</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Rights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_-_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Viva</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2"/>
              </a:rPr>
              <a:t>pdf</a:t>
            </a:r>
            <a:r>
              <a:rPr lang="el-GR"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p>
          <a:p>
            <a:pPr>
              <a:buFont typeface="Wingdings" pitchFamily="2" charset="2"/>
              <a:buChar char="Ø"/>
            </a:pP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https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translate</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google</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com</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translate</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hl</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el</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&amp;</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sl</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en</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&amp;</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u</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https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ourtimes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wordpress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com</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/2009/01/10/</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christians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usa</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childrens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rights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/&amp;</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prev</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3"/>
              </a:rPr>
              <a:t>search</a:t>
            </a:r>
            <a:r>
              <a:rPr lang="el-GR"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p>
          <a:p>
            <a:pPr>
              <a:buFont typeface="Wingdings" pitchFamily="2" charset="2"/>
              <a:buChar char="Ø"/>
            </a:pP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https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www</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echr</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coe</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int</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Documents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Handbook</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rights</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child</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_</a:t>
            </a:r>
            <a:r>
              <a:rPr lang="en-US"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ELL</a:t>
            </a: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a:t>
            </a:r>
            <a:r>
              <a:rPr lang="en-US" sz="22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4"/>
              </a:rPr>
              <a:t>pdf</a:t>
            </a:r>
            <a:r>
              <a:rPr lang="el-GR"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p>
          <a:p>
            <a:pPr>
              <a:buFont typeface="Wingdings" pitchFamily="2" charset="2"/>
              <a:buChar char="Ø"/>
            </a:pPr>
            <a:r>
              <a:rPr lang="el-GR" sz="22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5"/>
              </a:rPr>
              <a:t>http://thesis.ekt.gr/thesisBookReader/id/13499#page/58/mode/2up</a:t>
            </a:r>
            <a:r>
              <a:rPr lang="el-GR"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p>
          <a:p>
            <a:pPr>
              <a:buFont typeface="Wingdings" pitchFamily="2" charset="2"/>
              <a:buChar char="Ø"/>
            </a:pPr>
            <a:r>
              <a:rPr lang="en-US"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hlinkClick r:id="rId6"/>
              </a:rPr>
              <a:t>http://ebooks.edu.gr/modules/document/file.php/DSGL-A120/%CE%94%CE%B9%CE%B4%CE%B1%CE%BA%CF%84%CE%B9%CE%BA%CF%8C%20%CE%A0%CE%B1%CE%BA%CE%AD%CF%84%CE%BF/%CE%92%CE%B9%CE%B2%CE%BB%CE%AF%CE%BF%20%CE%9C%CE%B1%CE%B8%CE%B7%CF%84%CE%AE/22-0228-02-v3_Politiki-Paideia_A-Lyk_BM.pdf</a:t>
            </a:r>
            <a:r>
              <a:rPr lang="en-US" sz="2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 </a:t>
            </a:r>
            <a:endParaRPr lang="el-GR" sz="2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
        <p:nvSpPr>
          <p:cNvPr id="4" name="3 - TextBox"/>
          <p:cNvSpPr txBox="1"/>
          <p:nvPr/>
        </p:nvSpPr>
        <p:spPr>
          <a:xfrm>
            <a:off x="6858016" y="6488668"/>
            <a:ext cx="1093504" cy="369332"/>
          </a:xfrm>
          <a:prstGeom prst="rect">
            <a:avLst/>
          </a:prstGeom>
          <a:noFill/>
        </p:spPr>
        <p:txBody>
          <a:bodyPr wrap="none" rtlCol="0">
            <a:spAutoFit/>
          </a:bodyPr>
          <a:lstStyle/>
          <a:p>
            <a:r>
              <a:rPr lang="el-GR" dirty="0" smtClean="0">
                <a:hlinkClick r:id="rId7" action="ppaction://hlinksldjump"/>
              </a:rPr>
              <a:t>ΕΠΙΛΟΓΕΣ</a:t>
            </a:r>
            <a:endParaRPr lang="el-GR" dirty="0"/>
          </a:p>
        </p:txBody>
      </p:sp>
    </p:spTree>
  </p:cSld>
  <p:clrMapOvr>
    <a:masterClrMapping/>
  </p:clrMapOvr>
  <p:transition>
    <p:comb/>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ΔΙΚΑΙΩΜΑΤΑ ΤΟΥ ΠΑΙΔΙΟΥ ΣΕ ΆΛΛΕΣ ΘΡΗΣΚΕΙΕΣ</a:t>
            </a:r>
            <a:endParaRPr lang="el-GR" dirty="0"/>
          </a:p>
        </p:txBody>
      </p:sp>
      <p:sp>
        <p:nvSpPr>
          <p:cNvPr id="3" name="2 - Θέση περιεχομένου"/>
          <p:cNvSpPr>
            <a:spLocks noGrp="1"/>
          </p:cNvSpPr>
          <p:nvPr>
            <p:ph sz="half" idx="1"/>
          </p:nvPr>
        </p:nvSpPr>
        <p:spPr>
          <a:xfrm>
            <a:off x="251520" y="5877272"/>
            <a:ext cx="4038600" cy="792088"/>
          </a:xfrm>
        </p:spPr>
        <p:txBody>
          <a:bodyPr>
            <a:normAutofit fontScale="77500" lnSpcReduction="20000"/>
          </a:bodyPr>
          <a:lstStyle/>
          <a:p>
            <a:r>
              <a:rPr lang="el-GR" sz="2300" dirty="0" smtClean="0">
                <a:latin typeface="+mj-lt"/>
              </a:rPr>
              <a:t>Σχολικό έτος 2018-2019</a:t>
            </a:r>
          </a:p>
          <a:p>
            <a:r>
              <a:rPr lang="el-GR" sz="2300" dirty="0" smtClean="0">
                <a:latin typeface="+mj-lt"/>
              </a:rPr>
              <a:t>Καθηγητής: Κος Παπακωνσταντίνου</a:t>
            </a:r>
          </a:p>
          <a:p>
            <a:pPr>
              <a:buNone/>
            </a:pPr>
            <a:endParaRPr lang="el-GR" dirty="0"/>
          </a:p>
        </p:txBody>
      </p:sp>
      <p:sp>
        <p:nvSpPr>
          <p:cNvPr id="4" name="3 - Θέση περιεχομένου"/>
          <p:cNvSpPr>
            <a:spLocks noGrp="1"/>
          </p:cNvSpPr>
          <p:nvPr>
            <p:ph sz="half" idx="2"/>
          </p:nvPr>
        </p:nvSpPr>
        <p:spPr>
          <a:xfrm>
            <a:off x="5868144" y="5661248"/>
            <a:ext cx="2952328" cy="997571"/>
          </a:xfrm>
        </p:spPr>
        <p:txBody>
          <a:bodyPr>
            <a:normAutofit fontScale="77500" lnSpcReduction="20000"/>
          </a:bodyPr>
          <a:lstStyle/>
          <a:p>
            <a:r>
              <a:rPr lang="el-GR" sz="1900" dirty="0" smtClean="0">
                <a:latin typeface="+mj-lt"/>
              </a:rPr>
              <a:t>ΜΑΡΙΑ ΛΑΥΤΣΗ</a:t>
            </a:r>
          </a:p>
          <a:p>
            <a:r>
              <a:rPr lang="el-GR" sz="1900" dirty="0" smtClean="0">
                <a:latin typeface="+mj-lt"/>
              </a:rPr>
              <a:t>ΣΟΦΙΑ ΚΟΝΔΥΛΗ</a:t>
            </a:r>
          </a:p>
          <a:p>
            <a:r>
              <a:rPr lang="el-GR" sz="1900" dirty="0" smtClean="0">
                <a:latin typeface="+mj-lt"/>
              </a:rPr>
              <a:t>ΙΑΣΟΝΑΣ ΚΑΜΠΙΩΤΗΣ </a:t>
            </a:r>
          </a:p>
          <a:p>
            <a:r>
              <a:rPr lang="el-GR" sz="1900" dirty="0" smtClean="0">
                <a:latin typeface="+mj-lt"/>
              </a:rPr>
              <a:t>ΚΩΣΤΑΣ ΛΙΓΑΤΟΣ </a:t>
            </a:r>
          </a:p>
          <a:p>
            <a:pPr>
              <a:buNone/>
            </a:pPr>
            <a:endParaRPr lang="el-GR" dirty="0"/>
          </a:p>
        </p:txBody>
      </p:sp>
      <p:pic>
        <p:nvPicPr>
          <p:cNvPr id="6" name="Picture 2" descr="Î£ÏÎµÏÎ¹ÎºÎ® ÎµÎ¹ÎºÏÎ½Î±"/>
          <p:cNvPicPr>
            <a:picLocks noChangeAspect="1" noChangeArrowheads="1"/>
          </p:cNvPicPr>
          <p:nvPr/>
        </p:nvPicPr>
        <p:blipFill>
          <a:blip r:embed="rId2" cstate="email"/>
          <a:srcRect/>
          <a:stretch>
            <a:fillRect/>
          </a:stretch>
        </p:blipFill>
        <p:spPr bwMode="auto">
          <a:xfrm>
            <a:off x="2857488" y="1928802"/>
            <a:ext cx="3533522" cy="339559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1143000"/>
          </a:xfrm>
        </p:spPr>
        <p:txBody>
          <a:bodyPr>
            <a:normAutofit/>
          </a:bodyPr>
          <a:lstStyle/>
          <a:p>
            <a:r>
              <a:rPr lang="el-GR" sz="3600" dirty="0" smtClean="0"/>
              <a:t>ΠΕΡΙΕΧΟΜΕΝΑ</a:t>
            </a:r>
            <a:endParaRPr lang="el-GR" sz="3600" dirty="0"/>
          </a:p>
        </p:txBody>
      </p:sp>
      <p:sp>
        <p:nvSpPr>
          <p:cNvPr id="3" name="2 - Θέση περιεχομένου"/>
          <p:cNvSpPr>
            <a:spLocks noGrp="1"/>
          </p:cNvSpPr>
          <p:nvPr>
            <p:ph idx="1"/>
          </p:nvPr>
        </p:nvSpPr>
        <p:spPr>
          <a:xfrm>
            <a:off x="395536" y="1268760"/>
            <a:ext cx="8229600" cy="4709160"/>
          </a:xfrm>
        </p:spPr>
        <p:txBody>
          <a:bodyPr/>
          <a:lstStyle/>
          <a:p>
            <a:r>
              <a:rPr lang="el-GR" sz="2000" dirty="0" smtClean="0"/>
              <a:t>1.ΔΙΚΑΙΩΜΑΤΑ ΤΟΥ ΠΑΙΔΙΟΥ </a:t>
            </a:r>
          </a:p>
          <a:p>
            <a:r>
              <a:rPr lang="el-GR" sz="2000" dirty="0" smtClean="0"/>
              <a:t>2.ΘΡΗΣΚΕΙΕΣ ΑΛΛΩΝ ΦΥΛΩΝ</a:t>
            </a:r>
          </a:p>
          <a:p>
            <a:r>
              <a:rPr lang="el-GR" sz="2000" dirty="0" smtClean="0"/>
              <a:t>3.ΑΦΡΙΚΑΝΙΚΗ ΘΡΗΣΚΕΙΑ</a:t>
            </a:r>
          </a:p>
          <a:p>
            <a:r>
              <a:rPr lang="el-GR" sz="2000" dirty="0" smtClean="0"/>
              <a:t>4.ΚΙΝΕΖΙΚΗ ΘΡΗΣΚΕΙΑ</a:t>
            </a:r>
          </a:p>
          <a:p>
            <a:endParaRPr lang="el-GR"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2800" dirty="0" smtClean="0"/>
              <a:t>1. ΤΑ ΔΙΚΑΙΩΜΑΤΑ ΤΟΥ ΠΑΙΔΙΟΥ</a:t>
            </a:r>
            <a:endParaRPr lang="el-GR" sz="2800" dirty="0"/>
          </a:p>
        </p:txBody>
      </p:sp>
      <p:sp>
        <p:nvSpPr>
          <p:cNvPr id="3" name="2 - Θέση περιεχομένου"/>
          <p:cNvSpPr>
            <a:spLocks noGrp="1"/>
          </p:cNvSpPr>
          <p:nvPr>
            <p:ph idx="1"/>
          </p:nvPr>
        </p:nvSpPr>
        <p:spPr>
          <a:xfrm>
            <a:off x="0" y="1124744"/>
            <a:ext cx="9144000" cy="5400640"/>
          </a:xfrm>
        </p:spPr>
        <p:txBody>
          <a:bodyPr>
            <a:normAutofit/>
          </a:bodyPr>
          <a:lstStyle/>
          <a:p>
            <a:pPr>
              <a:buNone/>
            </a:pPr>
            <a:r>
              <a:rPr lang="el-GR" sz="2400" b="1" dirty="0" smtClean="0"/>
              <a:t>1.1.Περίληψη </a:t>
            </a:r>
            <a:endParaRPr lang="el-GR" sz="2400" dirty="0" smtClean="0"/>
          </a:p>
          <a:p>
            <a:pPr>
              <a:buNone/>
            </a:pPr>
            <a:r>
              <a:rPr lang="en-US" sz="1800" dirty="0" smtClean="0"/>
              <a:t>       </a:t>
            </a:r>
            <a:r>
              <a:rPr lang="en-US" sz="1400" dirty="0" smtClean="0"/>
              <a:t> </a:t>
            </a:r>
            <a:r>
              <a:rPr lang="el-GR" sz="1600" dirty="0" smtClean="0"/>
              <a:t>Όλα τα παιδιά έχουν δικαιώματα που προβλέπονται από νομούς και διεθνείς συμβάσεις . Το σημαντικότερο</a:t>
            </a:r>
            <a:r>
              <a:rPr lang="en-US" sz="1600" dirty="0" smtClean="0"/>
              <a:t> </a:t>
            </a:r>
            <a:r>
              <a:rPr lang="el-GR" sz="1600" dirty="0" smtClean="0"/>
              <a:t>κείμενο για τα δικαιώματα των παιδιών , είναι οι Διεθνής Σύμβαση για τα Δικαιώματα του Παιδιού του 1989 που την έχουν υπογράψει 191 χώρες και είναι νομός στην χώρα μας.</a:t>
            </a:r>
          </a:p>
          <a:p>
            <a:pPr>
              <a:buNone/>
            </a:pPr>
            <a:endParaRPr lang="el-GR" sz="1600" dirty="0" smtClean="0"/>
          </a:p>
          <a:p>
            <a:pPr>
              <a:buNone/>
            </a:pPr>
            <a:r>
              <a:rPr lang="el-GR" sz="1600" b="1" dirty="0" smtClean="0"/>
              <a:t>Η Σύμβαση για τα Δικαιώματα του Παιδιού αποτελείται από τρεις μεγάλες κατηγορίες δικαιωμάτων :</a:t>
            </a:r>
            <a:endParaRPr lang="el-GR" sz="1600" dirty="0" smtClean="0"/>
          </a:p>
          <a:p>
            <a:pPr lvl="0"/>
            <a:r>
              <a:rPr lang="el-GR" sz="1600" dirty="0" smtClean="0"/>
              <a:t>Προστασία ( από κάθε μορφής κακοποίηση , εκμετάλλευση , διάκριση , ρατσισμό κλπ )</a:t>
            </a:r>
          </a:p>
          <a:p>
            <a:pPr lvl="0"/>
            <a:r>
              <a:rPr lang="el-GR" sz="1600" dirty="0" smtClean="0"/>
              <a:t>Παροχές (δικαίωμα στην εκπαίδευση , την υγεία , την πρόνοια , την ψυχαγωγία κλπ )</a:t>
            </a:r>
          </a:p>
          <a:p>
            <a:pPr lvl="0"/>
            <a:r>
              <a:rPr lang="el-GR" sz="1600" dirty="0" smtClean="0"/>
              <a:t>Συμμέτοχη ( δικαίωμα στην έκφραση γνώμης , την πληροφόρηση , τον ελεύθερο χρόνο  κλπ ) </a:t>
            </a:r>
          </a:p>
          <a:p>
            <a:endParaRPr lang="el-GR" dirty="0"/>
          </a:p>
        </p:txBody>
      </p:sp>
      <p:pic>
        <p:nvPicPr>
          <p:cNvPr id="4" name="Picture 2" descr="ÎÏÎ¿ÏÎ­Î»ÎµÏÎ¼Î± ÎµÎ¹ÎºÏÎ½Î±Ï Î³Î¹Î± Î´Î¹ÎºÎ±Î¹ÏÎ¼Î±ÏÎ± ÏÎ¿Ï ÏÎ±Î¹Î´Î¹Î¿Ï"/>
          <p:cNvPicPr>
            <a:picLocks noChangeAspect="1" noChangeArrowheads="1"/>
          </p:cNvPicPr>
          <p:nvPr/>
        </p:nvPicPr>
        <p:blipFill>
          <a:blip r:embed="rId2" cstate="email"/>
          <a:srcRect/>
          <a:stretch>
            <a:fillRect/>
          </a:stretch>
        </p:blipFill>
        <p:spPr bwMode="auto">
          <a:xfrm>
            <a:off x="2915816" y="4221088"/>
            <a:ext cx="3240765" cy="249289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8229600" cy="6597352"/>
          </a:xfrm>
        </p:spPr>
        <p:txBody>
          <a:bodyPr>
            <a:normAutofit fontScale="90000"/>
          </a:bodyPr>
          <a:lstStyle/>
          <a:p>
            <a:pPr lvl="0"/>
            <a:r>
              <a:rPr lang="el-GR" sz="3100" b="1" dirty="0" smtClean="0"/>
              <a:t>1.2.ΑΤΟΜΙΚΑ/ΠΑΙΔΙΟΥ ΔΙΚΑΙΩΜΑΤΑ</a:t>
            </a:r>
            <a:r>
              <a:rPr lang="el-GR" sz="1800" dirty="0"/>
              <a:t/>
            </a:r>
            <a:br>
              <a:rPr lang="el-GR" sz="1800" dirty="0"/>
            </a:br>
            <a:r>
              <a:rPr lang="el-GR" sz="1800" dirty="0"/>
              <a:t/>
            </a:r>
            <a:br>
              <a:rPr lang="el-GR" sz="1800" dirty="0"/>
            </a:br>
            <a:r>
              <a:rPr lang="el-GR" sz="1800" b="1" u="sng" dirty="0" smtClean="0">
                <a:solidFill>
                  <a:schemeClr val="tx1"/>
                </a:solidFill>
              </a:rPr>
              <a:t> </a:t>
            </a:r>
            <a:r>
              <a:rPr lang="el-GR" sz="1800" b="0" u="sng" dirty="0" smtClean="0">
                <a:solidFill>
                  <a:schemeClr val="tx1"/>
                </a:solidFill>
                <a:effectLst/>
              </a:rPr>
              <a:t>Δικαίωμα στη ζωή</a:t>
            </a:r>
            <a:r>
              <a:rPr lang="el-GR" sz="1800" b="0" dirty="0" smtClean="0">
                <a:solidFill>
                  <a:schemeClr val="tx1"/>
                </a:solidFill>
                <a:effectLst/>
              </a:rPr>
              <a:t/>
            </a:r>
            <a:br>
              <a:rPr lang="el-GR" sz="1800" b="0" dirty="0" smtClean="0">
                <a:solidFill>
                  <a:schemeClr val="tx1"/>
                </a:solidFill>
                <a:effectLst/>
              </a:rPr>
            </a:br>
            <a:r>
              <a:rPr lang="el-GR" sz="1800" b="0" dirty="0" smtClean="0">
                <a:solidFill>
                  <a:schemeClr val="tx1"/>
                </a:solidFill>
                <a:effectLst/>
              </a:rPr>
              <a:t>Το δικαίωμα στη ζωή σημαίνει ότι κάθε παιδί πρέπει να είναι σε θέση να ζήσει τη ζωή του / της. Τα παιδιά έχουν το δικαίωμα να μην σκοτωθούν. Έχουν το δικαίωμα να επιβιώσουν και να μεγαλώσουν σε κατάλληλες συνθήκες.</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u="sng" dirty="0" smtClean="0">
                <a:solidFill>
                  <a:schemeClr val="tx1"/>
                </a:solidFill>
                <a:effectLst/>
              </a:rPr>
              <a:t>Δικαίωμα στην εκπαίδευση</a:t>
            </a:r>
            <a:r>
              <a:rPr lang="el-GR" sz="1800" b="0" dirty="0" smtClean="0">
                <a:solidFill>
                  <a:schemeClr val="tx1"/>
                </a:solidFill>
                <a:effectLst/>
              </a:rPr>
              <a:t/>
            </a:r>
            <a:br>
              <a:rPr lang="el-GR" sz="1800" b="0" dirty="0" smtClean="0">
                <a:solidFill>
                  <a:schemeClr val="tx1"/>
                </a:solidFill>
                <a:effectLst/>
              </a:rPr>
            </a:br>
            <a:r>
              <a:rPr lang="el-GR" sz="1800" b="0" dirty="0" smtClean="0">
                <a:solidFill>
                  <a:schemeClr val="tx1"/>
                </a:solidFill>
                <a:effectLst/>
              </a:rPr>
              <a:t>Το δικαίωμα στην εκπαίδευση επιτρέπει σε κάθε παιδί να λάβει οδηγίες, να απολαύσει μια κοινωνική ζωή και να οικοδομήσει το δικό του μέλλον. Το δικαίωμα αυτό είναι απαραίτητο για την οικονομική, κοινωνική και πολιτιστική ανάπτυξη.</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u="sng" dirty="0" smtClean="0">
                <a:solidFill>
                  <a:schemeClr val="tx1"/>
                </a:solidFill>
                <a:effectLst/>
              </a:rPr>
              <a:t>Δικαίωμα στην τροφή</a:t>
            </a:r>
            <a:r>
              <a:rPr lang="el-GR" sz="1800" b="0" dirty="0" smtClean="0">
                <a:solidFill>
                  <a:schemeClr val="tx1"/>
                </a:solidFill>
                <a:effectLst/>
              </a:rPr>
              <a:t/>
            </a:r>
            <a:br>
              <a:rPr lang="el-GR" sz="1800" b="0" dirty="0" smtClean="0">
                <a:solidFill>
                  <a:schemeClr val="tx1"/>
                </a:solidFill>
                <a:effectLst/>
              </a:rPr>
            </a:br>
            <a:r>
              <a:rPr lang="el-GR" sz="1800" b="0" dirty="0" smtClean="0">
                <a:solidFill>
                  <a:schemeClr val="tx1"/>
                </a:solidFill>
                <a:effectLst/>
              </a:rPr>
              <a:t>Το δικαίωμα στην τροφή είναι το δικαίωμα κάθε παιδιού να φάει. Είναι το δικαίωμα να μην πεθάνουν από την πείνα και να μην υποφέρουν από υποσιτισμό. Κάθε πέντε δευτερόλεπτα ένα παιδί πεθαίνει από πείνα κάπου στον κόσμο.</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u="sng" dirty="0" smtClean="0">
                <a:solidFill>
                  <a:schemeClr val="tx1"/>
                </a:solidFill>
                <a:effectLst/>
              </a:rPr>
              <a:t>Δικαίωμα στην υγεία</a:t>
            </a:r>
            <a:r>
              <a:rPr lang="el-GR" sz="1800" b="0" dirty="0" smtClean="0">
                <a:solidFill>
                  <a:schemeClr val="tx1"/>
                </a:solidFill>
                <a:effectLst/>
              </a:rPr>
              <a:t/>
            </a:r>
            <a:br>
              <a:rPr lang="el-GR" sz="1800" b="0" dirty="0" smtClean="0">
                <a:solidFill>
                  <a:schemeClr val="tx1"/>
                </a:solidFill>
                <a:effectLst/>
              </a:rPr>
            </a:br>
            <a:r>
              <a:rPr lang="el-GR" sz="1800" b="0" dirty="0" smtClean="0">
                <a:solidFill>
                  <a:schemeClr val="tx1"/>
                </a:solidFill>
                <a:effectLst/>
              </a:rPr>
              <a:t>Το δικαίωμα στην υγεία σημαίνει ότι τα παιδιά πρέπει να προστατεύονται από ασθένειες. Πρέπει να τους επιτρέπεται να μεγαλώνουν και να γίνονται υγιείς ενήλικες. Αυτό συμβάλλει στην ανάπτυξη μιας ενεργού κοινωνίας. </a:t>
            </a:r>
            <a:br>
              <a:rPr lang="el-GR" sz="1800" b="0" dirty="0" smtClean="0">
                <a:solidFill>
                  <a:schemeClr val="tx1"/>
                </a:solidFill>
                <a:effectLst/>
              </a:rPr>
            </a:br>
            <a:r>
              <a:rPr lang="el-GR" sz="1800" dirty="0">
                <a:solidFill>
                  <a:schemeClr val="tx1"/>
                </a:solidFill>
              </a:rPr>
              <a:t/>
            </a:r>
            <a:br>
              <a:rPr lang="el-GR" sz="1800" dirty="0">
                <a:solidFill>
                  <a:schemeClr val="tx1"/>
                </a:solidFill>
              </a:rPr>
            </a:br>
            <a:r>
              <a:rPr lang="el-GR" sz="1800" b="1" dirty="0" smtClean="0">
                <a:solidFill>
                  <a:schemeClr val="tx1"/>
                </a:solidFill>
              </a:rPr>
              <a:t> </a:t>
            </a:r>
            <a:r>
              <a:rPr lang="el-GR" sz="1800" b="1" dirty="0" smtClean="0"/>
              <a:t/>
            </a:r>
            <a:br>
              <a:rPr lang="el-GR" sz="1800" b="1" dirty="0" smtClean="0"/>
            </a:br>
            <a:endParaRPr lang="el-G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pPr algn="ctr"/>
            <a:r>
              <a:rPr lang="el-GR" dirty="0" smtClean="0"/>
              <a:t>ΤΑ ΔΙΚΑΙΩΜΑΤΑ ΤΟΥ ΠΑΙΔΙΟΥ ΣΤΟ ΜΠΟΥΤΑΝ</a:t>
            </a:r>
            <a:endParaRPr lang="el-GR" dirty="0"/>
          </a:p>
        </p:txBody>
      </p:sp>
      <p:sp>
        <p:nvSpPr>
          <p:cNvPr id="3" name="2 - Θέση περιεχομένου"/>
          <p:cNvSpPr>
            <a:spLocks noGrp="1"/>
          </p:cNvSpPr>
          <p:nvPr>
            <p:ph idx="1"/>
          </p:nvPr>
        </p:nvSpPr>
        <p:spPr>
          <a:xfrm>
            <a:off x="971600" y="1556792"/>
            <a:ext cx="7772400" cy="3816424"/>
          </a:xfrm>
        </p:spPr>
        <p:txBody>
          <a:bodyPr>
            <a:normAutofit fontScale="92500" lnSpcReduction="10000"/>
          </a:bodyPr>
          <a:lstStyle/>
          <a:p>
            <a:endParaRPr lang="en-US" sz="2600" dirty="0" smtClean="0"/>
          </a:p>
          <a:p>
            <a:endParaRPr lang="en-US" sz="2600" dirty="0" smtClean="0"/>
          </a:p>
          <a:p>
            <a:r>
              <a:rPr lang="el-GR" sz="2600" dirty="0" smtClean="0"/>
              <a:t>Ο Ποινικός Κώδικας έχει σαφείς διατάξεις για φιλικές προς τα παιδιά διαδικασίες σε περιπτώσεις που αφορούν παιδιά που απαιτούν προστασία της ιδιωτικής ζωής και συνοδεία ενηλίκων κατά τη διάρκεια δοκιμών. Οι διατάξεις περιγράφουν επίσης την καταδίκη των παιδιών και επιτρέπουν στο δικαστήριο να απελευθερώσει ένα παιδί υπό δοκιμασία ή για να επιστρέψει το παιδί στο σπίτι, ενώ η παρουσία δεν απαιτείται στο δικαστήριο</a:t>
            </a:r>
            <a:r>
              <a:rPr lang="el-GR" dirty="0" smtClean="0"/>
              <a:t>.</a:t>
            </a:r>
            <a:endParaRPr lang="el-GR" dirty="0"/>
          </a:p>
        </p:txBody>
      </p:sp>
      <p:pic>
        <p:nvPicPr>
          <p:cNvPr id="4" name="Εικόνα1"/>
          <p:cNvPicPr/>
          <p:nvPr/>
        </p:nvPicPr>
        <p:blipFill>
          <a:blip r:embed="rId2" cstate="email"/>
          <a:stretch>
            <a:fillRect/>
          </a:stretch>
        </p:blipFill>
        <p:spPr bwMode="auto">
          <a:xfrm>
            <a:off x="5868143" y="5301207"/>
            <a:ext cx="3275857" cy="1556793"/>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5949280"/>
          </a:xfrm>
        </p:spPr>
        <p:txBody>
          <a:bodyPr>
            <a:normAutofit fontScale="90000"/>
          </a:bodyPr>
          <a:lstStyle/>
          <a:p>
            <a:pPr lvl="0"/>
            <a:r>
              <a:rPr lang="el-GR" sz="2800" b="1" dirty="0" smtClean="0"/>
              <a:t/>
            </a:r>
            <a:br>
              <a:rPr lang="el-GR" sz="2800" b="1" dirty="0" smtClean="0"/>
            </a:br>
            <a:r>
              <a:rPr lang="el-GR" sz="2800" b="1" dirty="0" smtClean="0"/>
              <a:t/>
            </a:r>
            <a:br>
              <a:rPr lang="el-GR" sz="2800" b="1" dirty="0" smtClean="0"/>
            </a:br>
            <a:r>
              <a:rPr lang="el-GR" sz="2800" b="1" dirty="0" smtClean="0"/>
              <a:t/>
            </a:r>
            <a:br>
              <a:rPr lang="el-GR" sz="2800" b="1" dirty="0" smtClean="0"/>
            </a:br>
            <a:r>
              <a:rPr lang="el-GR" sz="2200" b="1" dirty="0" smtClean="0"/>
              <a:t/>
            </a:r>
            <a:br>
              <a:rPr lang="el-GR" sz="2200" b="1" dirty="0" smtClean="0"/>
            </a:br>
            <a:r>
              <a:rPr lang="el-GR" sz="3100" b="1" dirty="0" smtClean="0"/>
              <a:t>1.2.ΑΤΟΜΙΚΑ/ΠΑΙΔΙΟΥ ΔΙΚΑΙΩΜΑΤΑ </a:t>
            </a:r>
            <a:r>
              <a:rPr lang="el-GR" sz="2800" b="1" dirty="0" smtClean="0"/>
              <a:t/>
            </a:r>
            <a:br>
              <a:rPr lang="el-GR" sz="2800" b="1" dirty="0" smtClean="0"/>
            </a:br>
            <a:r>
              <a:rPr lang="el-GR" sz="1400" dirty="0"/>
              <a:t/>
            </a:r>
            <a:br>
              <a:rPr lang="el-GR" sz="1400" dirty="0"/>
            </a:br>
            <a:r>
              <a:rPr lang="el-GR" sz="1800" b="0" u="sng" dirty="0">
                <a:solidFill>
                  <a:schemeClr val="tx1"/>
                </a:solidFill>
                <a:effectLst/>
              </a:rPr>
              <a:t>Δικαίωμα στο νερό</a:t>
            </a:r>
            <a:r>
              <a:rPr lang="el-GR" sz="1800" b="0" dirty="0">
                <a:solidFill>
                  <a:schemeClr val="tx1"/>
                </a:solidFill>
                <a:effectLst/>
              </a:rPr>
              <a:t/>
            </a:r>
            <a:br>
              <a:rPr lang="el-GR" sz="1800" b="0" dirty="0">
                <a:solidFill>
                  <a:schemeClr val="tx1"/>
                </a:solidFill>
                <a:effectLst/>
              </a:rPr>
            </a:br>
            <a:r>
              <a:rPr lang="el-GR" sz="1800" b="0" dirty="0">
                <a:solidFill>
                  <a:schemeClr val="tx1"/>
                </a:solidFill>
                <a:effectLst/>
              </a:rPr>
              <a:t>Το δικαίωμα στο νερό σημαίνει ότι τα παιδιά έχουν δικαίωμα σε ασφαλές πόσιμο νερό και κατάλληλες υγειονομικές συνθήκες. Το δικαίωμα στο νερό είναι απαραίτητο για την καλή υγεία, την επιβίωση και την ορθή ανάπτυξη</a:t>
            </a:r>
            <a:r>
              <a:rPr lang="el-GR" sz="1800" b="0" dirty="0" smtClean="0">
                <a:solidFill>
                  <a:schemeClr val="tx1"/>
                </a:solidFill>
                <a:effectLst/>
              </a:rPr>
              <a:t>.</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dirty="0">
                <a:solidFill>
                  <a:schemeClr val="tx1"/>
                </a:solidFill>
                <a:effectLst/>
              </a:rPr>
              <a:t/>
            </a:r>
            <a:br>
              <a:rPr lang="el-GR" sz="1800" b="0" dirty="0">
                <a:solidFill>
                  <a:schemeClr val="tx1"/>
                </a:solidFill>
                <a:effectLst/>
              </a:rPr>
            </a:br>
            <a:r>
              <a:rPr lang="el-GR" sz="1800" b="0" u="sng" dirty="0">
                <a:solidFill>
                  <a:schemeClr val="tx1"/>
                </a:solidFill>
                <a:effectLst/>
              </a:rPr>
              <a:t>Δικαίωμα στην </a:t>
            </a:r>
            <a:r>
              <a:rPr lang="el-GR" sz="1800" b="0" u="sng" dirty="0" smtClean="0">
                <a:solidFill>
                  <a:schemeClr val="tx1"/>
                </a:solidFill>
                <a:effectLst/>
              </a:rPr>
              <a:t>ταυτότητα</a:t>
            </a:r>
            <a:r>
              <a:rPr lang="el-GR" sz="1800" b="0" dirty="0">
                <a:solidFill>
                  <a:schemeClr val="tx1"/>
                </a:solidFill>
                <a:effectLst/>
              </a:rPr>
              <a:t/>
            </a:r>
            <a:br>
              <a:rPr lang="el-GR" sz="1800" b="0" dirty="0">
                <a:solidFill>
                  <a:schemeClr val="tx1"/>
                </a:solidFill>
                <a:effectLst/>
              </a:rPr>
            </a:br>
            <a:r>
              <a:rPr lang="el-GR" sz="1800" b="0" dirty="0">
                <a:solidFill>
                  <a:schemeClr val="tx1"/>
                </a:solidFill>
                <a:effectLst/>
              </a:rPr>
              <a:t>Κάθε παιδί έχει το δικαίωμα να έχει επώνυμο, όνομα, εθνικότητα και να γνωρίζει ποιοι είναι οι συγγενείς του. Το δικαίωμα στην ταυτότητα σημαίνει επίσης ότι η ύπαρξη και τα δικαιώματα κάθε παιδιού πρέπει να αναγνωρίζονται επίσημα</a:t>
            </a:r>
            <a:r>
              <a:rPr lang="el-GR" sz="1800" b="0" dirty="0" smtClean="0">
                <a:solidFill>
                  <a:schemeClr val="tx1"/>
                </a:solidFill>
                <a:effectLst/>
              </a:rPr>
              <a:t>.</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dirty="0">
                <a:solidFill>
                  <a:schemeClr val="tx1"/>
                </a:solidFill>
                <a:effectLst/>
              </a:rPr>
              <a:t/>
            </a:r>
            <a:br>
              <a:rPr lang="el-GR" sz="1800" b="0" dirty="0">
                <a:solidFill>
                  <a:schemeClr val="tx1"/>
                </a:solidFill>
                <a:effectLst/>
              </a:rPr>
            </a:br>
            <a:r>
              <a:rPr lang="el-GR" sz="1800" b="0" u="sng" dirty="0">
                <a:solidFill>
                  <a:schemeClr val="tx1"/>
                </a:solidFill>
                <a:effectLst/>
              </a:rPr>
              <a:t>Δικαίωμα στην Ελευθερία</a:t>
            </a:r>
            <a:r>
              <a:rPr lang="el-GR" sz="1800" b="0" dirty="0">
                <a:solidFill>
                  <a:schemeClr val="tx1"/>
                </a:solidFill>
                <a:effectLst/>
              </a:rPr>
              <a:t/>
            </a:r>
            <a:br>
              <a:rPr lang="el-GR" sz="1800" b="0" dirty="0">
                <a:solidFill>
                  <a:schemeClr val="tx1"/>
                </a:solidFill>
                <a:effectLst/>
              </a:rPr>
            </a:br>
            <a:r>
              <a:rPr lang="el-GR" sz="1800" b="0" dirty="0">
                <a:solidFill>
                  <a:schemeClr val="tx1"/>
                </a:solidFill>
                <a:effectLst/>
              </a:rPr>
              <a:t>Το δικαίωμα στην ελευθερία είναι το δικαίωμα του παιδιού να εκφράζει τον εαυτό του, να έχει απόψεις, να έχει πρόσβαση σε πληροφορίες και να συμμετέχει σε αποφάσεις που επηρεάζουν τη ζωή του. Τα παιδιά έχουν επίσης το δικαίωμα στη θρησκευτική ελευθερία</a:t>
            </a:r>
            <a:r>
              <a:rPr lang="el-GR" sz="1800" b="0" dirty="0" smtClean="0">
                <a:solidFill>
                  <a:schemeClr val="tx1"/>
                </a:solidFill>
                <a:effectLst/>
              </a:rPr>
              <a:t>.</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dirty="0" smtClean="0">
                <a:solidFill>
                  <a:schemeClr val="tx1"/>
                </a:solidFill>
                <a:effectLst/>
              </a:rPr>
              <a:t/>
            </a:r>
            <a:br>
              <a:rPr lang="el-GR" sz="1800" b="0" dirty="0" smtClean="0">
                <a:solidFill>
                  <a:schemeClr val="tx1"/>
                </a:solidFill>
                <a:effectLst/>
              </a:rPr>
            </a:br>
            <a:r>
              <a:rPr lang="el-GR" sz="1800" b="0" u="sng" dirty="0" smtClean="0">
                <a:solidFill>
                  <a:schemeClr val="tx1"/>
                </a:solidFill>
                <a:effectLst/>
              </a:rPr>
              <a:t>Δικαίωμα </a:t>
            </a:r>
            <a:r>
              <a:rPr lang="el-GR" sz="1800" b="0" u="sng" dirty="0">
                <a:solidFill>
                  <a:schemeClr val="tx1"/>
                </a:solidFill>
                <a:effectLst/>
              </a:rPr>
              <a:t>Προστασίας</a:t>
            </a:r>
            <a:r>
              <a:rPr lang="el-GR" sz="1800" b="0" dirty="0">
                <a:solidFill>
                  <a:schemeClr val="tx1"/>
                </a:solidFill>
                <a:effectLst/>
              </a:rPr>
              <a:t/>
            </a:r>
            <a:br>
              <a:rPr lang="el-GR" sz="1800" b="0" dirty="0">
                <a:solidFill>
                  <a:schemeClr val="tx1"/>
                </a:solidFill>
                <a:effectLst/>
              </a:rPr>
            </a:br>
            <a:r>
              <a:rPr lang="el-GR" sz="1800" b="0" dirty="0">
                <a:solidFill>
                  <a:schemeClr val="tx1"/>
                </a:solidFill>
                <a:effectLst/>
              </a:rPr>
              <a:t>Το δικαίωμα στην προστασία είναι το δικαίωμα να ζείτε σε ένα ασφαλές και προστατευτικό περιβάλλον που διατηρεί την ευημερία του παιδιού. Κάθε παιδί έχει το δικαίωμα να προστατεύεται από κάθε μορφή κακομεταχείρισης, διάκρισης και εκμετάλλευσης.</a:t>
            </a:r>
            <a:r>
              <a:rPr lang="el-GR" sz="1800" dirty="0">
                <a:solidFill>
                  <a:schemeClr val="tx1"/>
                </a:solidFill>
              </a:rPr>
              <a:t/>
            </a:r>
            <a:br>
              <a:rPr lang="el-GR" sz="1800" dirty="0">
                <a:solidFill>
                  <a:schemeClr val="tx1"/>
                </a:solidFill>
              </a:rPr>
            </a:br>
            <a:r>
              <a:rPr lang="el-GR" sz="1800" dirty="0">
                <a:solidFill>
                  <a:schemeClr val="tx1"/>
                </a:solidFill>
              </a:rPr>
              <a:t> </a:t>
            </a:r>
            <a:r>
              <a:rPr lang="el-GR" dirty="0"/>
              <a:t/>
            </a:r>
            <a:br>
              <a:rPr lang="el-GR" dirty="0"/>
            </a:br>
            <a:endParaRPr lang="el-GR"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2.ΘΡΗΣΚΕΙΕΣ ΑΛΛΩΝ ΦΥΛΩΝ</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normAutofit/>
          </a:bodyPr>
          <a:lstStyle/>
          <a:p>
            <a:pPr>
              <a:buNone/>
            </a:pPr>
            <a:r>
              <a:rPr lang="el-GR" sz="1600" dirty="0" smtClean="0"/>
              <a:t>        Τον 20ο </a:t>
            </a:r>
            <a:r>
              <a:rPr lang="el-GR" sz="1600" dirty="0"/>
              <a:t>και </a:t>
            </a:r>
            <a:r>
              <a:rPr lang="el-GR" sz="1600" dirty="0" smtClean="0"/>
              <a:t>τον 21ο αιώνα δημιουργήθηκαν πολλές νέες θρησκείες, </a:t>
            </a:r>
            <a:r>
              <a:rPr lang="el-GR" sz="1600" dirty="0"/>
              <a:t>οι οποίες διαφοροποιούνται σημαντικά από </a:t>
            </a:r>
            <a:r>
              <a:rPr lang="el-GR" sz="1600" dirty="0" smtClean="0"/>
              <a:t>τις παλαιότερες θρησκείες . </a:t>
            </a:r>
            <a:r>
              <a:rPr lang="el-GR" sz="1600" dirty="0"/>
              <a:t>Τα νέα αυτά θρησκευτικά </a:t>
            </a:r>
            <a:r>
              <a:rPr lang="el-GR" sz="1600" dirty="0" smtClean="0"/>
              <a:t>ρεύματα είναι μεταμοντέρνες εκφράσεις θρησκευτικότητας και  </a:t>
            </a:r>
            <a:r>
              <a:rPr lang="el-GR" sz="1600" dirty="0"/>
              <a:t>βασίζονται </a:t>
            </a:r>
            <a:r>
              <a:rPr lang="el-GR" sz="1600" dirty="0" smtClean="0"/>
              <a:t>:</a:t>
            </a:r>
          </a:p>
          <a:p>
            <a:r>
              <a:rPr lang="el-GR" sz="1600" dirty="0" smtClean="0"/>
              <a:t>σε </a:t>
            </a:r>
            <a:r>
              <a:rPr lang="el-GR" sz="1600" dirty="0"/>
              <a:t>εναλλακτικές μορφές πνευματικότητας που επικεντρώνονται στον εαυτό, τη φύση, την </a:t>
            </a:r>
            <a:r>
              <a:rPr lang="el-GR" sz="1600" dirty="0" smtClean="0"/>
              <a:t>αναζήτηση</a:t>
            </a:r>
          </a:p>
          <a:p>
            <a:r>
              <a:rPr lang="el-GR" sz="1600" dirty="0" smtClean="0"/>
              <a:t> στην ατομικότητα </a:t>
            </a:r>
            <a:r>
              <a:rPr lang="el-GR" sz="1600" dirty="0"/>
              <a:t>και </a:t>
            </a:r>
            <a:r>
              <a:rPr lang="el-GR" sz="1600" dirty="0" smtClean="0"/>
              <a:t>στη </a:t>
            </a:r>
            <a:r>
              <a:rPr lang="el-GR" sz="1600" dirty="0"/>
              <a:t>υποκειμενική εμπειρία </a:t>
            </a:r>
            <a:endParaRPr lang="el-GR" sz="1600" dirty="0" smtClean="0"/>
          </a:p>
          <a:p>
            <a:pPr>
              <a:buNone/>
            </a:pPr>
            <a:r>
              <a:rPr lang="el-GR" sz="1600" dirty="0" smtClean="0"/>
              <a:t>        Έχοντας πάρει </a:t>
            </a:r>
            <a:r>
              <a:rPr lang="el-GR" sz="1600" dirty="0"/>
              <a:t>τη θέση της κοινότητας και της </a:t>
            </a:r>
            <a:r>
              <a:rPr lang="el-GR" sz="1600" dirty="0" smtClean="0"/>
              <a:t>απόλυτης αλήθειας</a:t>
            </a:r>
            <a:r>
              <a:rPr lang="el-GR" sz="1600" dirty="0"/>
              <a:t>. </a:t>
            </a:r>
            <a:r>
              <a:rPr lang="el-GR" sz="1600" dirty="0" smtClean="0"/>
              <a:t>Κάποιες </a:t>
            </a:r>
            <a:r>
              <a:rPr lang="el-GR" sz="1600" dirty="0"/>
              <a:t>από αυτές </a:t>
            </a:r>
            <a:r>
              <a:rPr lang="el-GR" sz="1600" dirty="0" smtClean="0"/>
              <a:t>έχουν μικρή </a:t>
            </a:r>
            <a:r>
              <a:rPr lang="el-GR" sz="1600" dirty="0"/>
              <a:t>διάρκεια και επιρροή, ενώ άλλες βρίσκουν ενθουσιώδεις οπαδούς και εξαπλώνονται δυναμικά ακόμα και μέσα σε παραδοσιακές κοινωνίες. </a:t>
            </a:r>
            <a:endParaRPr lang="el-GR" sz="1600" dirty="0" smtClean="0"/>
          </a:p>
          <a:p>
            <a:pPr algn="ctr">
              <a:buNone/>
            </a:pPr>
            <a:endParaRPr lang="el-GR" sz="1600" dirty="0"/>
          </a:p>
        </p:txBody>
      </p:sp>
      <p:pic>
        <p:nvPicPr>
          <p:cNvPr id="19460" name="Picture 4" descr="ÎÏÎ¿ÏÎ­Î»ÎµÏÎ¼Î± ÎµÎ¹ÎºÏÎ½Î±Ï Î³Î¹Î± Î¸ÏÎ·ÏÎºÎµÎ¹ÎµÏ Î±Î»Î»ÏÎ½ ÏÏÎ»ÏÎ½"/>
          <p:cNvPicPr>
            <a:picLocks noChangeAspect="1" noChangeArrowheads="1"/>
          </p:cNvPicPr>
          <p:nvPr/>
        </p:nvPicPr>
        <p:blipFill>
          <a:blip r:embed="rId2" cstate="email"/>
          <a:srcRect/>
          <a:stretch>
            <a:fillRect/>
          </a:stretch>
        </p:blipFill>
        <p:spPr bwMode="auto">
          <a:xfrm>
            <a:off x="3571868" y="5001777"/>
            <a:ext cx="1877403" cy="185622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3.ΑΦΡΙΚΑΝΙΚΗ ΘΡΗΣΚΕΙΑ</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467544" y="1340768"/>
            <a:ext cx="8229600" cy="5400600"/>
          </a:xfrm>
        </p:spPr>
        <p:txBody>
          <a:bodyPr>
            <a:normAutofit/>
          </a:bodyPr>
          <a:lstStyle/>
          <a:p>
            <a:pPr>
              <a:buNone/>
            </a:pPr>
            <a:endParaRPr lang="en-US" sz="2400" b="1" dirty="0" smtClean="0"/>
          </a:p>
          <a:p>
            <a:pPr>
              <a:buNone/>
            </a:pPr>
            <a:r>
              <a:rPr lang="el-GR" sz="2400" b="1" dirty="0" smtClean="0"/>
              <a:t>3.1.ΑΝΤΙΛΗΨΕΙΣ </a:t>
            </a:r>
            <a:r>
              <a:rPr lang="el-GR" sz="2400" b="1" dirty="0"/>
              <a:t>ΤΗΣ ΑΦΡΙΚΑΝΙΚΗΣ </a:t>
            </a:r>
            <a:r>
              <a:rPr lang="el-GR" sz="2400" b="1" dirty="0" smtClean="0"/>
              <a:t>ΘΡΗΣΚΕΙΑΣ</a:t>
            </a:r>
          </a:p>
          <a:p>
            <a:pPr>
              <a:buNone/>
            </a:pPr>
            <a:endParaRPr lang="el-GR" sz="2400" dirty="0"/>
          </a:p>
          <a:p>
            <a:r>
              <a:rPr lang="el-GR" sz="1600" dirty="0" smtClean="0"/>
              <a:t>Η αφρική είναι ίσως η πιο "θρησκευόμενη" ήπειρος στον κόσμο, με το 80% να δηλώνει ότι πιστεύει στο Θεό.  Υπήρξε θρησκευτικός διαχωρισμός ανάμεσα σε αυτούς που εγκρίνουν το αλκοόλ, το οποίο απαγορεύει το Ισλάμ.</a:t>
            </a:r>
          </a:p>
          <a:p>
            <a:r>
              <a:rPr lang="el-GR" sz="1600" dirty="0" smtClean="0"/>
              <a:t> Περίπου το 40% των Αφρικανών πιστεύουν στη μαγεία και ένα παρόμοιο ποσοστό επισκέπτεται τους παραδοσιακούς θεραπευτές για να θεραπευτούν από κάποια ασθένεια.</a:t>
            </a:r>
          </a:p>
          <a:p>
            <a:r>
              <a:rPr lang="el-GR" sz="1600" dirty="0" smtClean="0"/>
              <a:t> Στις αντιλήψεις για τα διαζύγια εμφανίστηκε μεγάλο χάσμα στις θρησκείες της Νιγηρίας. Τα τελευταία χρόνια, οι Ισλαμιστές έχουν θεσπίσει αυστηρές ποινές όπως το να κόβουν τα χέρια των κλεφτών.</a:t>
            </a:r>
          </a:p>
          <a:p>
            <a:r>
              <a:rPr lang="el-GR" sz="1600" dirty="0" smtClean="0"/>
              <a:t> Το Βουντού που είναι μία μορφή αφροαμερικανικής μαγικής λατρείας . Οι οπαδοί του πιστεύουν σε μία υπέρτατη θεότητα το Αγαθό πνεύμα και σε διάφορες άλλες κατώτερες θεότητες. Οι λάτρεις τους πιστεύουν ότι πρέπει να δείχνουν  πιστότητα και αφοσίωση στους θεούς τους , σε μέγιστο βαθμό.</a:t>
            </a:r>
            <a:endParaRPr lang="el-GR" sz="1600"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3.2.ΕΣΤΙΑΣΗ ΣΤΑ ΔΙΚΑΙΩΜΑΤΑ ΤΩΝ ΠΑΙΔΙΩΝ ΣΤΗΝ ΑΦΡΙΚΗ</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357158" y="0"/>
            <a:ext cx="8229600" cy="5286412"/>
          </a:xfrm>
        </p:spPr>
        <p:txBody>
          <a:bodyPr>
            <a:normAutofit fontScale="25000" lnSpcReduction="20000"/>
          </a:bodyPr>
          <a:lstStyle/>
          <a:p>
            <a:pPr>
              <a:buNone/>
            </a:pPr>
            <a:endParaRPr lang="en-US" sz="6400" dirty="0" smtClean="0"/>
          </a:p>
          <a:p>
            <a:pPr>
              <a:buNone/>
            </a:pPr>
            <a:endParaRPr lang="en-US" sz="6400" dirty="0" smtClean="0"/>
          </a:p>
          <a:p>
            <a:pPr>
              <a:buNone/>
            </a:pPr>
            <a:endParaRPr lang="en-US" sz="6400" dirty="0" smtClean="0"/>
          </a:p>
          <a:p>
            <a:pPr>
              <a:buNone/>
            </a:pPr>
            <a:endParaRPr lang="en-US" sz="6400" dirty="0" smtClean="0"/>
          </a:p>
          <a:p>
            <a:pPr>
              <a:buNone/>
            </a:pPr>
            <a:endParaRPr lang="el-GR" sz="6400" dirty="0" smtClean="0"/>
          </a:p>
          <a:p>
            <a:pPr>
              <a:buNone/>
            </a:pPr>
            <a:endParaRPr lang="el-GR" sz="6400" dirty="0" smtClean="0"/>
          </a:p>
          <a:p>
            <a:pPr>
              <a:buNone/>
            </a:pPr>
            <a:endParaRPr lang="el-GR" sz="6400" dirty="0" smtClean="0"/>
          </a:p>
          <a:p>
            <a:pPr>
              <a:buNone/>
            </a:pPr>
            <a:endParaRPr lang="en-US" sz="6400" dirty="0" smtClean="0"/>
          </a:p>
          <a:p>
            <a:pPr>
              <a:buNone/>
            </a:pPr>
            <a:r>
              <a:rPr lang="el-GR" sz="5600" dirty="0" smtClean="0"/>
              <a:t>Τα παιδιά στην Αφρική πλήττονται από:</a:t>
            </a:r>
            <a:endParaRPr lang="en-US" sz="5600" dirty="0" smtClean="0"/>
          </a:p>
          <a:p>
            <a:pPr>
              <a:buNone/>
            </a:pPr>
            <a:r>
              <a:rPr lang="el-GR" sz="5600" dirty="0" smtClean="0"/>
              <a:t> </a:t>
            </a:r>
            <a:r>
              <a:rPr lang="en-US" sz="5600" dirty="0" smtClean="0"/>
              <a:t>1.</a:t>
            </a:r>
            <a:r>
              <a:rPr lang="el-GR" sz="5600" dirty="0" smtClean="0"/>
              <a:t> Πολλές διαφορετικές μορφές κακοποίησης</a:t>
            </a:r>
            <a:r>
              <a:rPr lang="en-US" sz="5600" dirty="0" smtClean="0"/>
              <a:t> </a:t>
            </a:r>
            <a:r>
              <a:rPr lang="el-GR" sz="5600" dirty="0" smtClean="0"/>
              <a:t>, μεταξύ των οποίων :</a:t>
            </a:r>
            <a:endParaRPr lang="en-US" sz="5600" dirty="0" smtClean="0"/>
          </a:p>
          <a:p>
            <a:r>
              <a:rPr lang="el-GR" sz="5600" dirty="0" smtClean="0"/>
              <a:t>η οικονομική και σεξουαλική εκμετάλλευση,</a:t>
            </a:r>
            <a:endParaRPr lang="en-US" sz="5600" dirty="0" smtClean="0"/>
          </a:p>
          <a:p>
            <a:r>
              <a:rPr lang="el-GR" sz="5600" dirty="0" smtClean="0"/>
              <a:t> η διάκριση λόγω φύλου στην εκπαίδευση </a:t>
            </a:r>
            <a:endParaRPr lang="en-US" sz="5600" dirty="0" smtClean="0"/>
          </a:p>
          <a:p>
            <a:r>
              <a:rPr lang="el-GR" sz="5600" dirty="0" smtClean="0"/>
              <a:t> η πρόσβαση στην υγεία</a:t>
            </a:r>
            <a:endParaRPr lang="en-US" sz="5600" dirty="0" smtClean="0"/>
          </a:p>
          <a:p>
            <a:r>
              <a:rPr lang="el-GR" sz="5600" dirty="0" smtClean="0"/>
              <a:t> η συμμετοχή τους σε ένοπλες συγκρούσεις </a:t>
            </a:r>
          </a:p>
          <a:p>
            <a:pPr>
              <a:buNone/>
            </a:pPr>
            <a:endParaRPr lang="el-GR" sz="5600" dirty="0" smtClean="0"/>
          </a:p>
          <a:p>
            <a:pPr>
              <a:buNone/>
            </a:pPr>
            <a:r>
              <a:rPr lang="el-GR" sz="5600" dirty="0" smtClean="0"/>
              <a:t>2. Άλλους παράγοντες που είναι:</a:t>
            </a:r>
          </a:p>
          <a:p>
            <a:r>
              <a:rPr lang="el-GR" sz="5600" dirty="0" smtClean="0"/>
              <a:t> η μετανάστευση,</a:t>
            </a:r>
          </a:p>
          <a:p>
            <a:r>
              <a:rPr lang="el-GR" sz="5600" dirty="0" smtClean="0"/>
              <a:t>ο νωρίς γάμος </a:t>
            </a:r>
          </a:p>
          <a:p>
            <a:r>
              <a:rPr lang="el-GR" sz="5600" dirty="0" smtClean="0"/>
              <a:t>οι διαφορές μεταξύ αστικών και αγροτικών περιοχών</a:t>
            </a:r>
          </a:p>
          <a:p>
            <a:r>
              <a:rPr lang="el-GR" sz="5600" dirty="0" smtClean="0"/>
              <a:t>τα νοικοκυριά με παιδιά με παιδιά</a:t>
            </a:r>
          </a:p>
          <a:p>
            <a:r>
              <a:rPr lang="el-GR" sz="5600" dirty="0" smtClean="0"/>
              <a:t> τα παιδιά του δρόμου</a:t>
            </a:r>
          </a:p>
          <a:p>
            <a:r>
              <a:rPr lang="el-GR" sz="5600" dirty="0" smtClean="0"/>
              <a:t> η φτώχεια</a:t>
            </a:r>
          </a:p>
          <a:p>
            <a:pPr>
              <a:buNone/>
            </a:pPr>
            <a:endParaRPr lang="el-GR" sz="5600" dirty="0" smtClean="0"/>
          </a:p>
          <a:p>
            <a:pPr>
              <a:buNone/>
            </a:pPr>
            <a:r>
              <a:rPr lang="el-GR" sz="5600" dirty="0" smtClean="0"/>
              <a:t>Αναγνωρίζει επίσης ότι τα παιδιά έχουν δικαίωμα</a:t>
            </a:r>
          </a:p>
          <a:p>
            <a:r>
              <a:rPr lang="el-GR" sz="5600" dirty="0" smtClean="0"/>
              <a:t> στην ελευθερία της έκφρασης,</a:t>
            </a:r>
          </a:p>
          <a:p>
            <a:r>
              <a:rPr lang="el-GR" sz="5600" dirty="0" smtClean="0"/>
              <a:t> του συνεταιρίζεσθαι, </a:t>
            </a:r>
          </a:p>
          <a:p>
            <a:r>
              <a:rPr lang="el-GR" sz="5600" dirty="0" smtClean="0"/>
              <a:t>της ειρηνικής συναθροίσεως, </a:t>
            </a:r>
          </a:p>
          <a:p>
            <a:r>
              <a:rPr lang="el-GR" sz="5600" dirty="0" smtClean="0"/>
              <a:t>της σκέψης, </a:t>
            </a:r>
          </a:p>
          <a:p>
            <a:r>
              <a:rPr lang="el-GR" sz="5600" dirty="0" smtClean="0"/>
              <a:t>της θρησκείας </a:t>
            </a:r>
          </a:p>
          <a:p>
            <a:r>
              <a:rPr lang="el-GR" sz="5600" dirty="0" smtClean="0"/>
              <a:t>της συνείδησης</a:t>
            </a:r>
          </a:p>
          <a:p>
            <a:endParaRPr lang="el-GR" sz="5600" dirty="0"/>
          </a:p>
        </p:txBody>
      </p:sp>
      <p:pic>
        <p:nvPicPr>
          <p:cNvPr id="17410" name="Picture 2" descr="ÎÏÎ¿ÏÎ­Î»ÎµÏÎ¼Î± ÎµÎ¹ÎºÏÎ½Î±Ï Î³Î¹Î± Î´Î¹ÎºÎ±Î¹ÏÎ¼Î±ÏÎ± ÏÎ¿Ï ÏÎ±Î¹Î´Î¹Î¿Ï"/>
          <p:cNvPicPr>
            <a:picLocks noChangeAspect="1" noChangeArrowheads="1"/>
          </p:cNvPicPr>
          <p:nvPr/>
        </p:nvPicPr>
        <p:blipFill>
          <a:blip r:embed="rId2" cstate="email"/>
          <a:srcRect/>
          <a:stretch>
            <a:fillRect/>
          </a:stretch>
        </p:blipFill>
        <p:spPr bwMode="auto">
          <a:xfrm>
            <a:off x="6228184" y="1916832"/>
            <a:ext cx="2257425"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fontScale="90000"/>
          </a:bodyPr>
          <a:lstStyle/>
          <a:p>
            <a:r>
              <a:rPr lang="el-GR" sz="3100" b="1" dirty="0" smtClean="0"/>
              <a:t/>
            </a:r>
            <a:br>
              <a:rPr lang="el-GR" sz="3100" b="1" dirty="0" smtClean="0"/>
            </a:br>
            <a:r>
              <a:rPr lang="el-GR" sz="3100" b="1" dirty="0" smtClean="0"/>
              <a:t/>
            </a:r>
            <a:br>
              <a:rPr lang="el-GR" sz="3100" b="1" dirty="0" smtClean="0"/>
            </a:br>
            <a:r>
              <a:rPr lang="el-GR" sz="3100" b="1" dirty="0" smtClean="0"/>
              <a:t>3.3.ΣΥΜΒΑΣΗ </a:t>
            </a:r>
            <a:r>
              <a:rPr lang="el-GR" sz="3100" b="1" dirty="0"/>
              <a:t>ΓΙΑ ΤΑ ΔΙΚΑΙΩΜΑΤΑ ΤΟΥ ΠΑΙΔΙΟΥ ΣΤΙΣ ΑΦΡΙΚΑΝΙΚΕΣ ΘΡΗΣΚΕΙΕΣ</a:t>
            </a:r>
            <a:r>
              <a:rPr lang="el-GR" dirty="0"/>
              <a:t/>
            </a:r>
            <a:br>
              <a:rPr lang="el-GR" dirty="0"/>
            </a:br>
            <a:endParaRPr lang="el-GR" dirty="0"/>
          </a:p>
        </p:txBody>
      </p:sp>
      <p:sp>
        <p:nvSpPr>
          <p:cNvPr id="3" name="2 - Θέση περιεχομένου"/>
          <p:cNvSpPr>
            <a:spLocks noGrp="1"/>
          </p:cNvSpPr>
          <p:nvPr>
            <p:ph idx="1"/>
          </p:nvPr>
        </p:nvSpPr>
        <p:spPr>
          <a:xfrm>
            <a:off x="428596" y="1500174"/>
            <a:ext cx="8229600" cy="5805264"/>
          </a:xfrm>
        </p:spPr>
        <p:txBody>
          <a:bodyPr>
            <a:normAutofit/>
          </a:bodyPr>
          <a:lstStyle/>
          <a:p>
            <a:pPr>
              <a:buNone/>
            </a:pPr>
            <a:r>
              <a:rPr lang="el-GR" sz="1600" dirty="0"/>
              <a:t> Υπογραμμίζει την ανάγκη να συμπεριληφθούν αφρικανικές πολιτιστικές αξίες και εμπειρίες κατά την αντιμετώπιση των δικαιωμάτων του παιδιού, όπως:</a:t>
            </a:r>
          </a:p>
          <a:p>
            <a:pPr>
              <a:buNone/>
            </a:pPr>
            <a:r>
              <a:rPr lang="el-GR" sz="1600" dirty="0"/>
              <a:t>• Η αμφισβήτηση των παραδοσιακών αφρικανικών απόψεων που συχνά έρχονται σε σύγκρουση με τα δικαιώματα των παιδιών, όπως ο γάμος των παιδιών, τα γονικά δικαιώματα και οι υποχρεώσεις προς τα παιδιά </a:t>
            </a:r>
            <a:r>
              <a:rPr lang="el-GR" sz="1600" dirty="0" smtClean="0"/>
              <a:t>τους.</a:t>
            </a:r>
            <a:endParaRPr lang="el-GR" sz="1600" dirty="0"/>
          </a:p>
          <a:p>
            <a:pPr>
              <a:buNone/>
            </a:pPr>
            <a:r>
              <a:rPr lang="el-GR" sz="1600" dirty="0"/>
              <a:t>• Να δηλώσει ρητά ότι ο Χάρτης των Παιδιών είναι υψηλότερος από κάθε παραγγελία, παράδοση, πολιτιστική ή θρησκευτική πρακτική που δεν ανταποκρίνεται στα δικαιώματα, τα καθήκοντα και τις υποχρεώσεις του Χάρτη</a:t>
            </a:r>
            <a:r>
              <a:rPr lang="el-GR" sz="1600" dirty="0" smtClean="0"/>
              <a:t>.</a:t>
            </a:r>
            <a:endParaRPr lang="el-GR" sz="1600" dirty="0"/>
          </a:p>
          <a:p>
            <a:pPr>
              <a:buNone/>
            </a:pPr>
            <a:r>
              <a:rPr lang="el-GR" sz="1600" dirty="0"/>
              <a:t>• Πλήρης απαγόρευση της πρόσληψης παιδιών (δηλαδή κάτω των 18 ετών) σε ένοπλες συγκρούσεις και ασχολείται με τη στρατολόγηση παιδιών στις ένοπλες δυνάμεις.</a:t>
            </a:r>
          </a:p>
          <a:p>
            <a:pPr>
              <a:buNone/>
            </a:pPr>
            <a:r>
              <a:rPr lang="el-GR" sz="1600" dirty="0"/>
              <a:t>• Απαγόρευση γάμων ή δεσποινίδων που αφορούν παιδιά.</a:t>
            </a:r>
          </a:p>
          <a:p>
            <a:pPr>
              <a:buNone/>
            </a:pPr>
            <a:r>
              <a:rPr lang="el-GR" sz="1600" dirty="0"/>
              <a:t>• Απαγόρευση της χρήσης παιδιών ως ζητιάνων.</a:t>
            </a:r>
          </a:p>
          <a:p>
            <a:pPr>
              <a:buNone/>
            </a:pPr>
            <a:r>
              <a:rPr lang="el-GR" sz="1600" dirty="0"/>
              <a:t>• Παροχή στα κορίτσια του δικαιώματος επιστροφής στο σχολείο μετά την εγκυμοσύνη.</a:t>
            </a:r>
          </a:p>
          <a:p>
            <a:pPr>
              <a:buNone/>
            </a:pPr>
            <a:endParaRPr lang="el-GR" sz="4000" dirty="0"/>
          </a:p>
          <a:p>
            <a:endParaRPr lang="el-GR" dirty="0"/>
          </a:p>
        </p:txBody>
      </p:sp>
      <p:pic>
        <p:nvPicPr>
          <p:cNvPr id="16386" name="Picture 2" descr="ÎÏÎ¿ÏÎ­Î»ÎµÏÎ¼Î± ÎµÎ¹ÎºÏÎ½Î±Ï Î³Î¹Î± Î´Î¹ÎºÎ±Î¹ÏÎ¼Î±ÏÎ± [ÏÎ±Î¹Î´Î¹ÏÎ½ ÏÏÎ·Î½ Î±ÏÏÎ¹ÎºÎ·"/>
          <p:cNvPicPr>
            <a:picLocks noChangeAspect="1" noChangeArrowheads="1"/>
          </p:cNvPicPr>
          <p:nvPr/>
        </p:nvPicPr>
        <p:blipFill>
          <a:blip r:embed="rId3" cstate="email"/>
          <a:srcRect/>
          <a:stretch>
            <a:fillRect/>
          </a:stretch>
        </p:blipFill>
        <p:spPr bwMode="auto">
          <a:xfrm>
            <a:off x="3500430" y="5058286"/>
            <a:ext cx="2727754" cy="168308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3.3.ΣΥΜΒΑΣΗ ΓΙΑ ΤΑ ΔΙΚΑΙΩΜΑΤΑ ΤΟΥ ΠΑΙΔΙΟΥ ΣΤΙΣ ΑΦΡΙΚΑΝΙΚΕΣ ΘΡΗΣΚΕΙΕΣ</a:t>
            </a:r>
            <a:endParaRPr lang="el-GR" sz="2800" dirty="0"/>
          </a:p>
        </p:txBody>
      </p:sp>
      <p:sp>
        <p:nvSpPr>
          <p:cNvPr id="3" name="2 - Θέση περιεχομένου"/>
          <p:cNvSpPr>
            <a:spLocks noGrp="1"/>
          </p:cNvSpPr>
          <p:nvPr>
            <p:ph idx="1"/>
          </p:nvPr>
        </p:nvSpPr>
        <p:spPr>
          <a:xfrm>
            <a:off x="357158" y="571480"/>
            <a:ext cx="8229600" cy="4525963"/>
          </a:xfrm>
        </p:spPr>
        <p:txBody>
          <a:bodyPr>
            <a:normAutofit/>
          </a:bodyPr>
          <a:lstStyle/>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r>
              <a:rPr lang="el-GR" sz="1600" dirty="0" smtClean="0"/>
              <a:t>Προώθηση της θετικής δράσης για την εκπαίδευση των κοριτσιών .</a:t>
            </a:r>
          </a:p>
          <a:p>
            <a:pPr>
              <a:buNone/>
            </a:pPr>
            <a:r>
              <a:rPr lang="el-GR" sz="1600" dirty="0" smtClean="0"/>
              <a:t>• Αντιμετώπιση συγκεκριμένων αφρικανικών ζητημάτων που αφορούν τα παιδιά </a:t>
            </a:r>
          </a:p>
          <a:p>
            <a:pPr>
              <a:buNone/>
            </a:pPr>
            <a:r>
              <a:rPr lang="el-GR" sz="1600" dirty="0" smtClean="0"/>
              <a:t>• Προστασία των εσωτερικά εκτοπισμένων και προσφύγων παιδιών.</a:t>
            </a:r>
          </a:p>
          <a:p>
            <a:pPr>
              <a:buNone/>
            </a:pPr>
            <a:r>
              <a:rPr lang="el-GR" sz="1600" dirty="0" smtClean="0"/>
              <a:t>• Προστασία φυλακισμένων μητέρων και μητέρων βρεφών και μικρών παιδιών.</a:t>
            </a:r>
          </a:p>
          <a:p>
            <a:pPr>
              <a:buNone/>
            </a:pPr>
            <a:r>
              <a:rPr lang="el-GR" sz="1600" dirty="0" smtClean="0"/>
              <a:t>• Παροχή ενός τρόπου για τα ίδια τα παιδιά να υποβάλουν αναφορά στην επιτροπή εμπειρογνωμόνων του Χάρτη των παιδιών σχετικά με παραβιάσεις των δικαιωμάτων τους.</a:t>
            </a:r>
          </a:p>
          <a:p>
            <a:pPr>
              <a:buNone/>
            </a:pPr>
            <a:r>
              <a:rPr lang="el-GR" sz="1600" dirty="0" smtClean="0"/>
              <a:t>• Συμπεριλαμβανομένης της ειδικής αναφοράς στη φροντίδα του παιδιού από τις εκτεταμένες οικογένειες.</a:t>
            </a:r>
          </a:p>
          <a:p>
            <a:pPr>
              <a:buNone/>
            </a:pPr>
            <a:r>
              <a:rPr lang="el-GR" sz="1600" dirty="0" smtClean="0"/>
              <a:t>• Ενθάρρυνση του κράτους να παρέχει στήριξη στους γονείς "σε περιόδους ανάγκης".</a:t>
            </a:r>
          </a:p>
          <a:p>
            <a:pPr>
              <a:buNone/>
            </a:pPr>
            <a:r>
              <a:rPr lang="el-GR" sz="1600" dirty="0" smtClean="0"/>
              <a:t>• Προστασία των παιδιών με αναπηρία.</a:t>
            </a:r>
            <a:endParaRPr lang="el-GR" sz="1600" dirty="0"/>
          </a:p>
        </p:txBody>
      </p:sp>
      <p:pic>
        <p:nvPicPr>
          <p:cNvPr id="4" name="Picture 2" descr="ÎÏÎ¿ÏÎ­Î»ÎµÏÎ¼Î± ÎµÎ¹ÎºÏÎ½Î±Ï Î³Î¹Î± Î´Î¹ÎºÎ±Î¹ÏÎ¼Î±ÏÎ± ÏÎ¿Ï ÏÎ±Î¹Î´Î¹Î¿Ï"/>
          <p:cNvPicPr>
            <a:picLocks noChangeAspect="1" noChangeArrowheads="1"/>
          </p:cNvPicPr>
          <p:nvPr/>
        </p:nvPicPr>
        <p:blipFill>
          <a:blip r:embed="rId2" cstate="email"/>
          <a:srcRect/>
          <a:stretch>
            <a:fillRect/>
          </a:stretch>
        </p:blipFill>
        <p:spPr bwMode="auto">
          <a:xfrm>
            <a:off x="5072066" y="4714884"/>
            <a:ext cx="1949346" cy="200349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Autofit/>
          </a:bodyPr>
          <a:lstStyle/>
          <a:p>
            <a:r>
              <a:rPr lang="el-GR" sz="2800" b="1" dirty="0" smtClean="0"/>
              <a:t>Οι θεμελιώδεις αρχές που διέπουν την εφαρμογή αυτών των δικαιωμάτων περιλαμβάνουν:</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normAutofit/>
          </a:bodyPr>
          <a:lstStyle/>
          <a:p>
            <a:pPr>
              <a:buNone/>
            </a:pPr>
            <a:r>
              <a:rPr lang="el-GR" sz="1600" dirty="0" smtClean="0"/>
              <a:t>• </a:t>
            </a:r>
            <a:r>
              <a:rPr lang="el-GR" sz="1600" dirty="0"/>
              <a:t>Μη διακριτική μεταχείριση.</a:t>
            </a:r>
          </a:p>
          <a:p>
            <a:pPr>
              <a:buNone/>
            </a:pPr>
            <a:r>
              <a:rPr lang="el-GR" sz="1600" dirty="0" smtClean="0"/>
              <a:t>• </a:t>
            </a:r>
            <a:r>
              <a:rPr lang="el-GR" sz="1600" dirty="0"/>
              <a:t>Το καλύτερο συμφέρον του παιδιού .</a:t>
            </a:r>
          </a:p>
          <a:p>
            <a:pPr>
              <a:buNone/>
            </a:pPr>
            <a:r>
              <a:rPr lang="el-GR" sz="1600" dirty="0"/>
              <a:t>• Η ζωή, η επιβίωση και η ανάπτυξη του παιδιού.</a:t>
            </a:r>
          </a:p>
          <a:p>
            <a:pPr>
              <a:buNone/>
            </a:pPr>
            <a:r>
              <a:rPr lang="el-GR" sz="1600" dirty="0"/>
              <a:t>• Συμμετοχή των παιδιών.</a:t>
            </a:r>
          </a:p>
          <a:p>
            <a:pPr>
              <a:buNone/>
            </a:pPr>
            <a:r>
              <a:rPr lang="el-GR" sz="1600" dirty="0"/>
              <a:t>• Παροχή των ευθυνών που έχει κάθε παιδί σε σχέση με την κοινωνία, το κράτος και τη διεθνή κοινότητα</a:t>
            </a:r>
          </a:p>
          <a:p>
            <a:endParaRPr lang="el-GR" dirty="0"/>
          </a:p>
        </p:txBody>
      </p:sp>
      <p:pic>
        <p:nvPicPr>
          <p:cNvPr id="14338" name="Picture 2" descr="ÎÏÎ¿ÏÎ­Î»ÎµÏÎ¼Î± ÎµÎ¹ÎºÏÎ½Î±Ï Î³Î¹Î± Î´Î¹ÎºÎ±Î¹ÏÎ¼Î±ÏÎ± [ÏÎ±Î¹Î´Î¹ÏÎ½ ÏÏÎ·Î½ Î±ÏÏÎ¹ÎºÎ·"/>
          <p:cNvPicPr>
            <a:picLocks noChangeAspect="1" noChangeArrowheads="1"/>
          </p:cNvPicPr>
          <p:nvPr/>
        </p:nvPicPr>
        <p:blipFill>
          <a:blip r:embed="rId2" cstate="email"/>
          <a:srcRect/>
          <a:stretch>
            <a:fillRect/>
          </a:stretch>
        </p:blipFill>
        <p:spPr bwMode="auto">
          <a:xfrm>
            <a:off x="3643306" y="4000504"/>
            <a:ext cx="3020346" cy="226543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dirty="0" smtClean="0"/>
              <a:t>3.4.ΠΑΡΑΒΙΑΣΗ ΤΩΝ ΔΙΚΑΙΩΜΑΤΩΝ ΤΟΥΣ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1600" b="1" dirty="0" smtClean="0"/>
              <a:t>Γυναικεία περιτομή </a:t>
            </a:r>
            <a:r>
              <a:rPr lang="el-GR" sz="1600" b="1" dirty="0"/>
              <a:t>και ακρωτηριασμός των γενετικών </a:t>
            </a:r>
            <a:r>
              <a:rPr lang="el-GR" sz="1600" b="1" dirty="0" smtClean="0"/>
              <a:t>οργάνων</a:t>
            </a:r>
            <a:endParaRPr lang="el-GR" sz="1600" dirty="0"/>
          </a:p>
          <a:p>
            <a:pPr lvl="0">
              <a:buNone/>
            </a:pPr>
            <a:r>
              <a:rPr lang="el-GR" sz="1600" dirty="0" smtClean="0"/>
              <a:t>Η </a:t>
            </a:r>
            <a:r>
              <a:rPr lang="el-GR" sz="1600" dirty="0"/>
              <a:t>γυναικεία περιτομή είναι ο ακρωτηριασμός των γεννητικών οργάνων των κοριτσιών, κατά τη διάρκεια της παιδικής ηλικίας, που συνήθως γίνεται σε ανθυγιεινές συνθήκες. Κυρίως στην Αφρική, η πλειονότητα των πληθυσμών που ασκούν γυναικεία περιτομή είναι </a:t>
            </a:r>
            <a:r>
              <a:rPr lang="el-GR" sz="1600" dirty="0" smtClean="0"/>
              <a:t>μουσουλμάνοι. </a:t>
            </a:r>
            <a:r>
              <a:rPr lang="el-GR" sz="1600" dirty="0"/>
              <a:t>Ωστόσο, καμία θρησκεία δεν αναφέρει ή υποστηρίζει αυτό το έθιμο.</a:t>
            </a:r>
          </a:p>
          <a:p>
            <a:pPr>
              <a:buNone/>
            </a:pPr>
            <a:r>
              <a:rPr lang="el-GR" sz="1600" b="1" u="sng" dirty="0" smtClean="0"/>
              <a:t>Συνέπειες</a:t>
            </a:r>
            <a:r>
              <a:rPr lang="el-GR" sz="1600" b="1" dirty="0" smtClean="0"/>
              <a:t>:</a:t>
            </a:r>
          </a:p>
          <a:p>
            <a:pPr>
              <a:buNone/>
            </a:pPr>
            <a:r>
              <a:rPr lang="el-GR" sz="1600" dirty="0" smtClean="0"/>
              <a:t> Οι </a:t>
            </a:r>
            <a:r>
              <a:rPr lang="el-GR" sz="1600" dirty="0"/>
              <a:t>συνέπειες της γυναικείας περιτομής είναι δραματικές. Τα </a:t>
            </a:r>
            <a:r>
              <a:rPr lang="el-GR" sz="1600" dirty="0" smtClean="0"/>
              <a:t>νεαρά κορίτσια </a:t>
            </a:r>
            <a:r>
              <a:rPr lang="el-GR" sz="1600" dirty="0"/>
              <a:t>μπορούν να πεθάνουν από αιμορραγίες και λοιμώξεις, να μολυνθούν από τον ιό HIV / AIDS και να υποφέρουν από έντονο σωματικό και ψυχολογικό </a:t>
            </a:r>
            <a:r>
              <a:rPr lang="el-GR" sz="1600" dirty="0" smtClean="0"/>
              <a:t>πόνο καθώς με αυτή τη πράξη παραβιάζετε το δικαίωμα τους κυρίως στην υγεία.</a:t>
            </a:r>
            <a:endParaRPr lang="el-GR" sz="1600" dirty="0"/>
          </a:p>
          <a:p>
            <a:endParaRPr lang="el-GR" sz="1600" dirty="0"/>
          </a:p>
        </p:txBody>
      </p:sp>
      <p:pic>
        <p:nvPicPr>
          <p:cNvPr id="13314" name="Picture 2" descr="ÎÏÎ¿ÏÎ­Î»ÎµÏÎ¼Î± ÎµÎ¹ÎºÏÎ½Î±Ï Î³Î¹Î± ÎÏÎ½Î±Î¹ÎºÎµÎ¯Î± ÏÎµÏÎ¹ÏÎ¿Î¼Î® ÎºÎ±Î¹ Î±ÎºÏÏÏÎ·ÏÎ¹Î±ÏÎ¼ÏÏ ÏÏÎ½ Î³ÎµÎ½ÎµÏÎ¹ÎºÏÎ½ Î¿ÏÎ³Î¬Î½ÏÎ½"/>
          <p:cNvPicPr>
            <a:picLocks noChangeAspect="1" noChangeArrowheads="1"/>
          </p:cNvPicPr>
          <p:nvPr/>
        </p:nvPicPr>
        <p:blipFill>
          <a:blip r:embed="rId2" cstate="email"/>
          <a:srcRect/>
          <a:stretch>
            <a:fillRect/>
          </a:stretch>
        </p:blipFill>
        <p:spPr bwMode="auto">
          <a:xfrm>
            <a:off x="4572000" y="5143512"/>
            <a:ext cx="2987293" cy="156363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buFont typeface="Arial" pitchFamily="34" charset="0"/>
              <a:buChar char="•"/>
            </a:pPr>
            <a:r>
              <a:rPr lang="el-GR" sz="2800" dirty="0" smtClean="0"/>
              <a:t>Παιδική εργασία σε Αφρικάνικες θρησκείες  </a:t>
            </a:r>
            <a:endParaRPr lang="el-GR" sz="2800" dirty="0"/>
          </a:p>
        </p:txBody>
      </p:sp>
      <p:sp>
        <p:nvSpPr>
          <p:cNvPr id="3" name="2 - Θέση περιεχομένου"/>
          <p:cNvSpPr>
            <a:spLocks noGrp="1"/>
          </p:cNvSpPr>
          <p:nvPr>
            <p:ph idx="1"/>
          </p:nvPr>
        </p:nvSpPr>
        <p:spPr>
          <a:xfrm>
            <a:off x="70992" y="1628800"/>
            <a:ext cx="9073008" cy="4320480"/>
          </a:xfrm>
        </p:spPr>
        <p:txBody>
          <a:bodyPr>
            <a:normAutofit/>
          </a:bodyPr>
          <a:lstStyle/>
          <a:p>
            <a:pPr>
              <a:buNone/>
            </a:pPr>
            <a:endParaRPr lang="en-US" sz="1600" dirty="0" smtClean="0"/>
          </a:p>
          <a:p>
            <a:pPr>
              <a:buNone/>
            </a:pPr>
            <a:r>
              <a:rPr lang="el-GR" sz="1600" dirty="0" smtClean="0"/>
              <a:t>Οι παιδικοί εργαζόμενοι στην υποσαχαρια  Αφρική αντιπροσωπεύουν περίπου 80 εκατομμύρια παιδιά ή 4 στα 10 παιδιά ηλικίας κάτω των 14 ετών που είναι το υψηλότερο ποσοστό παιδικής εργασίας στον κόσμο. </a:t>
            </a:r>
          </a:p>
          <a:p>
            <a:pPr>
              <a:buNone/>
            </a:pPr>
            <a:r>
              <a:rPr lang="el-GR" sz="1600" dirty="0" smtClean="0"/>
              <a:t>    το παιδί από όλες τις μορφές εργασιακής εκμετάλλευσης  , που είναι επικίνδυνες,</a:t>
            </a:r>
          </a:p>
          <a:p>
            <a:r>
              <a:rPr lang="el-GR" sz="1600" dirty="0" smtClean="0"/>
              <a:t> παρεμποδίζουν την εκπαίδευση του παιδιού </a:t>
            </a:r>
          </a:p>
          <a:p>
            <a:r>
              <a:rPr lang="el-GR" sz="1600" dirty="0" smtClean="0"/>
              <a:t>θέτουν σε κίνδυνο την υγεία του ή τις σωματική, κοινωνική, ψυχική, πνευματική και ηθική ανάπτυξη του. </a:t>
            </a:r>
          </a:p>
          <a:p>
            <a:pPr>
              <a:buNone/>
            </a:pPr>
            <a:endParaRPr lang="el-GR" sz="2000" dirty="0"/>
          </a:p>
        </p:txBody>
      </p:sp>
      <p:sp>
        <p:nvSpPr>
          <p:cNvPr id="12290" name="AutoShape 2" descr="ÎÏÎ¿ÏÎ­Î»ÎµÏÎ¼Î± ÎµÎ¹ÎºÏÎ½Î±Ï Î³Î¹Î± ÏÎ±Î¹Î´Î¹ÎºÎ± Î´Î¹ÎºÎ±Î¹ÏÎ¼Î±ÏÎ± ÏÏÎ·Î½ Î±ÏÏÎ¹Îº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2" name="AutoShape 4" descr="ÎÏÎ¿ÏÎ­Î»ÎµÏÎ¼Î± ÎµÎ¹ÎºÏÎ½Î±Ï Î³Î¹Î± ÏÎ±Î¹Î´Î¹ÎºÎ± Î´Î¹ÎºÎ±Î¹ÏÎ¼Î±ÏÎ± ÏÏÎ·Î½ Î±ÏÏÎ¹Îº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4" name="AutoShape 6" descr="Î£ÏÎµÏÎ¹ÎºÎ® ÎµÎ¹ÎºÏÎ½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2298" name="Picture 10" descr="ÎÏÎ¿ÏÎ­Î»ÎµÏÎ¼Î± ÎµÎ¹ÎºÏÎ½Î±Ï Î³Î¹Î± ÏÎ±Î¹Î´Î¹ÎºÎ· ÎµÏÎ³Î±ÏÎ¹Î± ÏÏÎ·Î½ Î±ÏÏÎ¹ÎºÎ·"/>
          <p:cNvPicPr>
            <a:picLocks noChangeAspect="1" noChangeArrowheads="1"/>
          </p:cNvPicPr>
          <p:nvPr/>
        </p:nvPicPr>
        <p:blipFill>
          <a:blip r:embed="rId2" cstate="email"/>
          <a:srcRect/>
          <a:stretch>
            <a:fillRect/>
          </a:stretch>
        </p:blipFill>
        <p:spPr bwMode="auto">
          <a:xfrm>
            <a:off x="1403648" y="3789040"/>
            <a:ext cx="6477000" cy="249555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4.ΚΙΝΕΖΙΚΗ ΘΡΗΣΚΕΙΑ</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a:xfrm>
            <a:off x="457200" y="1268760"/>
            <a:ext cx="8229600" cy="4857403"/>
          </a:xfrm>
        </p:spPr>
        <p:txBody>
          <a:bodyPr>
            <a:normAutofit/>
          </a:bodyPr>
          <a:lstStyle/>
          <a:p>
            <a:pPr algn="ctr">
              <a:buNone/>
            </a:pPr>
            <a:endParaRPr lang="en-US" sz="2400" b="1" dirty="0" smtClean="0"/>
          </a:p>
          <a:p>
            <a:pPr algn="ctr">
              <a:buNone/>
            </a:pPr>
            <a:r>
              <a:rPr lang="el-GR" sz="2400" b="1" dirty="0" smtClean="0"/>
              <a:t>4.1.ΛΙΓΑ </a:t>
            </a:r>
            <a:r>
              <a:rPr lang="el-GR" sz="2400" b="1" dirty="0"/>
              <a:t>ΛΟΓΙΑ ΓΙΑ ΤΙΣ ΚΙΝΕΖΙΚΕΣ </a:t>
            </a:r>
            <a:r>
              <a:rPr lang="el-GR" sz="2400" b="1" dirty="0" smtClean="0"/>
              <a:t>ΘΡΗΣΚΕΙΕΣ</a:t>
            </a:r>
          </a:p>
          <a:p>
            <a:pPr>
              <a:buNone/>
            </a:pPr>
            <a:endParaRPr lang="el-GR" dirty="0"/>
          </a:p>
          <a:p>
            <a:pPr algn="ctr">
              <a:buNone/>
            </a:pPr>
            <a:r>
              <a:rPr lang="el-GR" sz="1600" dirty="0" smtClean="0"/>
              <a:t>     Κινεζική </a:t>
            </a:r>
            <a:r>
              <a:rPr lang="el-GR" sz="1600" dirty="0"/>
              <a:t>θρησκεία, είναι η παραδοσιακή θρησκεία του κινεζικού λαού. Επικρατεί στην Κίνα και την Ταϊουάν, αλλά και στη μεγάλη κινέζικη διασπορά των νησιών της νοτιοανατολικής Ασίας, της Αμερικής και άλλων χωρών. Στην Κίνα έχει ασκηθεί παράλληλα ο Βουδισμός, ο Κομφουκιανισμός, και ο Ταοϊσμός από τους κινεζικούς λαούς σε όλο τον κόσμο για χιλιάδες </a:t>
            </a:r>
            <a:r>
              <a:rPr lang="el-GR" sz="1600" dirty="0" smtClean="0"/>
              <a:t>έτη.  </a:t>
            </a:r>
            <a:endParaRPr lang="el-GR" sz="1600" dirty="0"/>
          </a:p>
          <a:p>
            <a:endParaRPr lang="el-GR" dirty="0"/>
          </a:p>
        </p:txBody>
      </p:sp>
      <p:pic>
        <p:nvPicPr>
          <p:cNvPr id="11266" name="Picture 2" descr="ÎÏÎ¿ÏÎ­Î»ÎµÏÎ¼Î± ÎµÎ¹ÎºÏÎ½Î±Ï Î³Î¹Î± ÎºÎ¹Î½ÎµÎ¶Î¹ÎºÎµÏ Î¸ÏÎ·ÏÎºÎµÎ¹ÎµÏ"/>
          <p:cNvPicPr>
            <a:picLocks noChangeAspect="1" noChangeArrowheads="1"/>
          </p:cNvPicPr>
          <p:nvPr/>
        </p:nvPicPr>
        <p:blipFill>
          <a:blip r:embed="rId2" cstate="email"/>
          <a:srcRect/>
          <a:stretch>
            <a:fillRect/>
          </a:stretch>
        </p:blipFill>
        <p:spPr bwMode="auto">
          <a:xfrm>
            <a:off x="2857488" y="4071942"/>
            <a:ext cx="4211998" cy="238310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6036</Words>
  <Application>Microsoft Office PowerPoint</Application>
  <PresentationFormat>Προβολή στην οθόνη (4:3)</PresentationFormat>
  <Paragraphs>581</Paragraphs>
  <Slides>107</Slides>
  <Notes>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107</vt:i4>
      </vt:variant>
    </vt:vector>
  </HeadingPairs>
  <TitlesOfParts>
    <vt:vector size="109" baseType="lpstr">
      <vt:lpstr>Αστικό</vt:lpstr>
      <vt:lpstr>Παρουσίαση</vt:lpstr>
      <vt:lpstr>Δικαιώματα παιδιών</vt:lpstr>
      <vt:lpstr>Επιλογές</vt:lpstr>
      <vt:lpstr>ΤΑ ΔΙΚΑΙΩΜΑΤΑ ΤΟΥ ΠΑΙΔΙΟΥ                 ΣΤΟ ΒΟΥΔΙΣΜΟ</vt:lpstr>
      <vt:lpstr>ΓΕΝΙΚΟΤΕΡΗ ΕΝΝΟΙΑ ΤΟΥ ΒΟΥΔΙΣΜΟΥ</vt:lpstr>
      <vt:lpstr>ΤΑ ΔΙΚΑΙΩΜΑΤΑ ΤΟΥ ΠΑΙΔΙΟΥ ΣΙΓΚΑΠΟΥΡΗ </vt:lpstr>
      <vt:lpstr>ΤΑ ΔΙΚΑΙΩΜΑΤΑ ΤΟΥ ΠΑΙΔΙΟΥ ΣΙΓΚΑΠΟΥΡΗ</vt:lpstr>
      <vt:lpstr>ΤΑ ΔΙΚΑΙΩΜΑΤΑ ΤΟΥ ΠΑΙΔΙΟΥ ΣΙΓΚΑΠΟΥΡΗ</vt:lpstr>
      <vt:lpstr>ΤΑ ΔΙΚΑΙΩΜΑΤΑ ΤΟΥ ΠΑΙΔΙΟΥ ΣΤΟ ΜΠΟΥΤΑΝ</vt:lpstr>
      <vt:lpstr>ΤΑ ΔΙΚΑΙΩΜΑΤΑ ΤΟΥ ΠΑΙΔΙΟΥ ΣΤΟ ΜΠΟΥΤΑΝ</vt:lpstr>
      <vt:lpstr> ΤΑ ΔΙΚΑΙΩΜΑΤΑ ΤΟΥ ΠΑΙΔΙΟΥ ΣΤΟ ΜΠΟΥΤΑΝ</vt:lpstr>
      <vt:lpstr>     ΤΑ ΔΙΚΑΙΩΜΑΤΑ ΤΟΥ ΠΑΙΔΙΟΥ ΣΤΗΝ ΙΑΠΩΝΙΑ  </vt:lpstr>
      <vt:lpstr>ΥΓΕΙΑ ΚΑΙ ΠΡΟΝΟΙΑ </vt:lpstr>
      <vt:lpstr>ΥΓΕΙΑ ΚΑΙ ΠΡΟΝΟΙΑ </vt:lpstr>
      <vt:lpstr>TA ΔΙΚΑΙΩΜΑΤΑ ΤΟΥ ΠΑΙΔΙΟΥ ΣΤΗΝ ΑΥΣΤΡΑΛΙΑ</vt:lpstr>
      <vt:lpstr>ΔΥΟ ΑΠΟΣΠΑΣΜΑΤΑ ΓΙΑ ΤΟ ΠΩΣ ΖΟΥΝ ΤΑ ΠΑΙΔΙΑ ΣΤΗΝ ΙΑΠΩΝΙΑ ΣΕ ΣΧΕΣΗ ΜΕ ΤΙΣ ΑΛΛΕΣ ΧΩΡΕΣ </vt:lpstr>
      <vt:lpstr>Διαφάνεια 16</vt:lpstr>
      <vt:lpstr>Εκπαίδευση </vt:lpstr>
      <vt:lpstr>Εκπαίδευση</vt:lpstr>
      <vt:lpstr>Εκπαίδευση</vt:lpstr>
      <vt:lpstr> Παιδική Εργασία και Εκμετάλλευση </vt:lpstr>
      <vt:lpstr>Παιδική Εργασία και Εκμετάλλευση</vt:lpstr>
      <vt:lpstr>ΣΥΜΠΕΡΑΣΜΑ</vt:lpstr>
      <vt:lpstr>Δικαιώματα παιδιών στον ισλαμισμό</vt:lpstr>
      <vt:lpstr>          ΕΙΣΑΓΩΓΗ </vt:lpstr>
      <vt:lpstr>                   Γενικά δικαιώματα </vt:lpstr>
      <vt:lpstr>                   Γενικά δικαιώματα </vt:lpstr>
      <vt:lpstr>ΔΙΚΑΙΩΜΑΤΑ ΤΟΥ ΠΑΙΔΙΟΥ</vt:lpstr>
      <vt:lpstr>ΔΙΚΑΙΩΜΑΤΑ ΤΟΥ ΠΑΙΔΙΟΥ</vt:lpstr>
      <vt:lpstr>ΔΙΚΑΙΩΜΑΤΑ ΤΟΥ ΠΑΙΔΙΟΥ</vt:lpstr>
      <vt:lpstr>ΔΙΚΑΙΩΜΑΤΑ ΤΟΥ ΠΑΙΔΙΟΥ</vt:lpstr>
      <vt:lpstr>ΣΥΝΕΠΕΙΕΣ  ΠΑΡΑΒΙΑΣΗΣ ΤΟΥ ΝΟΜΟΥ ΑΠΟ ΤΑ ΠΑΙΔΙΑ </vt:lpstr>
      <vt:lpstr>ΠΑΙΔΙΑ ΣΤΟΝ ΙΣΛΑΜΙΣΜΟ   </vt:lpstr>
      <vt:lpstr>ΠΑΙΔΙΑ ΣΤΟΝ ΙΣΛΑΜΙΣΜΟ   </vt:lpstr>
      <vt:lpstr>              Καταπάτηση δικαιωμάτων</vt:lpstr>
      <vt:lpstr>              Καταπάτηση δικαιωμάτων</vt:lpstr>
      <vt:lpstr>      ISIS και καταπάτηση δικαιωμάτων </vt:lpstr>
      <vt:lpstr>ΑΛΗΘΙΝΑ ΓΕΓΟΝΟΤΑ ΚΑΤΑΠΑΤΗΣΗΣ ΔΙΚΑΙΩΜΑΤΩΝ </vt:lpstr>
      <vt:lpstr>Όσο αναφορά το σχολικό περιβάλλον</vt:lpstr>
      <vt:lpstr>Όσο αναφορά το σχολικό περιβάλλον</vt:lpstr>
      <vt:lpstr>        Χώρες πιστές στον ισλαμισμό</vt:lpstr>
      <vt:lpstr>                      ΑΛΗΘΙΝΗ ΜΑΡΤΥΡΙΑ   </vt:lpstr>
      <vt:lpstr> Η ΠΛΗΣΗ ΕΓΚΕΦΑΛΟΥ ΑΠΟ ΤHN EKKΛΗΣΙΑ</vt:lpstr>
      <vt:lpstr>Δικαιώματα παιδιών σύμφωνα με το Κοράνι</vt:lpstr>
      <vt:lpstr>                  Τρόποι αντιμετώπισης </vt:lpstr>
      <vt:lpstr>                           Επίλογος</vt:lpstr>
      <vt:lpstr> Ευρωπαϊκή Ένωση Και ΙνδουισμόΣ </vt:lpstr>
      <vt:lpstr>ΙΝΔΟΥΙΣΜΟΣ </vt:lpstr>
      <vt:lpstr>Διαφάνεια 48</vt:lpstr>
      <vt:lpstr>Διαφάνεια 49</vt:lpstr>
      <vt:lpstr>Διαφάνεια 50</vt:lpstr>
      <vt:lpstr>Διαφάνεια 51</vt:lpstr>
      <vt:lpstr>Διαφάνεια 52</vt:lpstr>
      <vt:lpstr>Ευρωπαϊκή Ένωση </vt:lpstr>
      <vt:lpstr>Διαφάνεια 54</vt:lpstr>
      <vt:lpstr>Διαφάνεια 55</vt:lpstr>
      <vt:lpstr>Διαφάνεια 56</vt:lpstr>
      <vt:lpstr>Διαφάνεια 57</vt:lpstr>
      <vt:lpstr>Διαφάνεια 58</vt:lpstr>
      <vt:lpstr>Διαφάνεια 59</vt:lpstr>
      <vt:lpstr>Η ευημερία των παιδιών σε αναπτυγμένες και αναπτυσσόμενες χώρες</vt:lpstr>
      <vt:lpstr>Το παράδοξο της Φινλανδίας</vt:lpstr>
      <vt:lpstr>Διαφάνεια 62</vt:lpstr>
      <vt:lpstr>Διαφάνεια 63</vt:lpstr>
      <vt:lpstr>Παιδία μεταναστών στην Ελλάδα</vt:lpstr>
      <vt:lpstr>Διαφάνεια 65</vt:lpstr>
      <vt:lpstr>Διαφάνεια 66</vt:lpstr>
      <vt:lpstr>ΠΕΡΙΕΧΟΜΕΝΑ</vt:lpstr>
      <vt:lpstr>1.ΕΙΣΑΓΩΓΗ</vt:lpstr>
      <vt:lpstr>1.1 Η ΣΥΜΒΑΣΗ ΓΙΑ ΤΑ ΔΙΚΑΙΩΜΑΤΑ ΤΟΥ ΠΑΙΔΙΟΥ 1/3</vt:lpstr>
      <vt:lpstr>Η ΣΥΜΒΑΣΗ ΓΙΑ ΤΑ ΔΙΚΑΙΩΜΑΤΑ ΤΟΥ ΠΑΙΔΙΟΥ 2/3</vt:lpstr>
      <vt:lpstr>Η ΣΥΜΒΑΣΗ ΓΙΑ ΤΑ ΔΙΚΑΙΩΜΑΤΑ ΤΟΥ ΠΑΙΔΙΟΥ 3/3</vt:lpstr>
      <vt:lpstr>2.ΚΥΡΙΩΣ ΜΕΡΟΣ</vt:lpstr>
      <vt:lpstr>2.1 ΤΑ ΔΙΚΑΙΩΜΑΤΑ ΤΟΥ ΠΑΙΔΙΟΥ ΣΤΟΝ ΧΡΙΣΤΙΑΝΙΣΜΟ 1/4:</vt:lpstr>
      <vt:lpstr>ΤΑ ΔΙΚΑΙΩΜΑΤΑ ΤΟΥ ΠΑΙΔΙΟΥ ΣΤΟΝ ΧΡΙΣΤΙΑΝΙΣΜΟ 2/4:</vt:lpstr>
      <vt:lpstr>ΤΑ ΔΙΚΑΙΩΜΑΤΑ ΤΟΥ ΠΑΙΔΙΟΥ ΣΤΟΝ ΧΡΙΣΤΙΑΝΙΣΜΟ 3/4:</vt:lpstr>
      <vt:lpstr>ΤΑ ΔΙΚΑΙΩΜΑΤΑ ΤΟΥ ΠΑΙΔΙΟΥ ΣΤΟΝ ΧΡΙΣΤΙΑΝΙΣΜΟ 4/4:</vt:lpstr>
      <vt:lpstr>2.2 Ο ΑΠΟΣΤΟΛΟΣ ΠΑΥΛΟΣ ΚΑΙ Η ΑΝΑΦΟΡΑ ΤΟΥ ΣΤΑ ΠΑΙΔΙΑ</vt:lpstr>
      <vt:lpstr> 2.3 Ο ΑΓΙΟΣ ΣΤΥΛΙΑΝΟΣ ΠΡΟΣΤΑΤΗΣ ΤΩΝ ΠΑΙΔΙΩΝ 1/4</vt:lpstr>
      <vt:lpstr>Ο ΑΓΙΟΣ ΣΤΥΛΙΑΝΟΣ ΠΡΟΣΤΑΤΗΣ ΤΩΝ ΠΑΙΔΙΩΝ 2/4</vt:lpstr>
      <vt:lpstr>Ο ΑΓΙΟΣ ΣΤΥΛΙΑΝΟΣ ΠΡΟΣΤΑΤΗΣ ΤΩΝ ΠΑΙΔΙΩΝ 3/4</vt:lpstr>
      <vt:lpstr>Ο ΑΓΙΟΣ ΣΤΥΛΙΑΝΟΣ ΠΡΟΣΤΑΤΗΣ ΤΩΝ ΠΑΙΔΙΩΝ 4/4</vt:lpstr>
      <vt:lpstr> 2.4 Ο ΧΡΙΣΤΙΑΝΙΣΜΟΣ ΚΑΙ Η ΑΝΑΦΟΡΑ ΤΟΥ ΣΤΟΥΣ ΓΟΝΕΙΣ 1/2 </vt:lpstr>
      <vt:lpstr>Ο ΧΡΙΣΤΙΑΝΙΣΜΟΣ ΚΑΙ Η ΑΝΑΦΟΡΑ ΤΟΥ ΣΤΟΥΣ ΓΟΝΕΙΣ 2/2 </vt:lpstr>
      <vt:lpstr>3.ΣΥΜΠΕΡΑΣΜΑ</vt:lpstr>
      <vt:lpstr>4.ΔΙΚΤΥΟΓΡΑΦΙΑ</vt:lpstr>
      <vt:lpstr>ΤΑ ΔΙΚΑΙΩΜΑΤΑ ΤΟΥ ΠΑΙΔΙΟΥ ΣΕ ΆΛΛΕΣ ΘΡΗΣΚΕΙΕΣ</vt:lpstr>
      <vt:lpstr>ΠΕΡΙΕΧΟΜΕΝΑ</vt:lpstr>
      <vt:lpstr>1. ΤΑ ΔΙΚΑΙΩΜΑΤΑ ΤΟΥ ΠΑΙΔΙΟΥ</vt:lpstr>
      <vt:lpstr>1.2.ΑΤΟΜΙΚΑ/ΠΑΙΔΙΟΥ ΔΙΚΑΙΩΜΑΤΑ   Δικαίωμα στη ζωή Το δικαίωμα στη ζωή σημαίνει ότι κάθε παιδί πρέπει να είναι σε θέση να ζήσει τη ζωή του / της. Τα παιδιά έχουν το δικαίωμα να μην σκοτωθούν. Έχουν το δικαίωμα να επιβιώσουν και να μεγαλώσουν σε κατάλληλες συνθήκες.  Δικαίωμα στην εκπαίδευση Το δικαίωμα στην εκπαίδευση επιτρέπει σε κάθε παιδί να λάβει οδηγίες, να απολαύσει μια κοινωνική ζωή και να οικοδομήσει το δικό του μέλλον. Το δικαίωμα αυτό είναι απαραίτητο για την οικονομική, κοινωνική και πολιτιστική ανάπτυξη.  Δικαίωμα στην τροφή Το δικαίωμα στην τροφή είναι το δικαίωμα κάθε παιδιού να φάει. Είναι το δικαίωμα να μην πεθάνουν από την πείνα και να μην υποφέρουν από υποσιτισμό. Κάθε πέντε δευτερόλεπτα ένα παιδί πεθαίνει από πείνα κάπου στον κόσμο.  Δικαίωμα στην υγεία Το δικαίωμα στην υγεία σημαίνει ότι τα παιδιά πρέπει να προστατεύονται από ασθένειες. Πρέπει να τους επιτρέπεται να μεγαλώνουν και να γίνονται υγιείς ενήλικες. Αυτό συμβάλλει στην ανάπτυξη μιας ενεργού κοινωνίας.     </vt:lpstr>
      <vt:lpstr>    1.2.ΑΤΟΜΙΚΑ/ΠΑΙΔΙΟΥ ΔΙΚΑΙΩΜΑΤΑ   Δικαίωμα στο νερό Το δικαίωμα στο νερό σημαίνει ότι τα παιδιά έχουν δικαίωμα σε ασφαλές πόσιμο νερό και κατάλληλες υγειονομικές συνθήκες. Το δικαίωμα στο νερό είναι απαραίτητο για την καλή υγεία, την επιβίωση και την ορθή ανάπτυξη.   Δικαίωμα στην ταυτότητα Κάθε παιδί έχει το δικαίωμα να έχει επώνυμο, όνομα, εθνικότητα και να γνωρίζει ποιοι είναι οι συγγενείς του. Το δικαίωμα στην ταυτότητα σημαίνει επίσης ότι η ύπαρξη και τα δικαιώματα κάθε παιδιού πρέπει να αναγνωρίζονται επίσημα.   Δικαίωμα στην Ελευθερία Το δικαίωμα στην ελευθερία είναι το δικαίωμα του παιδιού να εκφράζει τον εαυτό του, να έχει απόψεις, να έχει πρόσβαση σε πληροφορίες και να συμμετέχει σε αποφάσεις που επηρεάζουν τη ζωή του. Τα παιδιά έχουν επίσης το δικαίωμα στη θρησκευτική ελευθερία.   Δικαίωμα Προστασίας Το δικαίωμα στην προστασία είναι το δικαίωμα να ζείτε σε ένα ασφαλές και προστατευτικό περιβάλλον που διατηρεί την ευημερία του παιδιού. Κάθε παιδί έχει το δικαίωμα να προστατεύεται από κάθε μορφή κακομεταχείρισης, διάκρισης και εκμετάλλευσης.   </vt:lpstr>
      <vt:lpstr>2.ΘΡΗΣΚΕΙΕΣ ΑΛΛΩΝ ΦΥΛΩΝ </vt:lpstr>
      <vt:lpstr>3.ΑΦΡΙΚΑΝΙΚΗ ΘΡΗΣΚΕΙΑ </vt:lpstr>
      <vt:lpstr>3.2.ΕΣΤΙΑΣΗ ΣΤΑ ΔΙΚΑΙΩΜΑΤΑ ΤΩΝ ΠΑΙΔΙΩΝ ΣΤΗΝ ΑΦΡΙΚΗ </vt:lpstr>
      <vt:lpstr>  3.3.ΣΥΜΒΑΣΗ ΓΙΑ ΤΑ ΔΙΚΑΙΩΜΑΤΑ ΤΟΥ ΠΑΙΔΙΟΥ ΣΤΙΣ ΑΦΡΙΚΑΝΙΚΕΣ ΘΡΗΣΚΕΙΕΣ </vt:lpstr>
      <vt:lpstr>3.3.ΣΥΜΒΑΣΗ ΓΙΑ ΤΑ ΔΙΚΑΙΩΜΑΤΑ ΤΟΥ ΠΑΙΔΙΟΥ ΣΤΙΣ ΑΦΡΙΚΑΝΙΚΕΣ ΘΡΗΣΚΕΙΕΣ</vt:lpstr>
      <vt:lpstr>Οι θεμελιώδεις αρχές που διέπουν την εφαρμογή αυτών των δικαιωμάτων περιλαμβάνουν: </vt:lpstr>
      <vt:lpstr>3.4.ΠΑΡΑΒΙΑΣΗ ΤΩΝ ΔΙΚΑΙΩΜΑΤΩΝ ΤΟΥΣ  </vt:lpstr>
      <vt:lpstr>Παιδική εργασία σε Αφρικάνικες θρησκείες  </vt:lpstr>
      <vt:lpstr>4.ΚΙΝΕΖΙΚΗ ΘΡΗΣΚΕΙΑ </vt:lpstr>
      <vt:lpstr>4.2.ΑΝΤΙΛΗΨΕΙΣ ΤΗΣ ΚΙΝΕΖΙΚΗΣ ΘΡΗΣΚΕΙΑΣ </vt:lpstr>
      <vt:lpstr>4.3.ΕΣΤΙΑΣΗ ΣΤΑ ΔΙΚΑΙΩΜΑΤΑ ΤΩΝ ΠΑΙΔΙΩΝ ΣΤΗΝ ΚΙΝΕΖΙΚΕΣ ΘΡΗΣΚΕΙΕΣ </vt:lpstr>
      <vt:lpstr>4.3. ΕΣΤΙΑΣΗ ΣΤΑ ΔΙΚΑΙΩΜΑΤΑ ΤΟΥ ΠΑΙΔΙΟΥ ΣΤΙΣ ΚΙΝΕΖΙΚΕΣ ΘΡΗΣΚΙΕΣ</vt:lpstr>
      <vt:lpstr>4.5.ΣΥΜΒΑΣΗ ΓΙΑ ΤΑ ΔΙΚΑΙΩΜΑΤΑ ΤΟΥ ΠΑΙΔΙΟΥ ΣΕ ΚΙΝΕΖΙΚΕΣ ΘΡΗΣΚΕΙΕΣ </vt:lpstr>
      <vt:lpstr>Δικαιώματα των παιδιών στον Κομφουκιανισμό </vt:lpstr>
      <vt:lpstr>ΤΑΟΙΣΜΟΣ</vt:lpstr>
      <vt:lpstr>Δικαιώματα των παιδιών στο Ταοϊσμό  </vt:lpstr>
      <vt:lpstr>LINKS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user90</dc:creator>
  <cp:lastModifiedBy>user</cp:lastModifiedBy>
  <cp:revision>11</cp:revision>
  <dcterms:created xsi:type="dcterms:W3CDTF">2019-05-08T08:56:37Z</dcterms:created>
  <dcterms:modified xsi:type="dcterms:W3CDTF">2019-05-13T08:37:55Z</dcterms:modified>
</cp:coreProperties>
</file>