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64" r:id="rId3"/>
    <p:sldId id="258" r:id="rId4"/>
    <p:sldId id="265" r:id="rId5"/>
    <p:sldId id="269" r:id="rId6"/>
    <p:sldId id="259" r:id="rId7"/>
    <p:sldId id="260" r:id="rId8"/>
    <p:sldId id="261" r:id="rId9"/>
    <p:sldId id="262" r:id="rId10"/>
    <p:sldId id="263" r:id="rId11"/>
    <p:sldId id="266" r:id="rId12"/>
    <p:sldId id="267" r:id="rId13"/>
    <p:sldId id="268" r:id="rId1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68" autoAdjust="0"/>
    <p:restoredTop sz="94660"/>
  </p:normalViewPr>
  <p:slideViewPr>
    <p:cSldViewPr>
      <p:cViewPr>
        <p:scale>
          <a:sx n="68" d="100"/>
          <a:sy n="68" d="100"/>
        </p:scale>
        <p:origin x="-706" y="37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A0C7CB-F964-43E9-82DF-110FD6B02888}" type="datetimeFigureOut">
              <a:rPr lang="el-GR" smtClean="0"/>
              <a:pPr/>
              <a:t>12/2/2019</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DC8CEF-0EDF-428C-A941-507E6935A8E3}"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FEDC8CEF-0EDF-428C-A941-507E6935A8E3}" type="slidenum">
              <a:rPr lang="el-GR" smtClean="0"/>
              <a:pPr/>
              <a:t>1</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 Τίτλος"/>
          <p:cNvSpPr>
            <a:spLocks noGrp="1"/>
          </p:cNvSpPr>
          <p:nvPr>
            <p:ph type="ctrTitle"/>
          </p:nvPr>
        </p:nvSpPr>
        <p:spPr>
          <a:xfrm>
            <a:off x="381000" y="4853411"/>
            <a:ext cx="8458200" cy="1222375"/>
          </a:xfrm>
        </p:spPr>
        <p:txBody>
          <a:bodyPr anchor="t"/>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16" name="15 - Θέση ημερομηνίας"/>
          <p:cNvSpPr>
            <a:spLocks noGrp="1"/>
          </p:cNvSpPr>
          <p:nvPr>
            <p:ph type="dt" sz="half" idx="10"/>
          </p:nvPr>
        </p:nvSpPr>
        <p:spPr/>
        <p:txBody>
          <a:bodyPr/>
          <a:lstStyle/>
          <a:p>
            <a:fld id="{30F982FA-89F9-421F-AFF5-B495027A4CD2}" type="datetimeFigureOut">
              <a:rPr lang="el-GR" smtClean="0"/>
              <a:pPr/>
              <a:t>12/2/2019</a:t>
            </a:fld>
            <a:endParaRPr lang="el-GR"/>
          </a:p>
        </p:txBody>
      </p:sp>
      <p:sp>
        <p:nvSpPr>
          <p:cNvPr id="2" name="1 - Θέση υποσέλιδου"/>
          <p:cNvSpPr>
            <a:spLocks noGrp="1"/>
          </p:cNvSpPr>
          <p:nvPr>
            <p:ph type="ftr" sz="quarter" idx="11"/>
          </p:nvPr>
        </p:nvSpPr>
        <p:spPr/>
        <p:txBody>
          <a:bodyPr/>
          <a:lstStyle/>
          <a:p>
            <a:endParaRPr lang="el-GR"/>
          </a:p>
        </p:txBody>
      </p:sp>
      <p:sp>
        <p:nvSpPr>
          <p:cNvPr id="15" name="14 - Θέση αριθμού διαφάνειας"/>
          <p:cNvSpPr>
            <a:spLocks noGrp="1"/>
          </p:cNvSpPr>
          <p:nvPr>
            <p:ph type="sldNum" sz="quarter" idx="12"/>
          </p:nvPr>
        </p:nvSpPr>
        <p:spPr>
          <a:xfrm>
            <a:off x="8229600" y="6473952"/>
            <a:ext cx="758952" cy="246888"/>
          </a:xfrm>
        </p:spPr>
        <p:txBody>
          <a:bodyPr/>
          <a:lstStyle/>
          <a:p>
            <a:fld id="{C1447124-A4E8-4DFA-9ECD-8D500FEC904C}"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0F982FA-89F9-421F-AFF5-B495027A4CD2}" type="datetimeFigureOut">
              <a:rPr lang="el-GR" smtClean="0"/>
              <a:pPr/>
              <a:t>12/2/2019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1447124-A4E8-4DFA-9ECD-8D500FEC904C}"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549276"/>
            <a:ext cx="18288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549276"/>
            <a:ext cx="62484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0F982FA-89F9-421F-AFF5-B495027A4CD2}" type="datetimeFigureOut">
              <a:rPr lang="el-GR" smtClean="0"/>
              <a:pPr/>
              <a:t>12/2/2019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1447124-A4E8-4DFA-9ECD-8D500FEC904C}"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2" name="2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27" name="26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30F982FA-89F9-421F-AFF5-B495027A4CD2}" type="datetimeFigureOut">
              <a:rPr lang="el-GR" smtClean="0"/>
              <a:pPr/>
              <a:t>12/2/2019</a:t>
            </a:fld>
            <a:endParaRPr lang="el-GR"/>
          </a:p>
        </p:txBody>
      </p:sp>
      <p:sp>
        <p:nvSpPr>
          <p:cNvPr id="19" name="18 - Θέση υποσέλιδου"/>
          <p:cNvSpPr>
            <a:spLocks noGrp="1"/>
          </p:cNvSpPr>
          <p:nvPr>
            <p:ph type="ftr" sz="quarter" idx="11"/>
          </p:nvPr>
        </p:nvSpPr>
        <p:spPr>
          <a:xfrm>
            <a:off x="3581400" y="76200"/>
            <a:ext cx="2895600" cy="288925"/>
          </a:xfrm>
        </p:spPr>
        <p:txBody>
          <a:bodyPr/>
          <a:lstStyle/>
          <a:p>
            <a:endParaRPr lang="el-GR"/>
          </a:p>
        </p:txBody>
      </p:sp>
      <p:sp>
        <p:nvSpPr>
          <p:cNvPr id="16" name="15 - Θέση αριθμού διαφάνειας"/>
          <p:cNvSpPr>
            <a:spLocks noGrp="1"/>
          </p:cNvSpPr>
          <p:nvPr>
            <p:ph type="sldNum" sz="quarter" idx="12"/>
          </p:nvPr>
        </p:nvSpPr>
        <p:spPr>
          <a:xfrm>
            <a:off x="8229600" y="6473952"/>
            <a:ext cx="758952" cy="246888"/>
          </a:xfrm>
        </p:spPr>
        <p:txBody>
          <a:bodyPr/>
          <a:lstStyle/>
          <a:p>
            <a:fld id="{C1447124-A4E8-4DFA-9ECD-8D500FEC904C}"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κειμένου"/>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19" name="18 - Θέση ημερομηνίας"/>
          <p:cNvSpPr>
            <a:spLocks noGrp="1"/>
          </p:cNvSpPr>
          <p:nvPr>
            <p:ph type="dt" sz="half" idx="10"/>
          </p:nvPr>
        </p:nvSpPr>
        <p:spPr/>
        <p:txBody>
          <a:bodyPr/>
          <a:lstStyle/>
          <a:p>
            <a:fld id="{30F982FA-89F9-421F-AFF5-B495027A4CD2}" type="datetimeFigureOut">
              <a:rPr lang="el-GR" smtClean="0"/>
              <a:pPr/>
              <a:t>12/2/2019</a:t>
            </a:fld>
            <a:endParaRPr lang="el-GR"/>
          </a:p>
        </p:txBody>
      </p:sp>
      <p:sp>
        <p:nvSpPr>
          <p:cNvPr id="11" name="10 - Θέση υποσέλιδου"/>
          <p:cNvSpPr>
            <a:spLocks noGrp="1"/>
          </p:cNvSpPr>
          <p:nvPr>
            <p:ph type="ftr" sz="quarter" idx="11"/>
          </p:nvPr>
        </p:nvSpPr>
        <p:spPr/>
        <p:txBody>
          <a:bodyPr/>
          <a:lstStyle/>
          <a:p>
            <a:endParaRPr lang="el-GR"/>
          </a:p>
        </p:txBody>
      </p:sp>
      <p:sp>
        <p:nvSpPr>
          <p:cNvPr id="16" name="15 - Θέση αριθμού διαφάνειας"/>
          <p:cNvSpPr>
            <a:spLocks noGrp="1"/>
          </p:cNvSpPr>
          <p:nvPr>
            <p:ph type="sldNum" sz="quarter" idx="12"/>
          </p:nvPr>
        </p:nvSpPr>
        <p:spPr/>
        <p:txBody>
          <a:bodyPr/>
          <a:lstStyle/>
          <a:p>
            <a:fld id="{C1447124-A4E8-4DFA-9ECD-8D500FEC904C}" type="slidenum">
              <a:rPr lang="el-GR" smtClean="0"/>
              <a:pPr/>
              <a:t>‹#›</a:t>
            </a:fld>
            <a:endParaRPr lang="el-GR"/>
          </a:p>
        </p:txBody>
      </p:sp>
      <p:sp>
        <p:nvSpPr>
          <p:cNvPr id="8" name="7 - Τίτλος"/>
          <p:cNvSpPr>
            <a:spLocks noGrp="1"/>
          </p:cNvSpPr>
          <p:nvPr>
            <p:ph type="title"/>
          </p:nvPr>
        </p:nvSpPr>
        <p:spPr>
          <a:xfrm>
            <a:off x="180475" y="2947085"/>
            <a:ext cx="8686800" cy="1184825"/>
          </a:xfrm>
        </p:spPr>
        <p:txBody>
          <a:bodyPr rtlCol="0" anchor="t"/>
          <a:lstStyle>
            <a:lvl1pPr algn="r">
              <a:defRPr/>
            </a:lvl1pPr>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0" name="1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4" name="13 - Θέση περιεχομένου"/>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0"/>
          </p:nvPr>
        </p:nvSpPr>
        <p:spPr/>
        <p:txBody>
          <a:bodyPr/>
          <a:lstStyle/>
          <a:p>
            <a:fld id="{30F982FA-89F9-421F-AFF5-B495027A4CD2}" type="datetimeFigureOut">
              <a:rPr lang="el-GR" smtClean="0"/>
              <a:pPr/>
              <a:t>12/2/2019</a:t>
            </a:fld>
            <a:endParaRPr lang="el-GR"/>
          </a:p>
        </p:txBody>
      </p:sp>
      <p:sp>
        <p:nvSpPr>
          <p:cNvPr id="10" name="9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C1447124-A4E8-4DFA-9ECD-8D500FEC904C}"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9" name="28 - Τίτλος"/>
          <p:cNvSpPr>
            <a:spLocks noGrp="1"/>
          </p:cNvSpPr>
          <p:nvPr>
            <p:ph type="title"/>
          </p:nvPr>
        </p:nvSpPr>
        <p:spPr>
          <a:xfrm>
            <a:off x="304800" y="5410200"/>
            <a:ext cx="8610600" cy="882650"/>
          </a:xfrm>
        </p:spPr>
        <p:txBody>
          <a:bodyPr anchor="ctr"/>
          <a:lstStyle>
            <a:lvl1pPr>
              <a:defRPr/>
            </a:lvl1p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25" name="24 - Θέση κειμένου"/>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8" name="27 - Θέση περιεχομένου"/>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0"/>
          </p:nvPr>
        </p:nvSpPr>
        <p:spPr/>
        <p:txBody>
          <a:bodyPr/>
          <a:lstStyle/>
          <a:p>
            <a:fld id="{30F982FA-89F9-421F-AFF5-B495027A4CD2}" type="datetimeFigureOut">
              <a:rPr lang="el-GR" smtClean="0"/>
              <a:pPr/>
              <a:t>12/2/2019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229600" y="6477000"/>
            <a:ext cx="762000" cy="246888"/>
          </a:xfrm>
        </p:spPr>
        <p:txBody>
          <a:bodyPr/>
          <a:lstStyle/>
          <a:p>
            <a:fld id="{C1447124-A4E8-4DFA-9ECD-8D500FEC904C}" type="slidenum">
              <a:rPr lang="el-GR" smtClean="0"/>
              <a:pPr/>
              <a:t>‹#›</a:t>
            </a:fld>
            <a:endParaRPr lang="el-GR"/>
          </a:p>
        </p:txBody>
      </p:sp>
      <p:sp>
        <p:nvSpPr>
          <p:cNvPr id="11" name="10 - Ευθεία γραμμή σύνδεσης"/>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0" name="2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30F982FA-89F9-421F-AFF5-B495027A4CD2}" type="datetimeFigureOut">
              <a:rPr lang="el-GR" smtClean="0"/>
              <a:pPr/>
              <a:t>12/2/2019</a:t>
            </a:fld>
            <a:endParaRPr lang="el-GR"/>
          </a:p>
        </p:txBody>
      </p:sp>
      <p:sp>
        <p:nvSpPr>
          <p:cNvPr id="21" name="20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1447124-A4E8-4DFA-9ECD-8D500FEC904C}"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30F982FA-89F9-421F-AFF5-B495027A4CD2}" type="datetimeFigureOut">
              <a:rPr lang="el-GR" smtClean="0"/>
              <a:pPr/>
              <a:t>12/2/2019</a:t>
            </a:fld>
            <a:endParaRPr lang="el-GR"/>
          </a:p>
        </p:txBody>
      </p:sp>
      <p:sp>
        <p:nvSpPr>
          <p:cNvPr id="24" name="23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1447124-A4E8-4DFA-9ECD-8D500FEC904C}"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7 - Ευθεία γραμμή σύνδεσης"/>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Τίτλος"/>
          <p:cNvSpPr>
            <a:spLocks noGrp="1"/>
          </p:cNvSpPr>
          <p:nvPr>
            <p:ph type="title"/>
          </p:nvPr>
        </p:nvSpPr>
        <p:spPr>
          <a:xfrm>
            <a:off x="457200" y="5486400"/>
            <a:ext cx="8458200" cy="520700"/>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14" name="13 - Θέση περιεχομένου"/>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30F982FA-89F9-421F-AFF5-B495027A4CD2}" type="datetimeFigureOut">
              <a:rPr lang="el-GR" smtClean="0"/>
              <a:pPr/>
              <a:t>12/2/2019</a:t>
            </a:fld>
            <a:endParaRPr lang="el-GR"/>
          </a:p>
        </p:txBody>
      </p:sp>
      <p:sp>
        <p:nvSpPr>
          <p:cNvPr id="29" name="28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1447124-A4E8-4DFA-9ECD-8D500FEC904C}"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3" name="12 - Θέση εικόνας"/>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7" name="6 - Θέση ημερομηνίας"/>
          <p:cNvSpPr>
            <a:spLocks noGrp="1"/>
          </p:cNvSpPr>
          <p:nvPr>
            <p:ph type="dt" sz="half" idx="10"/>
          </p:nvPr>
        </p:nvSpPr>
        <p:spPr/>
        <p:txBody>
          <a:bodyPr/>
          <a:lstStyle/>
          <a:p>
            <a:fld id="{30F982FA-89F9-421F-AFF5-B495027A4CD2}" type="datetimeFigureOut">
              <a:rPr lang="el-GR" smtClean="0"/>
              <a:pPr/>
              <a:t>12/2/2019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C1447124-A4E8-4DFA-9ECD-8D500FEC904C}" type="slidenum">
              <a:rPr lang="el-GR" smtClean="0"/>
              <a:pPr/>
              <a:t>‹#›</a:t>
            </a:fld>
            <a:endParaRPr lang="el-GR"/>
          </a:p>
        </p:txBody>
      </p:sp>
      <p:sp>
        <p:nvSpPr>
          <p:cNvPr id="17" name="16 - Τίτλος"/>
          <p:cNvSpPr>
            <a:spLocks noGrp="1"/>
          </p:cNvSpPr>
          <p:nvPr>
            <p:ph type="title"/>
          </p:nvPr>
        </p:nvSpPr>
        <p:spPr>
          <a:xfrm>
            <a:off x="381000" y="4993760"/>
            <a:ext cx="5867400" cy="522288"/>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 Θέση κειμένου"/>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1" name="10 - Θέση ημερομηνίας"/>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30F982FA-89F9-421F-AFF5-B495027A4CD2}" type="datetimeFigureOut">
              <a:rPr lang="el-GR" smtClean="0"/>
              <a:pPr/>
              <a:t>12/2/2019</a:t>
            </a:fld>
            <a:endParaRPr lang="el-GR"/>
          </a:p>
        </p:txBody>
      </p:sp>
      <p:sp>
        <p:nvSpPr>
          <p:cNvPr id="28" name="27 - Θέση υποσέλιδου"/>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l-GR"/>
          </a:p>
        </p:txBody>
      </p:sp>
      <p:sp>
        <p:nvSpPr>
          <p:cNvPr id="5" name="4 - Θέση αριθμού διαφάνειας"/>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1447124-A4E8-4DFA-9ECD-8D500FEC904C}" type="slidenum">
              <a:rPr lang="el-GR" smtClean="0"/>
              <a:pPr/>
              <a:t>‹#›</a:t>
            </a:fld>
            <a:endParaRPr lang="el-GR"/>
          </a:p>
        </p:txBody>
      </p:sp>
      <p:sp>
        <p:nvSpPr>
          <p:cNvPr id="10" name="9 - Θέση τίτλου"/>
          <p:cNvSpPr>
            <a:spLocks noGrp="1"/>
          </p:cNvSpPr>
          <p:nvPr>
            <p:ph type="title"/>
          </p:nvPr>
        </p:nvSpPr>
        <p:spPr>
          <a:xfrm>
            <a:off x="304800" y="457200"/>
            <a:ext cx="8686800" cy="8382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9" name="8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Ευθεία γραμμή σύνδεσης"/>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28662" y="2071678"/>
            <a:ext cx="7429552" cy="1470001"/>
          </a:xfrm>
        </p:spPr>
        <p:txBody>
          <a:bodyPr>
            <a:normAutofit/>
          </a:bodyPr>
          <a:lstStyle/>
          <a:p>
            <a:r>
              <a:rPr lang="el-GR" dirty="0" smtClean="0"/>
              <a:t>Η ΕΞΕΛΙΞΗ ΤΟΥ ΗΛΕΚΤΡΙΚΟΥ ΛΑΜΠΤΗΡΑ</a:t>
            </a:r>
            <a:endParaRPr lang="el-GR" dirty="0"/>
          </a:p>
        </p:txBody>
      </p:sp>
      <p:sp>
        <p:nvSpPr>
          <p:cNvPr id="3" name="2 - Υπότιτλος"/>
          <p:cNvSpPr>
            <a:spLocks noGrp="1"/>
          </p:cNvSpPr>
          <p:nvPr>
            <p:ph type="subTitle" idx="1"/>
          </p:nvPr>
        </p:nvSpPr>
        <p:spPr>
          <a:xfrm rot="10800000" flipV="1">
            <a:off x="1500166" y="3357562"/>
            <a:ext cx="6400800" cy="1831669"/>
          </a:xfrm>
        </p:spPr>
        <p:txBody>
          <a:bodyPr>
            <a:normAutofit/>
          </a:bodyPr>
          <a:lstStyle/>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ΛΑΜΠΑ </a:t>
            </a:r>
            <a:r>
              <a:rPr lang="en-US" dirty="0" smtClean="0"/>
              <a:t>LED</a:t>
            </a:r>
            <a:endParaRPr lang="el-GR" dirty="0"/>
          </a:p>
        </p:txBody>
      </p:sp>
      <p:pic>
        <p:nvPicPr>
          <p:cNvPr id="3074" name="Picture 2"/>
          <p:cNvPicPr>
            <a:picLocks noGrp="1" noChangeAspect="1" noChangeArrowheads="1"/>
          </p:cNvPicPr>
          <p:nvPr>
            <p:ph idx="1"/>
          </p:nvPr>
        </p:nvPicPr>
        <p:blipFill>
          <a:blip r:embed="rId2" cstate="print"/>
          <a:stretch>
            <a:fillRect/>
          </a:stretch>
        </p:blipFill>
        <p:spPr bwMode="auto">
          <a:xfrm>
            <a:off x="1219200" y="1674019"/>
            <a:ext cx="6858000" cy="42862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par>
                          <p:cTn id="10" fill="hold">
                            <p:stCondLst>
                              <p:cond delay="1800"/>
                            </p:stCondLst>
                            <p:childTnLst>
                              <p:par>
                                <p:cTn id="11" presetID="6" presetClass="entr" presetSubtype="16" fill="hold" nodeType="after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circle(in)">
                                      <p:cBhvr>
                                        <p:cTn id="13"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ΛΙΓΑ ΛΟΓΙΑ ΓΙΑ ΤΟΝ ΤΟΜΑΣ ΕΝΤΙΣΟΝ</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l-GR" dirty="0" smtClean="0"/>
              <a:t>Ο Τόμας </a:t>
            </a:r>
            <a:r>
              <a:rPr lang="el-GR" dirty="0" err="1" smtClean="0"/>
              <a:t>Έντισον</a:t>
            </a:r>
            <a:r>
              <a:rPr lang="el-GR" dirty="0" smtClean="0"/>
              <a:t> γεννήθηκε στις 11 Φεβρουαρίου του 1847 στο </a:t>
            </a:r>
            <a:r>
              <a:rPr lang="el-GR" dirty="0" err="1" smtClean="0"/>
              <a:t>Μέιλαν</a:t>
            </a:r>
            <a:r>
              <a:rPr lang="el-GR" dirty="0" smtClean="0"/>
              <a:t> του Οχάιο από έμπορο πατέρα. Ήταν εφευρέτης και επιχειρηματίας. Αν και αυτοδίδακτος δραστηριοποιήθηκε σε πολλούς τομείς της τεχνικής. Στα 15 του άρχισε να δουλεύει ως τηλεγραφητής στα τραίνα όπου απολύθηκε. Το 1868 υπέβαλε αίτηση για την πρώτη ευρεσιτεχνία με ένα τηλέγραφο χαρακτήρων. Ο </a:t>
            </a:r>
            <a:r>
              <a:rPr lang="el-GR" dirty="0" err="1" smtClean="0"/>
              <a:t>Έντισον</a:t>
            </a:r>
            <a:r>
              <a:rPr lang="el-GR" dirty="0" smtClean="0"/>
              <a:t> δημιούργησε το πρώτο εργοστάσιο παραγωγής  ενέργειας. Οι γνωστότερες εφευρέσεις του είναι ο φωνογράφος, το μικρόφωνο και ο ηλεκτρικός λαμπτήρας. Αρκετές από τις κατασκευές του </a:t>
            </a:r>
            <a:r>
              <a:rPr lang="el-GR" dirty="0" err="1" smtClean="0"/>
              <a:t>Έντισον</a:t>
            </a:r>
            <a:r>
              <a:rPr lang="el-GR" dirty="0" smtClean="0"/>
              <a:t> ήταν είτε βελτιώσεις άλλων κατασκευών είτε πρότυπα, τα οποία τελειοποιήθηκαν στη συνέχεια από άλλους εφευρέτες. Ο Τόμας  </a:t>
            </a:r>
            <a:r>
              <a:rPr lang="el-GR" dirty="0" err="1" smtClean="0"/>
              <a:t>Έντισον</a:t>
            </a:r>
            <a:r>
              <a:rPr lang="el-GR" dirty="0" smtClean="0"/>
              <a:t> πέθανε στις 13 Οκτωβρίου του 1931 σε ηλικία 84 ετών.</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par>
                          <p:cTn id="15" fill="hold">
                            <p:stCondLst>
                              <p:cond delay="1000"/>
                            </p:stCondLst>
                            <p:childTnLst>
                              <p:par>
                                <p:cTn id="16" presetID="49" presetClass="entr" presetSubtype="0" decel="100000"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0"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2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ΤΟΜΑΣ ΕΝΤΙΣΟΝ</a:t>
            </a:r>
            <a:endParaRPr lang="el-GR"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357158" y="2000240"/>
            <a:ext cx="3714783" cy="4000528"/>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4929190" y="2000240"/>
            <a:ext cx="3768158" cy="400052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1800" decel="100000" fill="hold"/>
                                        <p:tgtEl>
                                          <p:spTgt spid="2"/>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200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1026"/>
                                        </p:tgtEl>
                                        <p:attrNameLst>
                                          <p:attrName>style.visibility</p:attrName>
                                        </p:attrNameLst>
                                      </p:cBhvr>
                                      <p:to>
                                        <p:strVal val="visible"/>
                                      </p:to>
                                    </p:set>
                                    <p:anim calcmode="lin" valueType="num">
                                      <p:cBhvr>
                                        <p:cTn id="14" dur="1000" fill="hold"/>
                                        <p:tgtEl>
                                          <p:spTgt spid="1026"/>
                                        </p:tgtEl>
                                        <p:attrNameLst>
                                          <p:attrName>ppt_w</p:attrName>
                                        </p:attrNameLst>
                                      </p:cBhvr>
                                      <p:tavLst>
                                        <p:tav tm="0">
                                          <p:val>
                                            <p:fltVal val="0"/>
                                          </p:val>
                                        </p:tav>
                                        <p:tav tm="100000">
                                          <p:val>
                                            <p:strVal val="#ppt_w"/>
                                          </p:val>
                                        </p:tav>
                                      </p:tavLst>
                                    </p:anim>
                                    <p:anim calcmode="lin" valueType="num">
                                      <p:cBhvr>
                                        <p:cTn id="15" dur="1000" fill="hold"/>
                                        <p:tgtEl>
                                          <p:spTgt spid="1026"/>
                                        </p:tgtEl>
                                        <p:attrNameLst>
                                          <p:attrName>ppt_h</p:attrName>
                                        </p:attrNameLst>
                                      </p:cBhvr>
                                      <p:tavLst>
                                        <p:tav tm="0">
                                          <p:val>
                                            <p:fltVal val="0"/>
                                          </p:val>
                                        </p:tav>
                                        <p:tav tm="100000">
                                          <p:val>
                                            <p:strVal val="#ppt_h"/>
                                          </p:val>
                                        </p:tav>
                                      </p:tavLst>
                                    </p:anim>
                                    <p:anim calcmode="lin" valueType="num">
                                      <p:cBhvr>
                                        <p:cTn id="16" dur="1000" fill="hold"/>
                                        <p:tgtEl>
                                          <p:spTgt spid="1026"/>
                                        </p:tgtEl>
                                        <p:attrNameLst>
                                          <p:attrName>style.rotation</p:attrName>
                                        </p:attrNameLst>
                                      </p:cBhvr>
                                      <p:tavLst>
                                        <p:tav tm="0">
                                          <p:val>
                                            <p:fltVal val="90"/>
                                          </p:val>
                                        </p:tav>
                                        <p:tav tm="100000">
                                          <p:val>
                                            <p:fltVal val="0"/>
                                          </p:val>
                                        </p:tav>
                                      </p:tavLst>
                                    </p:anim>
                                    <p:animEffect transition="in" filter="fade">
                                      <p:cBhvr>
                                        <p:cTn id="17" dur="1000"/>
                                        <p:tgtEl>
                                          <p:spTgt spid="1026"/>
                                        </p:tgtEl>
                                      </p:cBhvr>
                                    </p:animEffect>
                                  </p:childTnLst>
                                </p:cTn>
                              </p:par>
                            </p:childTnLst>
                          </p:cTn>
                        </p:par>
                        <p:par>
                          <p:cTn id="18" fill="hold">
                            <p:stCondLst>
                              <p:cond delay="3000"/>
                            </p:stCondLst>
                            <p:childTnLst>
                              <p:par>
                                <p:cTn id="19" presetID="15" presetClass="entr" presetSubtype="0" fill="hold" nodeType="afterEffect">
                                  <p:stCondLst>
                                    <p:cond delay="0"/>
                                  </p:stCondLst>
                                  <p:childTnLst>
                                    <p:set>
                                      <p:cBhvr>
                                        <p:cTn id="20" dur="1" fill="hold">
                                          <p:stCondLst>
                                            <p:cond delay="0"/>
                                          </p:stCondLst>
                                        </p:cTn>
                                        <p:tgtEl>
                                          <p:spTgt spid="1027"/>
                                        </p:tgtEl>
                                        <p:attrNameLst>
                                          <p:attrName>style.visibility</p:attrName>
                                        </p:attrNameLst>
                                      </p:cBhvr>
                                      <p:to>
                                        <p:strVal val="visible"/>
                                      </p:to>
                                    </p:set>
                                    <p:anim calcmode="lin" valueType="num">
                                      <p:cBhvr>
                                        <p:cTn id="21" dur="1000" fill="hold"/>
                                        <p:tgtEl>
                                          <p:spTgt spid="1027"/>
                                        </p:tgtEl>
                                        <p:attrNameLst>
                                          <p:attrName>ppt_w</p:attrName>
                                        </p:attrNameLst>
                                      </p:cBhvr>
                                      <p:tavLst>
                                        <p:tav tm="0">
                                          <p:val>
                                            <p:fltVal val="0"/>
                                          </p:val>
                                        </p:tav>
                                        <p:tav tm="100000">
                                          <p:val>
                                            <p:strVal val="#ppt_w"/>
                                          </p:val>
                                        </p:tav>
                                      </p:tavLst>
                                    </p:anim>
                                    <p:anim calcmode="lin" valueType="num">
                                      <p:cBhvr>
                                        <p:cTn id="22" dur="1000" fill="hold"/>
                                        <p:tgtEl>
                                          <p:spTgt spid="1027"/>
                                        </p:tgtEl>
                                        <p:attrNameLst>
                                          <p:attrName>ppt_h</p:attrName>
                                        </p:attrNameLst>
                                      </p:cBhvr>
                                      <p:tavLst>
                                        <p:tav tm="0">
                                          <p:val>
                                            <p:fltVal val="0"/>
                                          </p:val>
                                        </p:tav>
                                        <p:tav tm="100000">
                                          <p:val>
                                            <p:strVal val="#ppt_h"/>
                                          </p:val>
                                        </p:tav>
                                      </p:tavLst>
                                    </p:anim>
                                    <p:anim calcmode="lin" valueType="num">
                                      <p:cBhvr>
                                        <p:cTn id="23" dur="1000" fill="hold"/>
                                        <p:tgtEl>
                                          <p:spTgt spid="1027"/>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02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ΣΑΣ ΕΥΧΑΡΙΣΤΩ ΠΟΥ ΜΕ ΠΑΡΑΚΟΛΟΥΘΗΣΑΤΕ</a:t>
            </a:r>
            <a:endParaRPr lang="el-GR" dirty="0"/>
          </a:p>
        </p:txBody>
      </p:sp>
      <p:sp>
        <p:nvSpPr>
          <p:cNvPr id="3" name="2 - Θέση περιεχομένου"/>
          <p:cNvSpPr>
            <a:spLocks noGrp="1"/>
          </p:cNvSpPr>
          <p:nvPr>
            <p:ph idx="1"/>
          </p:nvPr>
        </p:nvSpPr>
        <p:spPr/>
        <p:txBody>
          <a:bodyPr/>
          <a:lstStyle/>
          <a:p>
            <a:pPr algn="ctr"/>
            <a:endParaRPr lang="el-GR" dirty="0" smtClean="0"/>
          </a:p>
          <a:p>
            <a:pPr algn="ctr"/>
            <a:r>
              <a:rPr lang="el-GR" dirty="0" smtClean="0"/>
              <a:t>Από τον μαθητή Μιχάλη </a:t>
            </a:r>
            <a:r>
              <a:rPr lang="el-GR" dirty="0" err="1" smtClean="0"/>
              <a:t>Κακ</a:t>
            </a:r>
            <a:r>
              <a:rPr lang="el-GR" dirty="0" smtClean="0"/>
              <a:t>.</a:t>
            </a:r>
            <a:endParaRPr lang="el-GR" dirty="0" smtClean="0"/>
          </a:p>
          <a:p>
            <a:pPr algn="ctr"/>
            <a:endParaRPr lang="el-GR" dirty="0" smtClean="0"/>
          </a:p>
          <a:p>
            <a:pPr algn="ctr"/>
            <a:endParaRPr lang="el-GR" dirty="0" smtClean="0"/>
          </a:p>
          <a:p>
            <a:pPr algn="ctr">
              <a:buNone/>
            </a:pPr>
            <a:endParaRPr lang="el-GR" dirty="0" smtClean="0"/>
          </a:p>
          <a:p>
            <a:pPr algn="ctr">
              <a:buNone/>
            </a:pPr>
            <a:r>
              <a:rPr lang="el-GR" smtClean="0"/>
              <a:t>Στ` </a:t>
            </a:r>
            <a:r>
              <a:rPr lang="el-GR" dirty="0" smtClean="0"/>
              <a:t>τάξη</a:t>
            </a:r>
          </a:p>
          <a:p>
            <a:pPr algn="ctr">
              <a:buNone/>
            </a:pPr>
            <a:r>
              <a:rPr lang="el-GR" dirty="0" smtClean="0"/>
              <a:t>Σχολικό έτος 2018-2019</a:t>
            </a:r>
          </a:p>
          <a:p>
            <a:pPr algn="ctr">
              <a:buNone/>
            </a:pPr>
            <a:endParaRPr lang="el-GR" dirty="0" smtClean="0"/>
          </a:p>
          <a:p>
            <a:pPr algn="ctr">
              <a:buNone/>
            </a:pPr>
            <a:endParaRPr lang="el-GR" dirty="0" smtClean="0"/>
          </a:p>
          <a:p>
            <a:pPr algn="ctr">
              <a:buNone/>
            </a:pP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58" presetClass="entr" presetSubtype="0" accel="10000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5"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18" dur="500"/>
                                        <p:tgtEl>
                                          <p:spTgt spid="3">
                                            <p:txEl>
                                              <p:pRg st="1" end="1"/>
                                            </p:txEl>
                                          </p:spTgt>
                                        </p:tgtEl>
                                      </p:cBhvr>
                                    </p:animEffect>
                                  </p:childTnLst>
                                </p:cTn>
                              </p:par>
                            </p:childTnLst>
                          </p:cTn>
                        </p:par>
                        <p:par>
                          <p:cTn id="19" fill="hold">
                            <p:stCondLst>
                              <p:cond delay="2500"/>
                            </p:stCondLst>
                            <p:childTnLst>
                              <p:par>
                                <p:cTn id="20" presetID="58" presetClass="entr" presetSubtype="0" accel="100000" fill="hold" grpId="0" nodeType="after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p:cTn id="22"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23"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2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26" dur="500"/>
                                        <p:tgtEl>
                                          <p:spTgt spid="3">
                                            <p:txEl>
                                              <p:pRg st="5" end="5"/>
                                            </p:txEl>
                                          </p:spTgt>
                                        </p:tgtEl>
                                      </p:cBhvr>
                                    </p:animEffect>
                                  </p:childTnLst>
                                </p:cTn>
                              </p:par>
                            </p:childTnLst>
                          </p:cTn>
                        </p:par>
                        <p:par>
                          <p:cTn id="27" fill="hold">
                            <p:stCondLst>
                              <p:cond delay="3000"/>
                            </p:stCondLst>
                            <p:childTnLst>
                              <p:par>
                                <p:cTn id="28" presetID="58" presetClass="entr" presetSubtype="0" accel="100000" fill="hold" grpId="0" nodeType="after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 calcmode="lin" valueType="num">
                                      <p:cBhvr>
                                        <p:cTn id="30"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31"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3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3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ΙΣΤΟΡΙΚΗ ΑΝΑΔΡΟΜΗ</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smtClean="0"/>
              <a:t>Τον 18</a:t>
            </a:r>
            <a:r>
              <a:rPr lang="el-GR" baseline="30000" dirty="0" smtClean="0"/>
              <a:t>ο</a:t>
            </a:r>
            <a:r>
              <a:rPr lang="el-GR" dirty="0" smtClean="0"/>
              <a:t> αιώνα εφευρέθηκε η λάμπα λαδιού όπου δούλευε με λάδι. </a:t>
            </a:r>
            <a:endParaRPr lang="el-GR" dirty="0" smtClean="0"/>
          </a:p>
          <a:p>
            <a:r>
              <a:rPr lang="el-GR" dirty="0" smtClean="0"/>
              <a:t>Το </a:t>
            </a:r>
            <a:r>
              <a:rPr lang="el-GR" dirty="0" smtClean="0"/>
              <a:t>1792 εφευρέθηκε ο λαμπτήρας </a:t>
            </a:r>
            <a:r>
              <a:rPr lang="el-GR" dirty="0" smtClean="0"/>
              <a:t>αερίου </a:t>
            </a:r>
            <a:r>
              <a:rPr lang="el-GR" dirty="0" smtClean="0"/>
              <a:t>από τον Γουίλιαμ </a:t>
            </a:r>
            <a:r>
              <a:rPr lang="el-GR" dirty="0" err="1" smtClean="0"/>
              <a:t>Μέρντοχ</a:t>
            </a:r>
            <a:r>
              <a:rPr lang="el-GR" dirty="0" smtClean="0"/>
              <a:t>. </a:t>
            </a:r>
            <a:endParaRPr lang="el-GR" dirty="0" smtClean="0"/>
          </a:p>
          <a:p>
            <a:r>
              <a:rPr lang="el-GR" dirty="0" smtClean="0"/>
              <a:t>Το </a:t>
            </a:r>
            <a:r>
              <a:rPr lang="el-GR" dirty="0" smtClean="0"/>
              <a:t>1801 εφευρέθηκε ο πρώτος ηλεκτρικός λαμπτήρας τόξου άνθρακα από τον Άγγλο χημικό </a:t>
            </a:r>
            <a:r>
              <a:rPr lang="el-GR" dirty="0" err="1" smtClean="0"/>
              <a:t>Χάμφρεϊ</a:t>
            </a:r>
            <a:r>
              <a:rPr lang="el-GR" dirty="0" smtClean="0"/>
              <a:t>  </a:t>
            </a:r>
            <a:r>
              <a:rPr lang="el-GR" dirty="0" err="1" smtClean="0"/>
              <a:t>Ντέιβι</a:t>
            </a:r>
            <a:r>
              <a:rPr lang="el-GR" dirty="0" smtClean="0"/>
              <a:t>. </a:t>
            </a:r>
            <a:endParaRPr lang="el-GR" dirty="0" smtClean="0"/>
          </a:p>
          <a:p>
            <a:r>
              <a:rPr lang="el-GR" dirty="0" smtClean="0"/>
              <a:t>Ο </a:t>
            </a:r>
            <a:r>
              <a:rPr lang="el-GR" dirty="0" smtClean="0"/>
              <a:t>πρώτος σύγχρονος ηλεκτρικός λαμπτήρας που εφευρέθηκε ήταν του Τόμας </a:t>
            </a:r>
            <a:r>
              <a:rPr lang="el-GR" dirty="0" err="1" smtClean="0"/>
              <a:t>Έντισον</a:t>
            </a:r>
            <a:r>
              <a:rPr lang="el-GR" dirty="0" smtClean="0"/>
              <a:t> το 1874. </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56" presetClass="entr" presetSubtype="0" fill="hold" grpId="0" nodeType="afterEffect">
                                  <p:stCondLst>
                                    <p:cond delay="0"/>
                                  </p:stCondLst>
                                  <p:iterate type="lt">
                                    <p:tmPct val="10000"/>
                                  </p:iterate>
                                  <p:childTnLst>
                                    <p:set>
                                      <p:cBhvr>
                                        <p:cTn id="23" dur="1" fill="hold">
                                          <p:stCondLst>
                                            <p:cond delay="0"/>
                                          </p:stCondLst>
                                        </p:cTn>
                                        <p:tgtEl>
                                          <p:spTgt spid="3">
                                            <p:txEl>
                                              <p:pRg st="0" end="0"/>
                                            </p:txEl>
                                          </p:spTgt>
                                        </p:tgtEl>
                                        <p:attrNameLst>
                                          <p:attrName>style.visibility</p:attrName>
                                        </p:attrNameLst>
                                      </p:cBhvr>
                                      <p:to>
                                        <p:strVal val="visible"/>
                                      </p:to>
                                    </p:set>
                                    <p:anim by="(-#ppt_w*2)" calcmode="lin" valueType="num">
                                      <p:cBhvr rctx="PPT">
                                        <p:cTn id="24" dur="250" autoRev="1" fill="hold">
                                          <p:stCondLst>
                                            <p:cond delay="0"/>
                                          </p:stCondLst>
                                        </p:cTn>
                                        <p:tgtEl>
                                          <p:spTgt spid="3">
                                            <p:txEl>
                                              <p:pRg st="0" end="0"/>
                                            </p:txEl>
                                          </p:spTgt>
                                        </p:tgtEl>
                                        <p:attrNameLst>
                                          <p:attrName>ppt_w</p:attrName>
                                        </p:attrNameLst>
                                      </p:cBhvr>
                                    </p:anim>
                                    <p:anim by="(#ppt_w*0.50)" calcmode="lin" valueType="num">
                                      <p:cBhvr>
                                        <p:cTn id="25" dur="250" decel="50000" autoRev="1" fill="hold">
                                          <p:stCondLst>
                                            <p:cond delay="0"/>
                                          </p:stCondLst>
                                        </p:cTn>
                                        <p:tgtEl>
                                          <p:spTgt spid="3">
                                            <p:txEl>
                                              <p:pRg st="0" end="0"/>
                                            </p:txEl>
                                          </p:spTgt>
                                        </p:tgtEl>
                                        <p:attrNameLst>
                                          <p:attrName>ppt_x</p:attrName>
                                        </p:attrNameLst>
                                      </p:cBhvr>
                                    </p:anim>
                                    <p:anim from="(-#ppt_h/2)" to="(#ppt_y)" calcmode="lin" valueType="num">
                                      <p:cBhvr>
                                        <p:cTn id="26" dur="500" fill="hold">
                                          <p:stCondLst>
                                            <p:cond delay="0"/>
                                          </p:stCondLst>
                                        </p:cTn>
                                        <p:tgtEl>
                                          <p:spTgt spid="3">
                                            <p:txEl>
                                              <p:pRg st="0" end="0"/>
                                            </p:txEl>
                                          </p:spTgt>
                                        </p:tgtEl>
                                        <p:attrNameLst>
                                          <p:attrName>ppt_y</p:attrName>
                                        </p:attrNameLst>
                                      </p:cBhvr>
                                    </p:anim>
                                    <p:animRot by="21600000">
                                      <p:cBhvr>
                                        <p:cTn id="27" dur="500" fill="hold">
                                          <p:stCondLst>
                                            <p:cond delay="0"/>
                                          </p:stCondLst>
                                        </p:cTn>
                                        <p:tgtEl>
                                          <p:spTgt spid="3">
                                            <p:txEl>
                                              <p:pRg st="0" end="0"/>
                                            </p:txEl>
                                          </p:spTgt>
                                        </p:tgtEl>
                                        <p:attrNameLst>
                                          <p:attrName>r</p:attrName>
                                        </p:attrNameLst>
                                      </p:cBhvr>
                                    </p:animRot>
                                  </p:childTnLst>
                                </p:cTn>
                              </p:par>
                            </p:childTnLst>
                          </p:cTn>
                        </p:par>
                        <p:par>
                          <p:cTn id="28" fill="hold">
                            <p:stCondLst>
                              <p:cond delay="5000"/>
                            </p:stCondLst>
                            <p:childTnLst>
                              <p:par>
                                <p:cTn id="29" presetID="56" presetClass="entr" presetSubtype="0" fill="hold" grpId="0" nodeType="afterEffect">
                                  <p:stCondLst>
                                    <p:cond delay="0"/>
                                  </p:stCondLst>
                                  <p:iterate type="lt">
                                    <p:tmPct val="10000"/>
                                  </p:iterate>
                                  <p:childTnLst>
                                    <p:set>
                                      <p:cBhvr>
                                        <p:cTn id="30" dur="1" fill="hold">
                                          <p:stCondLst>
                                            <p:cond delay="0"/>
                                          </p:stCondLst>
                                        </p:cTn>
                                        <p:tgtEl>
                                          <p:spTgt spid="3">
                                            <p:txEl>
                                              <p:pRg st="1" end="1"/>
                                            </p:txEl>
                                          </p:spTgt>
                                        </p:tgtEl>
                                        <p:attrNameLst>
                                          <p:attrName>style.visibility</p:attrName>
                                        </p:attrNameLst>
                                      </p:cBhvr>
                                      <p:to>
                                        <p:strVal val="visible"/>
                                      </p:to>
                                    </p:set>
                                    <p:anim by="(-#ppt_w*2)" calcmode="lin" valueType="num">
                                      <p:cBhvr rctx="PPT">
                                        <p:cTn id="31" dur="250" autoRev="1" fill="hold">
                                          <p:stCondLst>
                                            <p:cond delay="0"/>
                                          </p:stCondLst>
                                        </p:cTn>
                                        <p:tgtEl>
                                          <p:spTgt spid="3">
                                            <p:txEl>
                                              <p:pRg st="1" end="1"/>
                                            </p:txEl>
                                          </p:spTgt>
                                        </p:tgtEl>
                                        <p:attrNameLst>
                                          <p:attrName>ppt_w</p:attrName>
                                        </p:attrNameLst>
                                      </p:cBhvr>
                                    </p:anim>
                                    <p:anim by="(#ppt_w*0.50)" calcmode="lin" valueType="num">
                                      <p:cBhvr>
                                        <p:cTn id="32" dur="250" decel="50000" autoRev="1" fill="hold">
                                          <p:stCondLst>
                                            <p:cond delay="0"/>
                                          </p:stCondLst>
                                        </p:cTn>
                                        <p:tgtEl>
                                          <p:spTgt spid="3">
                                            <p:txEl>
                                              <p:pRg st="1" end="1"/>
                                            </p:txEl>
                                          </p:spTgt>
                                        </p:tgtEl>
                                        <p:attrNameLst>
                                          <p:attrName>ppt_x</p:attrName>
                                        </p:attrNameLst>
                                      </p:cBhvr>
                                    </p:anim>
                                    <p:anim from="(-#ppt_h/2)" to="(#ppt_y)" calcmode="lin" valueType="num">
                                      <p:cBhvr>
                                        <p:cTn id="33" dur="500" fill="hold">
                                          <p:stCondLst>
                                            <p:cond delay="0"/>
                                          </p:stCondLst>
                                        </p:cTn>
                                        <p:tgtEl>
                                          <p:spTgt spid="3">
                                            <p:txEl>
                                              <p:pRg st="1" end="1"/>
                                            </p:txEl>
                                          </p:spTgt>
                                        </p:tgtEl>
                                        <p:attrNameLst>
                                          <p:attrName>ppt_y</p:attrName>
                                        </p:attrNameLst>
                                      </p:cBhvr>
                                    </p:anim>
                                    <p:animRot by="21600000">
                                      <p:cBhvr>
                                        <p:cTn id="34" dur="500" fill="hold">
                                          <p:stCondLst>
                                            <p:cond delay="0"/>
                                          </p:stCondLst>
                                        </p:cTn>
                                        <p:tgtEl>
                                          <p:spTgt spid="3">
                                            <p:txEl>
                                              <p:pRg st="1" end="1"/>
                                            </p:txEl>
                                          </p:spTgt>
                                        </p:tgtEl>
                                        <p:attrNameLst>
                                          <p:attrName>r</p:attrName>
                                        </p:attrNameLst>
                                      </p:cBhvr>
                                    </p:animRot>
                                  </p:childTnLst>
                                </p:cTn>
                              </p:par>
                            </p:childTnLst>
                          </p:cTn>
                        </p:par>
                        <p:par>
                          <p:cTn id="35" fill="hold">
                            <p:stCondLst>
                              <p:cond delay="8150"/>
                            </p:stCondLst>
                            <p:childTnLst>
                              <p:par>
                                <p:cTn id="36" presetID="56" presetClass="entr" presetSubtype="0" fill="hold" grpId="0" nodeType="afterEffect">
                                  <p:stCondLst>
                                    <p:cond delay="0"/>
                                  </p:stCondLst>
                                  <p:iterate type="lt">
                                    <p:tmPct val="10000"/>
                                  </p:iterate>
                                  <p:childTnLst>
                                    <p:set>
                                      <p:cBhvr>
                                        <p:cTn id="37" dur="1" fill="hold">
                                          <p:stCondLst>
                                            <p:cond delay="0"/>
                                          </p:stCondLst>
                                        </p:cTn>
                                        <p:tgtEl>
                                          <p:spTgt spid="3">
                                            <p:txEl>
                                              <p:pRg st="2" end="2"/>
                                            </p:txEl>
                                          </p:spTgt>
                                        </p:tgtEl>
                                        <p:attrNameLst>
                                          <p:attrName>style.visibility</p:attrName>
                                        </p:attrNameLst>
                                      </p:cBhvr>
                                      <p:to>
                                        <p:strVal val="visible"/>
                                      </p:to>
                                    </p:set>
                                    <p:anim by="(-#ppt_w*2)" calcmode="lin" valueType="num">
                                      <p:cBhvr rctx="PPT">
                                        <p:cTn id="38" dur="250" autoRev="1" fill="hold">
                                          <p:stCondLst>
                                            <p:cond delay="0"/>
                                          </p:stCondLst>
                                        </p:cTn>
                                        <p:tgtEl>
                                          <p:spTgt spid="3">
                                            <p:txEl>
                                              <p:pRg st="2" end="2"/>
                                            </p:txEl>
                                          </p:spTgt>
                                        </p:tgtEl>
                                        <p:attrNameLst>
                                          <p:attrName>ppt_w</p:attrName>
                                        </p:attrNameLst>
                                      </p:cBhvr>
                                    </p:anim>
                                    <p:anim by="(#ppt_w*0.50)" calcmode="lin" valueType="num">
                                      <p:cBhvr>
                                        <p:cTn id="39" dur="250" decel="50000" autoRev="1" fill="hold">
                                          <p:stCondLst>
                                            <p:cond delay="0"/>
                                          </p:stCondLst>
                                        </p:cTn>
                                        <p:tgtEl>
                                          <p:spTgt spid="3">
                                            <p:txEl>
                                              <p:pRg st="2" end="2"/>
                                            </p:txEl>
                                          </p:spTgt>
                                        </p:tgtEl>
                                        <p:attrNameLst>
                                          <p:attrName>ppt_x</p:attrName>
                                        </p:attrNameLst>
                                      </p:cBhvr>
                                    </p:anim>
                                    <p:anim from="(-#ppt_h/2)" to="(#ppt_y)" calcmode="lin" valueType="num">
                                      <p:cBhvr>
                                        <p:cTn id="40" dur="500" fill="hold">
                                          <p:stCondLst>
                                            <p:cond delay="0"/>
                                          </p:stCondLst>
                                        </p:cTn>
                                        <p:tgtEl>
                                          <p:spTgt spid="3">
                                            <p:txEl>
                                              <p:pRg st="2" end="2"/>
                                            </p:txEl>
                                          </p:spTgt>
                                        </p:tgtEl>
                                        <p:attrNameLst>
                                          <p:attrName>ppt_y</p:attrName>
                                        </p:attrNameLst>
                                      </p:cBhvr>
                                    </p:anim>
                                    <p:animRot by="21600000">
                                      <p:cBhvr>
                                        <p:cTn id="41" dur="500" fill="hold">
                                          <p:stCondLst>
                                            <p:cond delay="0"/>
                                          </p:stCondLst>
                                        </p:cTn>
                                        <p:tgtEl>
                                          <p:spTgt spid="3">
                                            <p:txEl>
                                              <p:pRg st="2" end="2"/>
                                            </p:txEl>
                                          </p:spTgt>
                                        </p:tgtEl>
                                        <p:attrNameLst>
                                          <p:attrName>r</p:attrName>
                                        </p:attrNameLst>
                                      </p:cBhvr>
                                    </p:animRot>
                                  </p:childTnLst>
                                </p:cTn>
                              </p:par>
                            </p:childTnLst>
                          </p:cTn>
                        </p:par>
                        <p:par>
                          <p:cTn id="42" fill="hold">
                            <p:stCondLst>
                              <p:cond delay="12850"/>
                            </p:stCondLst>
                            <p:childTnLst>
                              <p:par>
                                <p:cTn id="43" presetID="56" presetClass="entr" presetSubtype="0" fill="hold" grpId="0" nodeType="afterEffect">
                                  <p:stCondLst>
                                    <p:cond delay="0"/>
                                  </p:stCondLst>
                                  <p:iterate type="lt">
                                    <p:tmPct val="10000"/>
                                  </p:iterate>
                                  <p:childTnLst>
                                    <p:set>
                                      <p:cBhvr>
                                        <p:cTn id="44" dur="1" fill="hold">
                                          <p:stCondLst>
                                            <p:cond delay="0"/>
                                          </p:stCondLst>
                                        </p:cTn>
                                        <p:tgtEl>
                                          <p:spTgt spid="3">
                                            <p:txEl>
                                              <p:pRg st="3" end="3"/>
                                            </p:txEl>
                                          </p:spTgt>
                                        </p:tgtEl>
                                        <p:attrNameLst>
                                          <p:attrName>style.visibility</p:attrName>
                                        </p:attrNameLst>
                                      </p:cBhvr>
                                      <p:to>
                                        <p:strVal val="visible"/>
                                      </p:to>
                                    </p:set>
                                    <p:anim by="(-#ppt_w*2)" calcmode="lin" valueType="num">
                                      <p:cBhvr rctx="PPT">
                                        <p:cTn id="45" dur="250" autoRev="1" fill="hold">
                                          <p:stCondLst>
                                            <p:cond delay="0"/>
                                          </p:stCondLst>
                                        </p:cTn>
                                        <p:tgtEl>
                                          <p:spTgt spid="3">
                                            <p:txEl>
                                              <p:pRg st="3" end="3"/>
                                            </p:txEl>
                                          </p:spTgt>
                                        </p:tgtEl>
                                        <p:attrNameLst>
                                          <p:attrName>ppt_w</p:attrName>
                                        </p:attrNameLst>
                                      </p:cBhvr>
                                    </p:anim>
                                    <p:anim by="(#ppt_w*0.50)" calcmode="lin" valueType="num">
                                      <p:cBhvr>
                                        <p:cTn id="46" dur="250" decel="50000" autoRev="1" fill="hold">
                                          <p:stCondLst>
                                            <p:cond delay="0"/>
                                          </p:stCondLst>
                                        </p:cTn>
                                        <p:tgtEl>
                                          <p:spTgt spid="3">
                                            <p:txEl>
                                              <p:pRg st="3" end="3"/>
                                            </p:txEl>
                                          </p:spTgt>
                                        </p:tgtEl>
                                        <p:attrNameLst>
                                          <p:attrName>ppt_x</p:attrName>
                                        </p:attrNameLst>
                                      </p:cBhvr>
                                    </p:anim>
                                    <p:anim from="(-#ppt_h/2)" to="(#ppt_y)" calcmode="lin" valueType="num">
                                      <p:cBhvr>
                                        <p:cTn id="47" dur="500" fill="hold">
                                          <p:stCondLst>
                                            <p:cond delay="0"/>
                                          </p:stCondLst>
                                        </p:cTn>
                                        <p:tgtEl>
                                          <p:spTgt spid="3">
                                            <p:txEl>
                                              <p:pRg st="3" end="3"/>
                                            </p:txEl>
                                          </p:spTgt>
                                        </p:tgtEl>
                                        <p:attrNameLst>
                                          <p:attrName>ppt_y</p:attrName>
                                        </p:attrNameLst>
                                      </p:cBhvr>
                                    </p:anim>
                                    <p:animRot by="21600000">
                                      <p:cBhvr>
                                        <p:cTn id="48" dur="500" fill="hold">
                                          <p:stCondLst>
                                            <p:cond delay="0"/>
                                          </p:stCondLst>
                                        </p:cTn>
                                        <p:tgtEl>
                                          <p:spTgt spid="3">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ΤΙ ΕΙΝΑΙ Ο ΛΑΜΠΤΗΡΑΣ  </a:t>
            </a:r>
            <a:endParaRPr lang="el-GR" dirty="0"/>
          </a:p>
        </p:txBody>
      </p:sp>
      <p:sp>
        <p:nvSpPr>
          <p:cNvPr id="3" name="2 - Θέση περιεχομένου"/>
          <p:cNvSpPr>
            <a:spLocks noGrp="1"/>
          </p:cNvSpPr>
          <p:nvPr>
            <p:ph idx="1"/>
          </p:nvPr>
        </p:nvSpPr>
        <p:spPr/>
        <p:txBody>
          <a:bodyPr/>
          <a:lstStyle/>
          <a:p>
            <a:r>
              <a:rPr lang="el-GR" dirty="0" smtClean="0"/>
              <a:t>Ο ηλεκτρικός λαμπτήρας είναι τεχνητή πηγή φωτός τροφοδοτούμενη από ηλεκτρική ενέργεια. Οι ηλεκτρικές λάμπες διακρίνονται, με κριτήριο τον τρόπο λειτουργίας τους σε λάμπες πυράκτωσης, λάμπες τόξου και LED.</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 presetClass="entr" presetSubtype="10"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checkerboard(across)">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ΛΑΜΠΑ ΛΑΔΙΟΥ</a:t>
            </a:r>
            <a:endParaRPr lang="el-GR" dirty="0"/>
          </a:p>
        </p:txBody>
      </p:sp>
      <p:pic>
        <p:nvPicPr>
          <p:cNvPr id="4098" name="Picture 2"/>
          <p:cNvPicPr>
            <a:picLocks noGrp="1" noChangeAspect="1" noChangeArrowheads="1"/>
          </p:cNvPicPr>
          <p:nvPr>
            <p:ph idx="1"/>
          </p:nvPr>
        </p:nvPicPr>
        <p:blipFill>
          <a:blip r:embed="rId2" cstate="print"/>
          <a:stretch>
            <a:fillRect/>
          </a:stretch>
        </p:blipFill>
        <p:spPr bwMode="auto">
          <a:xfrm>
            <a:off x="2385219" y="1554163"/>
            <a:ext cx="4525962" cy="452596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39" presetClass="entr" presetSubtype="0" accel="100000" fill="hold" nodeType="after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p:cTn id="13" dur="500" fill="hold"/>
                                        <p:tgtEl>
                                          <p:spTgt spid="4098"/>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4098"/>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4098"/>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40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ΛΑΜΠΕΣ ΠΥΡΑΚΤΩΣΗΣ</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smtClean="0"/>
              <a:t>Οι λάμπες πυράκτωσης περιλαμβάνουν ένα λεπτό μεταλλικό νήμα, από βαρύ, δύστηκτο μέταλλο τυλιγμένο σε σπείρες. Αυτό φέρεται από τις άκρες του συγκολλημένο σε δύο παχύτερα σύρματα από όπου εφαρμόζεται η ηλεκτρική τάση η οποία θέτει τα ηλεκτρικά φορτία σε κίνηση και η οποία εξαναγκάζει το νήμα να φωτοβολεί από τη θέρμανσή του στους 2600°C.</a:t>
            </a:r>
          </a:p>
          <a:p>
            <a:pPr>
              <a:buNone/>
            </a:pPr>
            <a:r>
              <a:rPr lang="el-GR" dirty="0" smtClean="0"/>
              <a:t> </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1"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par>
                          <p:cTn id="10" fill="hold">
                            <p:stCondLst>
                              <p:cond delay="68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anim calcmode="lin" valueType="num">
                                      <p:cBhvr>
                                        <p:cTn id="14" dur="5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6" fill="hold">
                            <p:stCondLst>
                              <p:cond delay="15380"/>
                            </p:stCondLst>
                            <p:childTnLst>
                              <p:par>
                                <p:cTn id="17" presetID="40" presetClass="entr" presetSubtype="0" fill="hold" grpId="0" nodeType="afterEffect">
                                  <p:stCondLst>
                                    <p:cond delay="0"/>
                                  </p:stCondLst>
                                  <p:iterate type="lt">
                                    <p:tmPct val="10000"/>
                                  </p:iterate>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anim calcmode="lin" valueType="num">
                                      <p:cBhvr>
                                        <p:cTn id="20" dur="500" fill="hold"/>
                                        <p:tgtEl>
                                          <p:spTgt spid="3">
                                            <p:txEl>
                                              <p:pRg st="1" end="1"/>
                                            </p:txEl>
                                          </p:spTgt>
                                        </p:tgtEl>
                                        <p:attrNameLst>
                                          <p:attrName>ppt_x</p:attrName>
                                        </p:attrNameLst>
                                      </p:cBhvr>
                                      <p:tavLst>
                                        <p:tav tm="0">
                                          <p:val>
                                            <p:strVal val="#ppt_x-.1"/>
                                          </p:val>
                                        </p:tav>
                                        <p:tav tm="100000">
                                          <p:val>
                                            <p:strVal val="#ppt_x"/>
                                          </p:val>
                                        </p:tav>
                                      </p:tavLst>
                                    </p:anim>
                                    <p:anim calcmode="lin" valueType="num">
                                      <p:cBhvr>
                                        <p:cTn id="21"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ΛΑΜΠΑ ΠΥΡΑΚΤΩΣΗΣ</a:t>
            </a:r>
            <a:endParaRPr lang="el-GR" dirty="0"/>
          </a:p>
        </p:txBody>
      </p:sp>
      <p:pic>
        <p:nvPicPr>
          <p:cNvPr id="1027" name="Picture 3"/>
          <p:cNvPicPr>
            <a:picLocks noGrp="1" noChangeAspect="1" noChangeArrowheads="1"/>
          </p:cNvPicPr>
          <p:nvPr>
            <p:ph idx="1"/>
          </p:nvPr>
        </p:nvPicPr>
        <p:blipFill>
          <a:blip r:embed="rId2" cstate="print"/>
          <a:srcRect/>
          <a:stretch>
            <a:fillRect/>
          </a:stretch>
        </p:blipFill>
        <p:spPr bwMode="auto">
          <a:xfrm>
            <a:off x="2071670" y="1285860"/>
            <a:ext cx="4929222" cy="514668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228" fill="hold">
                                          <p:stCondLst>
                                            <p:cond delay="0"/>
                                          </p:stCondLst>
                                        </p:cTn>
                                        <p:tgtEl>
                                          <p:spTgt spid="2"/>
                                        </p:tgtEl>
                                        <p:attrNameLst>
                                          <p:attrName>style.rotation</p:attrName>
                                        </p:attrNameLst>
                                      </p:cBhvr>
                                      <p:to>
                                        <p:strVal val="-45.0"/>
                                      </p:to>
                                    </p:set>
                                    <p:anim calcmode="lin" valueType="num">
                                      <p:cBhvr>
                                        <p:cTn id="8" dur="228" fill="hold">
                                          <p:stCondLst>
                                            <p:cond delay="228"/>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2"/>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4250"/>
                            </p:stCondLst>
                            <p:childTnLst>
                              <p:par>
                                <p:cTn id="13" presetID="48" presetClass="entr" presetSubtype="0" accel="50000" fill="hold" nodeType="afterEffect">
                                  <p:stCondLst>
                                    <p:cond delay="0"/>
                                  </p:stCondLst>
                                  <p:childTnLst>
                                    <p:set>
                                      <p:cBhvr>
                                        <p:cTn id="14" dur="1" fill="hold">
                                          <p:stCondLst>
                                            <p:cond delay="0"/>
                                          </p:stCondLst>
                                        </p:cTn>
                                        <p:tgtEl>
                                          <p:spTgt spid="1027"/>
                                        </p:tgtEl>
                                        <p:attrNameLst>
                                          <p:attrName>style.visibility</p:attrName>
                                        </p:attrNameLst>
                                      </p:cBhvr>
                                      <p:to>
                                        <p:strVal val="visible"/>
                                      </p:to>
                                    </p:set>
                                    <p:anim calcmode="lin" valueType="num">
                                      <p:cBhvr>
                                        <p:cTn id="15" dur="1000" fill="hold"/>
                                        <p:tgtEl>
                                          <p:spTgt spid="102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1027"/>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1027"/>
                                        </p:tgtEl>
                                        <p:attrNameLst>
                                          <p:attrName>ppt_y</p:attrName>
                                        </p:attrNameLst>
                                      </p:cBhvr>
                                      <p:tavLst>
                                        <p:tav tm="0">
                                          <p:val>
                                            <p:strVal val="#ppt_y"/>
                                          </p:val>
                                        </p:tav>
                                        <p:tav tm="100000">
                                          <p:val>
                                            <p:strVal val="#ppt_y"/>
                                          </p:val>
                                        </p:tav>
                                      </p:tavLst>
                                    </p:anim>
                                    <p:animEffect transition="in" filter="fade">
                                      <p:cBhvr>
                                        <p:cTn id="18"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ΛΑΜΠΕΣ ΦΘΟΡΙΣΜΟΥ</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smtClean="0"/>
              <a:t>Οι λάμπες φθορισμού, ή αλλιώς τόξου ή νέον, είναι ειδικές λάμπες που περιέχουν ατμούς μετάλλων. Τα ηλεκτρόδια στα άκρα του εργάζονται σαν νήματα πυράκτωσης. Η θέρμανση αρχικά πραγματοποιείται με ιδιαίτερο κύκλωμα που σταματάει αυτόματα μόλις αρχίσει η ακτινοβολία του λαμπτήρα. Η θέρμανση διατηρείται από το ρεύμα του τόξου που ξεκινάει υπό μορφή αίγλης και η οποία σχηματίζεται εξαιτίας του αερίου που βρίσκεται στον σωλήνα.</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par>
                          <p:cTn id="11" fill="hold">
                            <p:stCondLst>
                              <p:cond delay="1000"/>
                            </p:stCondLst>
                            <p:childTnLst>
                              <p:par>
                                <p:cTn id="12" presetID="58" presetClass="entr" presetSubtype="0" accel="100000"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15"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1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ΛΑΜΠΑ ΦΘΟΡΙΣΜΟΥ</a:t>
            </a:r>
            <a:endParaRPr lang="el-GR"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285852" y="1357298"/>
            <a:ext cx="6286544" cy="514353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200"/>
                            </p:stCondLst>
                            <p:childTnLst>
                              <p:par>
                                <p:cTn id="13" presetID="52" presetClass="entr" presetSubtype="0" fill="hold" nodeType="afterEffect">
                                  <p:stCondLst>
                                    <p:cond delay="0"/>
                                  </p:stCondLst>
                                  <p:childTnLst>
                                    <p:set>
                                      <p:cBhvr>
                                        <p:cTn id="14" dur="1" fill="hold">
                                          <p:stCondLst>
                                            <p:cond delay="0"/>
                                          </p:stCondLst>
                                        </p:cTn>
                                        <p:tgtEl>
                                          <p:spTgt spid="2050"/>
                                        </p:tgtEl>
                                        <p:attrNameLst>
                                          <p:attrName>style.visibility</p:attrName>
                                        </p:attrNameLst>
                                      </p:cBhvr>
                                      <p:to>
                                        <p:strVal val="visible"/>
                                      </p:to>
                                    </p:set>
                                    <p:animScale>
                                      <p:cBhvr>
                                        <p:cTn id="15" dur="1000" decel="50000" fill="hold">
                                          <p:stCondLst>
                                            <p:cond delay="0"/>
                                          </p:stCondLst>
                                        </p:cTn>
                                        <p:tgtEl>
                                          <p:spTgt spid="20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2050"/>
                                        </p:tgtEl>
                                        <p:attrNameLst>
                                          <p:attrName>ppt_x</p:attrName>
                                          <p:attrName>ppt_y</p:attrName>
                                        </p:attrNameLst>
                                      </p:cBhvr>
                                    </p:animMotion>
                                    <p:animEffect transition="in" filter="fade">
                                      <p:cBhvr>
                                        <p:cTn id="17"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ΛΑΜΠΕΣ </a:t>
            </a:r>
            <a:r>
              <a:rPr lang="en-US" dirty="0" smtClean="0"/>
              <a:t>LED</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Οι λάμπες </a:t>
            </a:r>
            <a:r>
              <a:rPr lang="en-US" dirty="0" smtClean="0"/>
              <a:t>LED </a:t>
            </a:r>
            <a:r>
              <a:rPr lang="el-GR" dirty="0" smtClean="0"/>
              <a:t>εκπέμπουν φως  όταν τους παρέχεται μία ηλεκτρική τάση κατά τη φορά ορθής πόλωσης. Το χρώμα του φωτός που εκπέμπεται εξαρτάται από τη χημική σύσταση του </a:t>
            </a:r>
            <a:r>
              <a:rPr lang="el-GR" dirty="0" err="1" smtClean="0"/>
              <a:t>ημιαγώγιμου</a:t>
            </a:r>
            <a:r>
              <a:rPr lang="el-GR" dirty="0" smtClean="0"/>
              <a:t> υλικού που χρησιμοποιείται. Συνήθως χρησιμοποιούνται κυκλώματα για την τροφοδοσία των </a:t>
            </a:r>
            <a:r>
              <a:rPr lang="en-US" dirty="0" smtClean="0"/>
              <a:t>LED</a:t>
            </a:r>
            <a:r>
              <a:rPr lang="el-GR" dirty="0" smtClean="0"/>
              <a:t> ώστε το ρεύμα που έρχεται από αυτά να είναι διακοπτόμενο. Άρα και να μικραίνει η κατανάλωση ενέργειας του λαμπτήρα, σε τόσο υψηλή συχνότητα, ώστε να μην γίνεται αντιληπτό από το ανθρώπινο μάτι.</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51"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770" decel="100000"/>
                                        <p:tgtEl>
                                          <p:spTgt spid="3">
                                            <p:txEl>
                                              <p:pRg st="0" end="0"/>
                                            </p:txEl>
                                          </p:spTgt>
                                        </p:tgtEl>
                                      </p:cBhvr>
                                    </p:animEffect>
                                    <p:animScale>
                                      <p:cBhvr>
                                        <p:cTn id="15" dur="770" decel="100000"/>
                                        <p:tgtEl>
                                          <p:spTgt spid="3">
                                            <p:txEl>
                                              <p:pRg st="0" end="0"/>
                                            </p:txEl>
                                          </p:spTgt>
                                        </p:tgtEl>
                                      </p:cBhvr>
                                      <p:from x="10000" y="10000"/>
                                      <p:to x="200000" y="450000"/>
                                    </p:animScale>
                                    <p:animScale>
                                      <p:cBhvr>
                                        <p:cTn id="16" dur="1230" accel="100000" fill="hold">
                                          <p:stCondLst>
                                            <p:cond delay="770"/>
                                          </p:stCondLst>
                                        </p:cTn>
                                        <p:tgtEl>
                                          <p:spTgt spid="3">
                                            <p:txEl>
                                              <p:pRg st="0" end="0"/>
                                            </p:txEl>
                                          </p:spTgt>
                                        </p:tgtEl>
                                      </p:cBhvr>
                                      <p:from x="200000" y="450000"/>
                                      <p:to x="100000" y="100000"/>
                                    </p:animScale>
                                    <p:set>
                                      <p:cBhvr>
                                        <p:cTn id="17" dur="770" fill="hold"/>
                                        <p:tgtEl>
                                          <p:spTgt spid="3">
                                            <p:txEl>
                                              <p:pRg st="0" end="0"/>
                                            </p:txEl>
                                          </p:spTgt>
                                        </p:tgtEl>
                                        <p:attrNameLst>
                                          <p:attrName>ppt_x</p:attrName>
                                        </p:attrNameLst>
                                      </p:cBhvr>
                                      <p:to>
                                        <p:strVal val="(0.5)"/>
                                      </p:to>
                                    </p:set>
                                    <p:anim from="(0.5)" to="(#ppt_x)" calcmode="lin" valueType="num">
                                      <p:cBhvr>
                                        <p:cTn id="18" dur="1230" accel="100000" fill="hold">
                                          <p:stCondLst>
                                            <p:cond delay="770"/>
                                          </p:stCondLst>
                                        </p:cTn>
                                        <p:tgtEl>
                                          <p:spTgt spid="3">
                                            <p:txEl>
                                              <p:pRg st="0" end="0"/>
                                            </p:txEl>
                                          </p:spTgt>
                                        </p:tgtEl>
                                        <p:attrNameLst>
                                          <p:attrName>ppt_x</p:attrName>
                                        </p:attrNameLst>
                                      </p:cBhvr>
                                    </p:anim>
                                    <p:set>
                                      <p:cBhvr>
                                        <p:cTn id="19" dur="770" fill="hold"/>
                                        <p:tgtEl>
                                          <p:spTgt spid="3">
                                            <p:txEl>
                                              <p:pRg st="0" end="0"/>
                                            </p:txEl>
                                          </p:spTgt>
                                        </p:tgtEl>
                                        <p:attrNameLst>
                                          <p:attrName>ppt_y</p:attrName>
                                        </p:attrNameLst>
                                      </p:cBhvr>
                                      <p:to>
                                        <p:strVal val="(#ppt_y+0.4)"/>
                                      </p:to>
                                    </p:set>
                                    <p:anim from="(#ppt_y+0.4)" to="(#ppt_y)" calcmode="lin" valueType="num">
                                      <p:cBhvr>
                                        <p:cTn id="20" dur="1230" accel="100000" fill="hold">
                                          <p:stCondLst>
                                            <p:cond delay="770"/>
                                          </p:stCondLst>
                                        </p:cTn>
                                        <p:tgtEl>
                                          <p:spTgt spid="3">
                                            <p:txEl>
                                              <p:pRg st="0" end="0"/>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αστημικό">
  <a:themeElements>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Διαστημικό">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αστημικό">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286</TotalTime>
  <Words>269</Words>
  <Application>Microsoft Office PowerPoint</Application>
  <PresentationFormat>Προβολή στην οθόνη (4:3)</PresentationFormat>
  <Paragraphs>32</Paragraphs>
  <Slides>13</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13</vt:i4>
      </vt:variant>
    </vt:vector>
  </HeadingPairs>
  <TitlesOfParts>
    <vt:vector size="14" baseType="lpstr">
      <vt:lpstr>Διαστημικό</vt:lpstr>
      <vt:lpstr>Η ΕΞΕΛΙΞΗ ΤΟΥ ΗΛΕΚΤΡΙΚΟΥ ΛΑΜΠΤΗΡΑ</vt:lpstr>
      <vt:lpstr>Η ΙΣΤΟΡΙΚΗ ΑΝΑΔΡΟΜΗ</vt:lpstr>
      <vt:lpstr>ΤΙ ΕΙΝΑΙ Ο ΛΑΜΠΤΗΡΑΣ  </vt:lpstr>
      <vt:lpstr>ΛΑΜΠΑ ΛΑΔΙΟΥ</vt:lpstr>
      <vt:lpstr>ΛΑΜΠΕΣ ΠΥΡΑΚΤΩΣΗΣ</vt:lpstr>
      <vt:lpstr>Η ΛΑΜΠΑ ΠΥΡΑΚΤΩΣΗΣ</vt:lpstr>
      <vt:lpstr>ΛΑΜΠΕΣ ΦΘΟΡΙΣΜΟΥ</vt:lpstr>
      <vt:lpstr>Η ΛΑΜΠΑ ΦΘΟΡΙΣΜΟΥ</vt:lpstr>
      <vt:lpstr>ΛΑΜΠΕΣ LED</vt:lpstr>
      <vt:lpstr>Η ΛΑΜΠΑ LED</vt:lpstr>
      <vt:lpstr>ΛΙΓΑ ΛΟΓΙΑ ΓΙΑ ΤΟΝ ΤΟΜΑΣ ΕΝΤΙΣΟΝ</vt:lpstr>
      <vt:lpstr>ΤΟΜΑΣ ΕΝΤΙΣΟΝ</vt:lpstr>
      <vt:lpstr>ΣΑΣ ΕΥΧΑΡΙΣΤΩ ΠΟΥ ΜΕ ΠΑΡΑΚΟΛΟΥΘΗΣΑΤΕ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ΕΞΕΛΙΞΗ ΤΟΥ ΗΛΕΚΤΡΙΚΟΥ ΛΑΜΠΤΗΡΑ</dc:title>
  <dc:creator>user</dc:creator>
  <cp:lastModifiedBy>Windows User</cp:lastModifiedBy>
  <cp:revision>38</cp:revision>
  <dcterms:created xsi:type="dcterms:W3CDTF">2019-02-04T14:26:27Z</dcterms:created>
  <dcterms:modified xsi:type="dcterms:W3CDTF">2019-02-12T17:26:25Z</dcterms:modified>
</cp:coreProperties>
</file>