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ags/tag38.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slides/slide49.xml" ContentType="application/vnd.openxmlformats-officedocument.presentationml.slide+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5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Lst>
  <p:sldSz cx="9144000" cy="6858000" type="screen4x3"/>
  <p:notesSz cx="6858000" cy="9144000"/>
  <p:custDataLst>
    <p:tags r:id="rId6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6C516D-1F89-4768-B4C0-0365D53089D0}" type="datetimeFigureOut">
              <a:rPr lang="el-GR" smtClean="0"/>
              <a:pPr/>
              <a:t>9/5/2019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41CA3-75B6-495D-A34C-9FC1F530283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436e0476e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436e0476e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436e0476e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436e0476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436e0476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436e0476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436e0476e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5436e0476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436e0476e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436e0476e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4659c671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4659c67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436e0476e_0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436e0476e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7def1e813_0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7def1e81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7def1e813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7def1e813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436e0476e_0_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436e0476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def1e813_0_4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7def1e813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7def1e813_0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7def1e813_0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7def1e813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7def1e813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7def1e813_0_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7def1e813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436e0476e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436e0476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436e0476e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436e0476e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436e047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436e0476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436e0476e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5436e0476e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436e0476e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436e0476e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5436e0476e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5436e0476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436e0476e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436e0476e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a:off x="1524801" y="896808"/>
            <a:ext cx="1081625" cy="1499933"/>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4" y="4457234"/>
            <a:ext cx="1081625" cy="1499933"/>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3756619"/>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585233"/>
            <a:ext cx="5783400" cy="19432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4065933"/>
            <a:ext cx="5783400" cy="1212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cxnSp>
        <p:nvCxnSpPr>
          <p:cNvPr id="17" name="Google Shape;17;p3"/>
          <p:cNvCxnSpPr/>
          <p:nvPr/>
        </p:nvCxnSpPr>
        <p:spPr>
          <a:xfrm>
            <a:off x="4359602" y="3756619"/>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2353267"/>
            <a:ext cx="8222100" cy="12100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p4"/>
          <p:cNvCxnSpPr/>
          <p:nvPr/>
        </p:nvCxnSpPr>
        <p:spPr>
          <a:xfrm>
            <a:off x="492563" y="1680379"/>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cxnSp>
        <p:nvCxnSpPr>
          <p:cNvPr id="26" name="Google Shape;26;p5"/>
          <p:cNvCxnSpPr/>
          <p:nvPr/>
        </p:nvCxnSpPr>
        <p:spPr>
          <a:xfrm>
            <a:off x="492563" y="1680379"/>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986433"/>
            <a:ext cx="3999900" cy="410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986433"/>
            <a:ext cx="3999900" cy="410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cxnSp>
        <p:nvCxnSpPr>
          <p:cNvPr id="35" name="Google Shape;35;p7"/>
          <p:cNvCxnSpPr/>
          <p:nvPr/>
        </p:nvCxnSpPr>
        <p:spPr>
          <a:xfrm>
            <a:off x="489218" y="1883036"/>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2125367"/>
            <a:ext cx="2808000" cy="35748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701800"/>
            <a:ext cx="56187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p:nvPr/>
        </p:nvSpPr>
        <p:spPr>
          <a:xfrm>
            <a:off x="4572000" y="-100"/>
            <a:ext cx="4572000" cy="6858000"/>
          </a:xfrm>
          <a:prstGeom prst="rect">
            <a:avLst/>
          </a:pr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44" name="Google Shape;44;p9"/>
          <p:cNvCxnSpPr/>
          <p:nvPr/>
        </p:nvCxnSpPr>
        <p:spPr>
          <a:xfrm>
            <a:off x="5029675" y="5994004"/>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612100"/>
            <a:ext cx="4045200" cy="20084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5644967"/>
            <a:ext cx="5998800" cy="7984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
        <p:cNvGrpSpPr/>
        <p:nvPr/>
      </p:nvGrpSpPr>
      <p:grpSpPr>
        <a:xfrm>
          <a:off x="0" y="0"/>
          <a:ext cx="0" cy="0"/>
          <a:chOff x="0" y="0"/>
          <a:chExt cx="0" cy="0"/>
        </a:xfrm>
      </p:grpSpPr>
      <p:sp>
        <p:nvSpPr>
          <p:cNvPr id="53" name="Google Shape;53;p11"/>
          <p:cNvSpPr/>
          <p:nvPr/>
        </p:nvSpPr>
        <p:spPr>
          <a:xfrm>
            <a:off x="150" y="6769100"/>
            <a:ext cx="9143700" cy="88800"/>
          </a:xfrm>
          <a:prstGeom prst="rect">
            <a:avLst/>
          </a:prstGeom>
          <a:solidFill>
            <a:schemeClr val="accent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54;p11"/>
          <p:cNvSpPr txBox="1">
            <a:spLocks noGrp="1"/>
          </p:cNvSpPr>
          <p:nvPr>
            <p:ph type="title" hasCustomPrompt="1"/>
          </p:nvPr>
        </p:nvSpPr>
        <p:spPr>
          <a:xfrm>
            <a:off x="387900" y="1536600"/>
            <a:ext cx="8368200" cy="20512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3892600"/>
            <a:ext cx="8368200" cy="1428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FFFFF"/>
                </a:solidFill>
              </a:rPr>
              <a:pPr/>
              <a:t>‹#›</a:t>
            </a:fld>
            <a:endParaRPr>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55420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632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840300"/>
            <a:ext cx="6331500" cy="20560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4317933"/>
            <a:ext cx="6331500" cy="1655600"/>
          </a:xfrm>
          <a:prstGeom prst="rect">
            <a:avLst/>
          </a:prstGeom>
        </p:spPr>
        <p:txBody>
          <a:bodyPr spcFirstLastPara="1" wrap="square" lIns="91425" tIns="91425" rIns="91425" bIns="91425" anchor="b" anchorCtr="0"/>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l">
                <a:solidFill>
                  <a:srgbClr val="FFFFFF"/>
                </a:solidFill>
              </a:rPr>
              <a:pPr/>
              <a:t>‹#›</a:t>
            </a:fld>
            <a:endParaRPr>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55420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632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2409100"/>
            <a:ext cx="8296800" cy="20560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l">
                <a:solidFill>
                  <a:srgbClr val="FFFFFF"/>
                </a:solidFill>
              </a:rPr>
              <a:pPr/>
              <a:t>‹#›</a:t>
            </a:fld>
            <a:endParaRPr>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cxnSp>
        <p:nvCxnSpPr>
          <p:cNvPr id="22" name="Google Shape;22;p4"/>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2127701"/>
            <a:ext cx="6321600" cy="4003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a:solidFill>
                  <a:srgbClr val="000000"/>
                </a:solidFill>
              </a:rPr>
              <a:pPr/>
              <a:t>‹#›</a:t>
            </a:fld>
            <a:endParaRPr>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cxnSp>
        <p:nvCxnSpPr>
          <p:cNvPr id="29" name="Google Shape;29;p5"/>
          <p:cNvCxnSpPr/>
          <p:nvPr/>
        </p:nvCxnSpPr>
        <p:spPr>
          <a:xfrm>
            <a:off x="2477724" y="55420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632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767933"/>
            <a:ext cx="6321600" cy="847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2136900"/>
            <a:ext cx="3071400" cy="4003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2136900"/>
            <a:ext cx="3071400" cy="4003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a:solidFill>
                  <a:srgbClr val="000000"/>
                </a:solidFill>
              </a:rPr>
              <a:pPr/>
              <a:t>‹#›</a:t>
            </a:fld>
            <a:endParaRPr>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548767"/>
            <a:ext cx="8520600" cy="8528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a:solidFill>
                  <a:srgbClr val="000000"/>
                </a:solidFill>
              </a:rPr>
              <a:pPr/>
              <a:t>‹#›</a:t>
            </a:fld>
            <a:endParaRPr>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9"/>
        <p:cNvGrpSpPr/>
        <p:nvPr/>
      </p:nvGrpSpPr>
      <p:grpSpPr>
        <a:xfrm>
          <a:off x="0" y="0"/>
          <a:ext cx="0" cy="0"/>
          <a:chOff x="0" y="0"/>
          <a:chExt cx="0" cy="0"/>
        </a:xfrm>
      </p:grpSpPr>
      <p:cxnSp>
        <p:nvCxnSpPr>
          <p:cNvPr id="40" name="Google Shape;40;p7"/>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1248800"/>
            <a:ext cx="2808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2462405"/>
            <a:ext cx="2808000" cy="37416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a:solidFill>
                  <a:srgbClr val="000000"/>
                </a:solidFill>
              </a:rPr>
              <a:pPr/>
              <a:t>‹#›</a:t>
            </a:fld>
            <a:endParaRP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55420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949521"/>
            <a:ext cx="6244200" cy="51140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l">
                <a:solidFill>
                  <a:srgbClr val="FFFFFF"/>
                </a:solidFill>
              </a:rPr>
              <a:pPr/>
              <a:t>‹#›</a:t>
            </a:fld>
            <a:endParaRPr>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
        <p:cNvGrpSpPr/>
        <p:nvPr/>
      </p:nvGrpSpPr>
      <p:grpSpPr>
        <a:xfrm>
          <a:off x="0" y="0"/>
          <a:ext cx="0" cy="0"/>
          <a:chOff x="0" y="0"/>
          <a:chExt cx="0" cy="0"/>
        </a:xfrm>
      </p:grpSpPr>
      <p:sp>
        <p:nvSpPr>
          <p:cNvPr id="49" name="Google Shape;49;p9"/>
          <p:cNvSpPr/>
          <p:nvPr/>
        </p:nvSpPr>
        <p:spPr>
          <a:xfrm>
            <a:off x="4572000" y="167"/>
            <a:ext cx="4572000" cy="68580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50" name="Google Shape;50;p9"/>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863133"/>
            <a:ext cx="4045200" cy="1757600"/>
          </a:xfrm>
          <a:prstGeom prst="rect">
            <a:avLst/>
          </a:prstGeom>
        </p:spPr>
        <p:txBody>
          <a:bodyPr spcFirstLastPara="1" wrap="square" lIns="91425" tIns="91425" rIns="91425" bIns="91425" anchor="b" anchorCtr="0"/>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3647161"/>
            <a:ext cx="4045200" cy="1794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l">
                <a:solidFill>
                  <a:srgbClr val="FFFFFF"/>
                </a:solidFill>
              </a:rPr>
              <a:pPr/>
              <a:t>‹#›</a:t>
            </a:fld>
            <a:endParaRPr>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5"/>
        <p:cNvGrpSpPr/>
        <p:nvPr/>
      </p:nvGrpSpPr>
      <p:grpSpPr>
        <a:xfrm>
          <a:off x="0" y="0"/>
          <a:ext cx="0" cy="0"/>
          <a:chOff x="0" y="0"/>
          <a:chExt cx="0" cy="0"/>
        </a:xfrm>
      </p:grpSpPr>
      <p:cxnSp>
        <p:nvCxnSpPr>
          <p:cNvPr id="56" name="Google Shape;56;p10"/>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55420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5634700"/>
            <a:ext cx="8388600" cy="524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a:solidFill>
                  <a:srgbClr val="000000"/>
                </a:solidFill>
              </a:rPr>
              <a:pPr/>
              <a:t>‹#›</a:t>
            </a:fld>
            <a:endParaRPr>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0"/>
        <p:cNvGrpSpPr/>
        <p:nvPr/>
      </p:nvGrpSpPr>
      <p:grpSpPr>
        <a:xfrm>
          <a:off x="0" y="0"/>
          <a:ext cx="0" cy="0"/>
          <a:chOff x="0" y="0"/>
          <a:chExt cx="0" cy="0"/>
        </a:xfrm>
      </p:grpSpPr>
      <p:cxnSp>
        <p:nvCxnSpPr>
          <p:cNvPr id="61" name="Google Shape;61;p11"/>
          <p:cNvCxnSpPr/>
          <p:nvPr/>
        </p:nvCxnSpPr>
        <p:spPr>
          <a:xfrm>
            <a:off x="425200" y="632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55420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739800"/>
            <a:ext cx="7436100" cy="20512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3892600"/>
            <a:ext cx="7436100" cy="1428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a:solidFill>
                  <a:srgbClr val="000000"/>
                </a:solidFill>
              </a:rPr>
              <a:pPr/>
              <a:t>‹#›</a:t>
            </a:fld>
            <a:endParaRPr>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6251679"/>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l">
                <a:solidFill>
                  <a:srgbClr val="000000"/>
                </a:solidFill>
              </a:rPr>
              <a:pPr/>
              <a:t>‹#›</a:t>
            </a:fld>
            <a:endParaRP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BCE3F2-50E2-4013-AB59-21DD426FEC00}" type="datetimeFigureOut">
              <a:rPr lang="el-GR" smtClean="0">
                <a:solidFill>
                  <a:prstClr val="black">
                    <a:tint val="75000"/>
                  </a:prstClr>
                </a:solidFill>
              </a:rPr>
              <a:pPr/>
              <a:t>9/5/2019</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EBDF3-D264-4D83-9BEC-909F1750A8BB}" type="slidenum">
              <a:rPr lang="el-GR" smtClean="0">
                <a:solidFill>
                  <a:prstClr val="black">
                    <a:tint val="75000"/>
                  </a:prstClr>
                </a:solidFill>
              </a:rPr>
              <a:pPr/>
              <a:t>‹#›</a:t>
            </a:fld>
            <a:endParaRPr lang="el-G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8B0B4-4180-48CA-83FC-4E2379FC1EFB}" type="datetimeFigureOut">
              <a:rPr lang="el-GR" smtClean="0">
                <a:solidFill>
                  <a:prstClr val="black">
                    <a:tint val="75000"/>
                  </a:prstClr>
                </a:solidFill>
              </a:rPr>
              <a:pPr/>
              <a:t>9/5/2019</a:t>
            </a:fld>
            <a:endParaRPr lang="el-GR">
              <a:solidFill>
                <a:prstClr val="black">
                  <a:tint val="75000"/>
                </a:prstClr>
              </a:solidFill>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66DA7-6E77-4B39-81F5-D9C97269E3B1}" type="slidenum">
              <a:rPr lang="el-GR" smtClean="0">
                <a:solidFill>
                  <a:prstClr val="black">
                    <a:tint val="75000"/>
                  </a:prstClr>
                </a:solidFill>
              </a:rPr>
              <a:pPr/>
              <a:t>‹#›</a:t>
            </a:fld>
            <a:endParaRPr lang="el-G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610700"/>
            <a:ext cx="8368200" cy="9148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a:buClr>
                <a:srgbClr val="000000"/>
              </a:buClr>
              <a:buFont typeface="Arial"/>
              <a:buNone/>
            </a:pPr>
            <a:fld id="{00000000-1234-1234-1234-123412341234}" type="slidenum">
              <a:rPr lang="en" kern="0">
                <a:solidFill>
                  <a:srgbClr val="FFFFFF"/>
                </a:solidFill>
              </a:rPr>
              <a:pPr>
                <a:buClr>
                  <a:srgbClr val="000000"/>
                </a:buClr>
                <a:buFont typeface="Arial"/>
                <a:buNone/>
              </a:pPr>
              <a:t>‹#›</a:t>
            </a:fld>
            <a:endParaRPr kern="0">
              <a:solidFill>
                <a:srgbClr val="FFFFFF"/>
              </a:solidFill>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767933"/>
            <a:ext cx="6321600" cy="847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2127701"/>
            <a:ext cx="6321600" cy="4003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a:buClr>
                <a:srgbClr val="000000"/>
              </a:buClr>
              <a:buFont typeface="Arial"/>
              <a:buNone/>
            </a:pPr>
            <a:fld id="{00000000-1234-1234-1234-123412341234}" type="slidenum">
              <a:rPr lang="el" kern="0">
                <a:solidFill>
                  <a:srgbClr val="000000"/>
                </a:solidFill>
              </a:rPr>
              <a:pPr>
                <a:buClr>
                  <a:srgbClr val="000000"/>
                </a:buClr>
                <a:buFont typeface="Arial"/>
                <a:buNone/>
              </a:pPr>
              <a:t>‹#›</a:t>
            </a:fld>
            <a:endParaRPr kern="0">
              <a:solidFill>
                <a:srgbClr val="000000"/>
              </a:solidFill>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3.xml"/><Relationship Id="rId1" Type="http://schemas.openxmlformats.org/officeDocument/2006/relationships/tags" Target="../tags/tag25.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8" Type="http://schemas.openxmlformats.org/officeDocument/2006/relationships/hyperlink" Target="https://schoolpress.sch.gr/2dimkaliv/%CF%81%CE%AC%CF%86%CF%84%CE%B7%CF%82/" TargetMode="External"/><Relationship Id="rId13" Type="http://schemas.openxmlformats.org/officeDocument/2006/relationships/hyperlink" Target="http://gnosi2dim.blogspot.com/2011/04/blog-post.html" TargetMode="External"/><Relationship Id="rId3" Type="http://schemas.openxmlformats.org/officeDocument/2006/relationships/hyperlink" Target="http://3lyk-n-filad.att.sch.gr/grasep/site_mstoroi/Ganomatis/TSAGGARIS.htm" TargetMode="External"/><Relationship Id="rId7" Type="http://schemas.openxmlformats.org/officeDocument/2006/relationships/hyperlink" Target="https://www.portinews.gr/%CE%BB%CE%B1%CE%BF%CE%B3%CF%81%CE%B1%CF%86%CE%AF%CE%B1/%CF%81%CE%AC%CF%86%CF%84%CE%B7%CF%82/" TargetMode="External"/><Relationship Id="rId12" Type="http://schemas.openxmlformats.org/officeDocument/2006/relationships/hyperlink" Target="https://astakosnp.wordpress.com/2013/06/15/%CF%80%CE%B1%CE%BB%CE%B9%CE%AC-" TargetMode="External"/><Relationship Id="rId2" Type="http://schemas.openxmlformats.org/officeDocument/2006/relationships/slideLayout" Target="../slideLayouts/slideLayout13.xml"/><Relationship Id="rId1" Type="http://schemas.openxmlformats.org/officeDocument/2006/relationships/tags" Target="../tags/tag32.xml"/><Relationship Id="rId6" Type="http://schemas.openxmlformats.org/officeDocument/2006/relationships/hyperlink" Target="https://www.beasty-press.com/apohairetontas-to-hiropoiito-rouxo/" TargetMode="External"/><Relationship Id="rId11" Type="http://schemas.openxmlformats.org/officeDocument/2006/relationships/hyperlink" Target="https://greekcultureellinikospolitismos.wordpress.com/2017/06/15/o-loustros/" TargetMode="External"/><Relationship Id="rId5" Type="http://schemas.openxmlformats.org/officeDocument/2006/relationships/hyperlink" Target="https://tetysolou.wordpress.com/2018/09/04/%CF%84%CE%B1-%CE%BA%CE%BF%CF%85%CE%B6%CE%BF%CF%85%CE%BB%CE%AC-%CF%80%CE%B1%CF%80%CE%BF%CF%8D%CF%84%CF%83%CE%B9%CE%B1-%CF%84%CE%BF%CF%85-%CE%BA%CE%B1%CE%B8%CE%B7%CE%B3%CE%B7%CF%84%CE%AE/" TargetMode="External"/><Relationship Id="rId10" Type="http://schemas.openxmlformats.org/officeDocument/2006/relationships/hyperlink" Target="https://paratiritis-news.gr/article/205821/Modistra-Ena-epaggelma-tou-xthes-sto-simera" TargetMode="External"/><Relationship Id="rId4" Type="http://schemas.openxmlformats.org/officeDocument/2006/relationships/hyperlink" Target="http://flix.gr/cinema/the-cobbler-review.html" TargetMode="External"/><Relationship Id="rId9" Type="http://schemas.openxmlformats.org/officeDocument/2006/relationships/hyperlink" Target="http://www.i-diadromi.gr/2015/04/blog-post_908.html" TargetMode="External"/><Relationship Id="rId14" Type="http://schemas.openxmlformats.org/officeDocument/2006/relationships/hyperlink" Target="https://www.slideshare.net/iliasili/ss-28128997"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5.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36.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38.xml"/><Relationship Id="rId5" Type="http://schemas.openxmlformats.org/officeDocument/2006/relationships/image" Target="../media/image26.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40.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4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44.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46.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48.xml"/><Relationship Id="rId6" Type="http://schemas.openxmlformats.org/officeDocument/2006/relationships/hyperlink" Target="https://www.laosnews.gr/article/49759" TargetMode="External"/><Relationship Id="rId5" Type="http://schemas.openxmlformats.org/officeDocument/2006/relationships/hyperlink" Target="https://www.mylefkada.gr/lefkadas-secrets/o-ganotis-ena-xechasmeno-planodio-epangelma-53588/" TargetMode="External"/><Relationship Id="rId4" Type="http://schemas.openxmlformats.org/officeDocument/2006/relationships/hyperlink" Target="http://valtos-alexandreia.blogspot.com/2012/10/blog-post_4770.html"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4.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6.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6.xml"/><Relationship Id="rId1" Type="http://schemas.openxmlformats.org/officeDocument/2006/relationships/tags" Target="../tags/tag51.xml"/><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6.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6.xml"/><Relationship Id="rId1" Type="http://schemas.openxmlformats.org/officeDocument/2006/relationships/tags" Target="../tags/tag53.xml"/><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6.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6.xml"/><Relationship Id="rId1" Type="http://schemas.openxmlformats.org/officeDocument/2006/relationships/tags" Target="../tags/tag55.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3600" b="1" i="1" dirty="0" smtClean="0">
                <a:solidFill>
                  <a:schemeClr val="tx2">
                    <a:lumMod val="75000"/>
                  </a:schemeClr>
                </a:solidFill>
              </a:rPr>
              <a:t>Παραδοσιακά επαγγέλματα </a:t>
            </a:r>
            <a:br>
              <a:rPr lang="el-GR" sz="3600" b="1" i="1" dirty="0" smtClean="0">
                <a:solidFill>
                  <a:schemeClr val="tx2">
                    <a:lumMod val="75000"/>
                  </a:schemeClr>
                </a:solidFill>
              </a:rPr>
            </a:br>
            <a:r>
              <a:rPr lang="el-GR" sz="3600" b="1" i="1" dirty="0" smtClean="0">
                <a:solidFill>
                  <a:schemeClr val="tx2">
                    <a:lumMod val="75000"/>
                  </a:schemeClr>
                </a:solidFill>
              </a:rPr>
              <a:t>στον χώρο και στον χρόνο</a:t>
            </a:r>
            <a:endParaRPr lang="el-GR" sz="3600" dirty="0"/>
          </a:p>
        </p:txBody>
      </p:sp>
      <p:sp>
        <p:nvSpPr>
          <p:cNvPr id="3" name="Subtitle 2"/>
          <p:cNvSpPr>
            <a:spLocks noGrp="1"/>
          </p:cNvSpPr>
          <p:nvPr>
            <p:ph type="subTitle" idx="1"/>
          </p:nvPr>
        </p:nvSpPr>
        <p:spPr>
          <a:xfrm>
            <a:off x="1371600" y="3886200"/>
            <a:ext cx="6728792" cy="1752600"/>
          </a:xfrm>
        </p:spPr>
        <p:txBody>
          <a:bodyPr>
            <a:normAutofit fontScale="85000" lnSpcReduction="10000"/>
          </a:bodyPr>
          <a:lstStyle/>
          <a:p>
            <a:pPr lvl="0"/>
            <a:r>
              <a:rPr lang="el-GR" dirty="0" smtClean="0">
                <a:solidFill>
                  <a:srgbClr val="1F497D">
                    <a:lumMod val="75000"/>
                  </a:srgbClr>
                </a:solidFill>
              </a:rPr>
              <a:t>Ερευνητική εργασία Β΄τετραμήνου 2018-2019</a:t>
            </a:r>
          </a:p>
          <a:p>
            <a:pPr lvl="0"/>
            <a:endParaRPr lang="el-GR" sz="3600" dirty="0" smtClean="0">
              <a:solidFill>
                <a:srgbClr val="1F497D">
                  <a:lumMod val="75000"/>
                </a:srgbClr>
              </a:solidFill>
            </a:endParaRPr>
          </a:p>
          <a:p>
            <a:pPr lvl="0"/>
            <a:r>
              <a:rPr lang="el-GR" sz="3600" b="1" dirty="0" smtClean="0">
                <a:solidFill>
                  <a:srgbClr val="1F497D">
                    <a:lumMod val="75000"/>
                  </a:srgbClr>
                </a:solidFill>
              </a:rPr>
              <a:t>ΤΜΗΜΑ </a:t>
            </a:r>
            <a:r>
              <a:rPr lang="en-US" sz="3600" b="1" dirty="0" smtClean="0">
                <a:solidFill>
                  <a:srgbClr val="1F497D">
                    <a:lumMod val="75000"/>
                  </a:srgbClr>
                </a:solidFill>
              </a:rPr>
              <a:t>: </a:t>
            </a:r>
            <a:r>
              <a:rPr lang="el-GR" sz="3600" b="1" dirty="0" smtClean="0">
                <a:solidFill>
                  <a:srgbClr val="1F497D">
                    <a:lumMod val="75000"/>
                  </a:srgbClr>
                </a:solidFill>
              </a:rPr>
              <a:t>Β΄ ΑΝΘΡΩΠΙΣΤΙΚΟ</a:t>
            </a:r>
          </a:p>
          <a:p>
            <a:endParaRPr lang="el-G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643174" y="285728"/>
            <a:ext cx="4572000" cy="1154162"/>
          </a:xfrm>
          <a:prstGeom prst="rect">
            <a:avLst/>
          </a:prstGeom>
        </p:spPr>
        <p:txBody>
          <a:bodyPr>
            <a:spAutoFit/>
          </a:bodyPr>
          <a:lstStyle/>
          <a:p>
            <a:r>
              <a:rPr lang="el-GR" sz="3300" b="1" i="1" dirty="0">
                <a:solidFill>
                  <a:srgbClr val="D60093"/>
                </a:solidFill>
              </a:rPr>
              <a:t>ΜΟΔΙΣΤΡΑ/ΡΑΦΤΗΣ</a:t>
            </a:r>
            <a:endParaRPr lang="el-GR" sz="3300" dirty="0">
              <a:solidFill>
                <a:srgbClr val="D60093"/>
              </a:solidFill>
            </a:endParaRPr>
          </a:p>
          <a:p>
            <a:r>
              <a:rPr lang="el-GR" dirty="0">
                <a:solidFill>
                  <a:prstClr val="black"/>
                </a:solidFill>
              </a:rPr>
              <a:t/>
            </a:r>
            <a:br>
              <a:rPr lang="el-GR" dirty="0">
                <a:solidFill>
                  <a:prstClr val="black"/>
                </a:solidFill>
              </a:rPr>
            </a:br>
            <a:endParaRPr lang="el-GR" dirty="0">
              <a:solidFill>
                <a:prstClr val="black"/>
              </a:solidFill>
            </a:endParaRPr>
          </a:p>
        </p:txBody>
      </p:sp>
      <p:sp>
        <p:nvSpPr>
          <p:cNvPr id="6" name="5 - Ορθογώνιο"/>
          <p:cNvSpPr/>
          <p:nvPr/>
        </p:nvSpPr>
        <p:spPr>
          <a:xfrm>
            <a:off x="0" y="1000108"/>
            <a:ext cx="9144000" cy="4647426"/>
          </a:xfrm>
          <a:prstGeom prst="rect">
            <a:avLst/>
          </a:prstGeom>
        </p:spPr>
        <p:txBody>
          <a:bodyPr wrap="square">
            <a:spAutoFit/>
          </a:bodyPr>
          <a:lstStyle/>
          <a:p>
            <a:r>
              <a:rPr lang="el-GR" sz="2000" dirty="0">
                <a:solidFill>
                  <a:prstClr val="black"/>
                </a:solidFill>
              </a:rPr>
              <a:t>Το επάγγελμα της μοδίστρας έχει διατηρηθεί, αν και η εικόνα του έχει αλλάξει πολύ από αυτήν που οι παλιότερες γενιές θυμούνται και οι νεότερες έχουν δει σε ασπρόμαυρες ελληνικές ταινίες.</a:t>
            </a:r>
          </a:p>
          <a:p>
            <a:r>
              <a:rPr lang="el-GR" sz="2000" dirty="0">
                <a:solidFill>
                  <a:prstClr val="black"/>
                </a:solidFill>
              </a:rPr>
              <a:t/>
            </a:r>
            <a:br>
              <a:rPr lang="el-GR" sz="2000" dirty="0">
                <a:solidFill>
                  <a:prstClr val="black"/>
                </a:solidFill>
              </a:rPr>
            </a:br>
            <a:r>
              <a:rPr lang="el-GR" sz="2000" dirty="0">
                <a:solidFill>
                  <a:prstClr val="black"/>
                </a:solidFill>
              </a:rPr>
              <a:t>Τα ρούχα φτιάχνονταν όλα στο χέρι, με εξαιρετική ακρίβεια, κόπο και χρόνο. Με μοναδικά υφάσματα τα οποία διάλεγε ο καθένας ανάλογα με το γούστο του και την τσέπη του. Το μόνο σίγουρο ήταν πως θα είχε το ρούχο που ήθελε στα μέτρα του και όπως εκείνος το επιθυμούσε χάρη στη μοδίστρα. </a:t>
            </a:r>
          </a:p>
          <a:p>
            <a:r>
              <a:rPr lang="el-GR" sz="2000" dirty="0">
                <a:solidFill>
                  <a:prstClr val="black"/>
                </a:solidFill>
              </a:rPr>
              <a:t/>
            </a:r>
            <a:br>
              <a:rPr lang="el-GR" sz="2000" dirty="0">
                <a:solidFill>
                  <a:prstClr val="black"/>
                </a:solidFill>
              </a:rPr>
            </a:br>
            <a:r>
              <a:rPr lang="el-GR" sz="2000" dirty="0">
                <a:solidFill>
                  <a:prstClr val="black"/>
                </a:solidFill>
              </a:rPr>
              <a:t>Ένα επάγγελμα, το οποίο δεν έχει χαθεί εντελώς όμως έχει αλλάξει, είναι του ράφτη. Το επάγγελμα αυτό σχετιζόταν με το ντύσιμο των ανδρών. Οι ράφτες έραβαν ρούχα όπως σακάκια, πουκάμισα, μπλούζες κ.ά. Όταν κάποιος χρειαζόταν ένα ένδυμα, ο ράφτης ήταν αυτός που το δημιουργούσε όπως ο πελάτης ήθελε. </a:t>
            </a:r>
          </a:p>
          <a:p>
            <a:r>
              <a:rPr lang="el-GR" dirty="0">
                <a:solidFill>
                  <a:prstClr val="black"/>
                </a:solidFill>
              </a:rPr>
              <a:t/>
            </a:r>
            <a:br>
              <a:rPr lang="el-GR" dirty="0">
                <a:solidFill>
                  <a:prstClr val="black"/>
                </a:solidFill>
              </a:rPr>
            </a:br>
            <a:endParaRPr lang="el-GR" dirty="0">
              <a:solidFill>
                <a:prstClr val="black"/>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714356"/>
            <a:ext cx="7715272" cy="1323439"/>
          </a:xfrm>
          <a:prstGeom prst="rect">
            <a:avLst/>
          </a:prstGeom>
        </p:spPr>
        <p:txBody>
          <a:bodyPr wrap="square">
            <a:spAutoFit/>
          </a:bodyPr>
          <a:lstStyle/>
          <a:p>
            <a:r>
              <a:rPr lang="el-GR" sz="2200" b="1" i="1" dirty="0">
                <a:solidFill>
                  <a:prstClr val="black"/>
                </a:solidFill>
              </a:rPr>
              <a:t>Πώς συσχετίζεται το συγκεκριμένο επάγγελμα με τις κοινωνικές συνθήκες και τις ανάγκες που το γέννησαν;</a:t>
            </a:r>
            <a:endParaRPr lang="el-GR" sz="2200" dirty="0">
              <a:solidFill>
                <a:prstClr val="black"/>
              </a:solidFill>
            </a:endParaRPr>
          </a:p>
          <a:p>
            <a:r>
              <a:rPr lang="el-GR" dirty="0">
                <a:solidFill>
                  <a:prstClr val="black"/>
                </a:solidFill>
              </a:rPr>
              <a:t/>
            </a:r>
            <a:br>
              <a:rPr lang="el-GR" dirty="0">
                <a:solidFill>
                  <a:prstClr val="black"/>
                </a:solidFill>
              </a:rPr>
            </a:br>
            <a:endParaRPr lang="el-GR" dirty="0">
              <a:solidFill>
                <a:prstClr val="black"/>
              </a:solidFill>
            </a:endParaRPr>
          </a:p>
        </p:txBody>
      </p:sp>
      <p:sp>
        <p:nvSpPr>
          <p:cNvPr id="5" name="4 - Ορθογώνιο"/>
          <p:cNvSpPr/>
          <p:nvPr/>
        </p:nvSpPr>
        <p:spPr>
          <a:xfrm>
            <a:off x="357158" y="2071678"/>
            <a:ext cx="8501090" cy="2862322"/>
          </a:xfrm>
          <a:prstGeom prst="rect">
            <a:avLst/>
          </a:prstGeom>
        </p:spPr>
        <p:txBody>
          <a:bodyPr wrap="square">
            <a:spAutoFit/>
          </a:bodyPr>
          <a:lstStyle/>
          <a:p>
            <a:pPr fontAlgn="base">
              <a:buFont typeface="Arial" pitchFamily="34" charset="0"/>
              <a:buChar char="•"/>
            </a:pPr>
            <a:r>
              <a:rPr lang="el-GR" sz="2000" dirty="0">
                <a:solidFill>
                  <a:prstClr val="black"/>
                </a:solidFill>
              </a:rPr>
              <a:t>Στην επαρχία δεν υπήρχαν μαγαζιά που πουλούσαν έτοιμα ενδύματα και οι γυναίκες έραβαν τα ρούχα τους σε μοδίστρες και οι άνδρες σε ράφτες.</a:t>
            </a:r>
          </a:p>
          <a:p>
            <a:pPr fontAlgn="base"/>
            <a:endParaRPr lang="el-GR" sz="2000" dirty="0">
              <a:solidFill>
                <a:prstClr val="black"/>
              </a:solidFill>
            </a:endParaRPr>
          </a:p>
          <a:p>
            <a:pPr fontAlgn="base">
              <a:buFont typeface="Arial" pitchFamily="34" charset="0"/>
              <a:buChar char="•"/>
            </a:pPr>
            <a:r>
              <a:rPr lang="el-GR" sz="2000" dirty="0">
                <a:solidFill>
                  <a:prstClr val="black"/>
                </a:solidFill>
              </a:rPr>
              <a:t>Στα μεγάλα αστικά κέντρα υπήρχαν ονομαστές μοδίστρες οι οποίες έραβαν τις κυρίες της αστικής τάξης οι οποίες είχαν κοινωνικές υποχρεώσεις και ήθελαν να είναι καλοντυμένες. </a:t>
            </a:r>
          </a:p>
          <a:p>
            <a:pPr fontAlgn="base"/>
            <a:endParaRPr lang="el-GR" sz="2000" dirty="0">
              <a:solidFill>
                <a:prstClr val="black"/>
              </a:solidFill>
            </a:endParaRPr>
          </a:p>
          <a:p>
            <a:pPr fontAlgn="base">
              <a:buFont typeface="Arial" pitchFamily="34" charset="0"/>
              <a:buChar char="•"/>
            </a:pPr>
            <a:r>
              <a:rPr lang="el-GR" sz="2000" dirty="0">
                <a:solidFill>
                  <a:prstClr val="black"/>
                </a:solidFill>
              </a:rPr>
              <a:t>Ανάγκη μεταποίησης των ενδυμάτων ιδιαίτερα στις ασθενέστερες οικονομικές τάξεις.</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42910" y="428604"/>
            <a:ext cx="7929618" cy="1384995"/>
          </a:xfrm>
          <a:prstGeom prst="rect">
            <a:avLst/>
          </a:prstGeom>
        </p:spPr>
        <p:txBody>
          <a:bodyPr wrap="square">
            <a:spAutoFit/>
          </a:bodyPr>
          <a:lstStyle/>
          <a:p>
            <a:r>
              <a:rPr lang="el-GR" sz="2200" b="1" i="1" dirty="0">
                <a:solidFill>
                  <a:prstClr val="black"/>
                </a:solidFill>
              </a:rPr>
              <a:t>Ποια ήταν τα σύνεργα/εργαλεία που χρησιμοποιούσαν στα συγκεκριμένα επαγγέλματα και ποιες ιδιαίτερες δεξιότητες πιθανόν απαιτούσαν;</a:t>
            </a:r>
            <a:r>
              <a:rPr lang="el-GR" b="1" i="1" dirty="0">
                <a:solidFill>
                  <a:prstClr val="black"/>
                </a:solidFill>
              </a:rPr>
              <a:t/>
            </a:r>
            <a:br>
              <a:rPr lang="el-GR" b="1" i="1" dirty="0">
                <a:solidFill>
                  <a:prstClr val="black"/>
                </a:solidFill>
              </a:rPr>
            </a:br>
            <a:endParaRPr lang="el-GR" dirty="0">
              <a:solidFill>
                <a:prstClr val="black"/>
              </a:solidFill>
            </a:endParaRPr>
          </a:p>
        </p:txBody>
      </p:sp>
      <p:sp>
        <p:nvSpPr>
          <p:cNvPr id="5" name="4 - Ορθογώνιο"/>
          <p:cNvSpPr/>
          <p:nvPr/>
        </p:nvSpPr>
        <p:spPr>
          <a:xfrm>
            <a:off x="0" y="1785926"/>
            <a:ext cx="9001156" cy="4093428"/>
          </a:xfrm>
          <a:prstGeom prst="rect">
            <a:avLst/>
          </a:prstGeom>
        </p:spPr>
        <p:txBody>
          <a:bodyPr wrap="square">
            <a:spAutoFit/>
          </a:bodyPr>
          <a:lstStyle/>
          <a:p>
            <a:pPr fontAlgn="base">
              <a:buFont typeface="Arial" pitchFamily="34" charset="0"/>
              <a:buChar char="•"/>
            </a:pPr>
            <a:r>
              <a:rPr lang="el-GR" sz="2000" dirty="0">
                <a:solidFill>
                  <a:prstClr val="black"/>
                </a:solidFill>
              </a:rPr>
              <a:t>Για να γίνει κάποια γυναίκα μοδίστρα παλιότερα δεν υπήρχαν σχολές, αλλά υπήρχαν μοδίστρες που έπαιρναν μαθήτριες για να τους διδάξουν την τέχνη της μοδιστρικής.</a:t>
            </a:r>
          </a:p>
          <a:p>
            <a:pPr fontAlgn="base">
              <a:buFont typeface="Arial" pitchFamily="34" charset="0"/>
              <a:buChar char="•"/>
            </a:pPr>
            <a:endParaRPr lang="el-GR" sz="2000" dirty="0">
              <a:solidFill>
                <a:prstClr val="black"/>
              </a:solidFill>
            </a:endParaRPr>
          </a:p>
          <a:p>
            <a:pPr fontAlgn="base"/>
            <a:endParaRPr lang="el-GR" sz="2000" dirty="0">
              <a:solidFill>
                <a:prstClr val="black"/>
              </a:solidFill>
            </a:endParaRPr>
          </a:p>
          <a:p>
            <a:pPr fontAlgn="base">
              <a:buFont typeface="Arial" pitchFamily="34" charset="0"/>
              <a:buChar char="•"/>
            </a:pPr>
            <a:r>
              <a:rPr lang="el-GR" sz="2000" dirty="0">
                <a:solidFill>
                  <a:prstClr val="black"/>
                </a:solidFill>
              </a:rPr>
              <a:t>Κάθε μοδίστρα ανάλογα με τη δουλειά που είχε, είχε φτιάξει μικρό ή μεγάλο εργαστήριο. Οι περισσότερες μοδίστρες είχαν φτιάξει το εργαστήριο σε ένα δωμάτιο του σπιτιού τους </a:t>
            </a:r>
          </a:p>
          <a:p>
            <a:pPr fontAlgn="base"/>
            <a:endParaRPr lang="el-GR" sz="2000" dirty="0">
              <a:solidFill>
                <a:prstClr val="black"/>
              </a:solidFill>
            </a:endParaRPr>
          </a:p>
          <a:p>
            <a:pPr fontAlgn="base">
              <a:buFont typeface="Arial" pitchFamily="34" charset="0"/>
              <a:buChar char="•"/>
            </a:pPr>
            <a:r>
              <a:rPr lang="el-GR" sz="2000" dirty="0">
                <a:solidFill>
                  <a:prstClr val="black"/>
                </a:solidFill>
              </a:rPr>
              <a:t>Οι μηχανές που χρησιμοποιούσαν οι μοδίστρες ήταν ποδοκίνητες ως το 1962. Στη συνέχεια οι μηχανές είχαν μοτέρ.  Παλιά χρησιμοποιούσαν ραπτομηχανή του χεριού, που γάζωνε με το χέρι. Αργότερα γάζωναν με μηχανή του ποδιού, που δούλευε κουνώντας το πόδι.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0034" y="500042"/>
            <a:ext cx="7643866" cy="1661993"/>
          </a:xfrm>
          <a:prstGeom prst="rect">
            <a:avLst/>
          </a:prstGeom>
        </p:spPr>
        <p:txBody>
          <a:bodyPr wrap="square">
            <a:spAutoFit/>
          </a:bodyPr>
          <a:lstStyle/>
          <a:p>
            <a:r>
              <a:rPr lang="el-GR" sz="2200" b="1" i="1" dirty="0">
                <a:solidFill>
                  <a:prstClr val="black"/>
                </a:solidFill>
              </a:rPr>
              <a:t>Ποια ήταν τα σύνεργα/εργαλεία που χρησιμοποιούσαν στα συγκεκριμένα επαγγέλματα και ποιες ιδιαίτερες δεξιότητες πιθανόν απαιτούσαν;</a:t>
            </a:r>
            <a:endParaRPr lang="el-GR" sz="2200" dirty="0">
              <a:solidFill>
                <a:prstClr val="black"/>
              </a:solidFill>
            </a:endParaRPr>
          </a:p>
          <a:p>
            <a:r>
              <a:rPr lang="el-GR" dirty="0">
                <a:solidFill>
                  <a:prstClr val="black"/>
                </a:solidFill>
              </a:rPr>
              <a:t/>
            </a:r>
            <a:br>
              <a:rPr lang="el-GR" dirty="0">
                <a:solidFill>
                  <a:prstClr val="black"/>
                </a:solidFill>
              </a:rPr>
            </a:br>
            <a:endParaRPr lang="el-GR" dirty="0">
              <a:solidFill>
                <a:prstClr val="black"/>
              </a:solidFill>
            </a:endParaRPr>
          </a:p>
        </p:txBody>
      </p:sp>
      <p:sp>
        <p:nvSpPr>
          <p:cNvPr id="5" name="4 - Ορθογώνιο"/>
          <p:cNvSpPr/>
          <p:nvPr/>
        </p:nvSpPr>
        <p:spPr>
          <a:xfrm>
            <a:off x="428596" y="1928802"/>
            <a:ext cx="8429684" cy="3170099"/>
          </a:xfrm>
          <a:prstGeom prst="rect">
            <a:avLst/>
          </a:prstGeom>
        </p:spPr>
        <p:txBody>
          <a:bodyPr wrap="square">
            <a:spAutoFit/>
          </a:bodyPr>
          <a:lstStyle/>
          <a:p>
            <a:pPr fontAlgn="base">
              <a:buFont typeface="Arial" pitchFamily="34" charset="0"/>
              <a:buChar char="•"/>
            </a:pPr>
            <a:r>
              <a:rPr lang="el-GR" sz="2000" dirty="0">
                <a:solidFill>
                  <a:prstClr val="black"/>
                </a:solidFill>
              </a:rPr>
              <a:t>Σήμερα χρησιμοποιούν ηλεκτρική μηχανή, που γαζώνει γρήγορα και έτσι δεν κουράζει πολύ. Επάνω στη ραπτομηχανή υπάρχουν τα μασούρια με τις κλωστές διαφόρων χρωμάτων.</a:t>
            </a:r>
          </a:p>
          <a:p>
            <a:pPr fontAlgn="base"/>
            <a:endParaRPr lang="el-GR" sz="2000" dirty="0">
              <a:solidFill>
                <a:prstClr val="black"/>
              </a:solidFill>
            </a:endParaRPr>
          </a:p>
          <a:p>
            <a:pPr fontAlgn="base">
              <a:buFont typeface="Arial" pitchFamily="34" charset="0"/>
              <a:buChar char="•"/>
            </a:pPr>
            <a:r>
              <a:rPr lang="el-GR" sz="2000" dirty="0">
                <a:solidFill>
                  <a:prstClr val="black"/>
                </a:solidFill>
              </a:rPr>
              <a:t>Εργαλεία: Πάγκος – καμπούρης, ψαλίδια – μέτρο, στραβόριγες – μαξιλαράκι (για σιδέρωμα), διπλό πασχαρό (για μανίκια), δαχτυλήθρες – βελόνες – κλωστές και το ταυ για να τραβάει γραμμές με μια κιμωλία πάνω στο ύφασμα, για να παίρνει τα σημάδια. </a:t>
            </a:r>
          </a:p>
          <a:p>
            <a:pPr fontAlgn="base"/>
            <a:endParaRPr lang="el-GR" sz="2000" dirty="0">
              <a:solidFill>
                <a:prstClr val="black"/>
              </a:solidFill>
            </a:endParaRPr>
          </a:p>
          <a:p>
            <a:pPr fontAlgn="base">
              <a:buFont typeface="Arial" pitchFamily="34" charset="0"/>
              <a:buChar char="•"/>
            </a:pPr>
            <a:r>
              <a:rPr lang="el-GR" sz="2000" dirty="0">
                <a:solidFill>
                  <a:prstClr val="black"/>
                </a:solidFill>
              </a:rPr>
              <a:t>Το σιδέρωμα γινόταν με σίδερο που έπαιρνε μέσα κάρβουνο.</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285728"/>
            <a:ext cx="7715304" cy="1661993"/>
          </a:xfrm>
          <a:prstGeom prst="rect">
            <a:avLst/>
          </a:prstGeom>
        </p:spPr>
        <p:txBody>
          <a:bodyPr wrap="square">
            <a:spAutoFit/>
          </a:bodyPr>
          <a:lstStyle/>
          <a:p>
            <a:r>
              <a:rPr lang="el-GR" sz="2200" b="1" i="1" dirty="0">
                <a:solidFill>
                  <a:prstClr val="black"/>
                </a:solidFill>
              </a:rPr>
              <a:t>Ποια ήταν τα σύνεργα/εργαλεία που χρησιμοποιούσαν στα συγκεκριμένα επαγγέλματα και ποιες ιδιαίτερες δεξιότητες πιθανόν απαιτούσαν;</a:t>
            </a:r>
            <a:endParaRPr lang="el-GR" sz="2200" dirty="0">
              <a:solidFill>
                <a:prstClr val="black"/>
              </a:solidFill>
            </a:endParaRPr>
          </a:p>
          <a:p>
            <a:r>
              <a:rPr lang="el-GR" dirty="0">
                <a:solidFill>
                  <a:prstClr val="black"/>
                </a:solidFill>
              </a:rPr>
              <a:t/>
            </a:r>
            <a:br>
              <a:rPr lang="el-GR" dirty="0">
                <a:solidFill>
                  <a:prstClr val="black"/>
                </a:solidFill>
              </a:rPr>
            </a:br>
            <a:endParaRPr lang="el-GR" dirty="0">
              <a:solidFill>
                <a:prstClr val="black"/>
              </a:solidFill>
            </a:endParaRPr>
          </a:p>
        </p:txBody>
      </p:sp>
      <p:sp>
        <p:nvSpPr>
          <p:cNvPr id="5" name="4 - Ορθογώνιο"/>
          <p:cNvSpPr/>
          <p:nvPr/>
        </p:nvSpPr>
        <p:spPr>
          <a:xfrm>
            <a:off x="251520" y="1500174"/>
            <a:ext cx="8892544" cy="4401205"/>
          </a:xfrm>
          <a:prstGeom prst="rect">
            <a:avLst/>
          </a:prstGeom>
        </p:spPr>
        <p:txBody>
          <a:bodyPr wrap="square">
            <a:spAutoFit/>
          </a:bodyPr>
          <a:lstStyle/>
          <a:p>
            <a:pPr fontAlgn="base">
              <a:buFont typeface="Arial" pitchFamily="34" charset="0"/>
              <a:buChar char="•"/>
            </a:pPr>
            <a:r>
              <a:rPr lang="el-GR" sz="2000" dirty="0">
                <a:solidFill>
                  <a:prstClr val="black"/>
                </a:solidFill>
              </a:rPr>
              <a:t>Μεγάλο μέρος της εργασίας γινόταν με το χέρι (στριφώματα, κεντήματα, κουμπιά).</a:t>
            </a:r>
          </a:p>
          <a:p>
            <a:pPr fontAlgn="base"/>
            <a:endParaRPr lang="el-GR" sz="2000" dirty="0">
              <a:solidFill>
                <a:prstClr val="black"/>
              </a:solidFill>
            </a:endParaRPr>
          </a:p>
          <a:p>
            <a:pPr fontAlgn="base">
              <a:buFont typeface="Arial" pitchFamily="34" charset="0"/>
              <a:buChar char="•"/>
            </a:pPr>
            <a:r>
              <a:rPr lang="el-GR" sz="2000" dirty="0">
                <a:solidFill>
                  <a:prstClr val="black"/>
                </a:solidFill>
              </a:rPr>
              <a:t>Όσον αφορά τους ράφτες, αυτοί πήγαιναν σε σπίτια και έπαιρναν τα μέτρα από τον πελάτη με ένα εργαλείο που ονομάζεται μεζούρα. </a:t>
            </a:r>
          </a:p>
          <a:p>
            <a:pPr fontAlgn="base"/>
            <a:endParaRPr lang="el-GR" sz="2000" dirty="0">
              <a:solidFill>
                <a:prstClr val="black"/>
              </a:solidFill>
            </a:endParaRPr>
          </a:p>
          <a:p>
            <a:pPr fontAlgn="base">
              <a:buFont typeface="Arial" pitchFamily="34" charset="0"/>
              <a:buChar char="•"/>
            </a:pPr>
            <a:r>
              <a:rPr lang="el-GR" sz="2000" dirty="0">
                <a:solidFill>
                  <a:prstClr val="black"/>
                </a:solidFill>
              </a:rPr>
              <a:t>Εργαλεία: ειδικό ψαλίδι, 40 πόντων περίπου, το οποίο αγόραζαν από το εξωτερικό, φορητή ραπτομηχανή, τρίγωνο, μεζούρα, μία κιμωλία και ένα καρφιτσερό το οποίο φορούσαν στο χέρι τους και κάρφωναν τις βελόνες τους. Επίσης είχαν ένα </a:t>
            </a:r>
            <a:r>
              <a:rPr lang="el-GR" sz="2000" dirty="0" err="1">
                <a:solidFill>
                  <a:prstClr val="black"/>
                </a:solidFill>
              </a:rPr>
              <a:t>πασχαρό</a:t>
            </a:r>
            <a:r>
              <a:rPr lang="el-GR" sz="2000" dirty="0">
                <a:solidFill>
                  <a:prstClr val="black"/>
                </a:solidFill>
              </a:rPr>
              <a:t> όπου ακουμπούσαν τα ρούχα και τα σιδέρωναν και φυσικά ένα σίδερο βαρύ.</a:t>
            </a:r>
          </a:p>
          <a:p>
            <a:pPr fontAlgn="base"/>
            <a:endParaRPr lang="el-GR" sz="2000" dirty="0">
              <a:solidFill>
                <a:prstClr val="black"/>
              </a:solidFill>
            </a:endParaRPr>
          </a:p>
          <a:p>
            <a:pPr fontAlgn="base">
              <a:buFont typeface="Arial" pitchFamily="34" charset="0"/>
              <a:buChar char="•"/>
            </a:pPr>
            <a:r>
              <a:rPr lang="el-GR" sz="2000" dirty="0">
                <a:solidFill>
                  <a:prstClr val="black"/>
                </a:solidFill>
              </a:rPr>
              <a:t>Ο πελάτης πλήρωνε τον ράφτη, δίνοντάς του χρήματα, αλλά ορισμένες φορές του έδινε καλαμπόκι, σιτάρι κ.ά. Σε άλλες περιπτώσεις, όταν ο ράφτης είχε δικό του μαγαζί, αυτό ονομαζόταν ραφείο.</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0034" y="642918"/>
            <a:ext cx="7429552" cy="1323439"/>
          </a:xfrm>
          <a:prstGeom prst="rect">
            <a:avLst/>
          </a:prstGeom>
        </p:spPr>
        <p:txBody>
          <a:bodyPr wrap="square">
            <a:spAutoFit/>
          </a:bodyPr>
          <a:lstStyle/>
          <a:p>
            <a:r>
              <a:rPr lang="el-GR" sz="2200" b="1" i="1" dirty="0">
                <a:solidFill>
                  <a:prstClr val="black"/>
                </a:solidFill>
              </a:rPr>
              <a:t>Για ποια από αυτά τα επαγγέλματα βρίσκουμε αναφορές στη λογοτεχνία, στον κινηματογράφο, σε τραγούδια κ.τ.λ.</a:t>
            </a:r>
            <a:endParaRPr lang="el-GR" sz="2200" dirty="0">
              <a:solidFill>
                <a:prstClr val="black"/>
              </a:solidFill>
            </a:endParaRPr>
          </a:p>
          <a:p>
            <a:r>
              <a:rPr lang="el-GR" dirty="0">
                <a:solidFill>
                  <a:prstClr val="black"/>
                </a:solidFill>
              </a:rPr>
              <a:t/>
            </a:r>
            <a:br>
              <a:rPr lang="el-GR" dirty="0">
                <a:solidFill>
                  <a:prstClr val="black"/>
                </a:solidFill>
              </a:rPr>
            </a:br>
            <a:endParaRPr lang="el-GR" dirty="0">
              <a:solidFill>
                <a:prstClr val="black"/>
              </a:solidFill>
            </a:endParaRPr>
          </a:p>
        </p:txBody>
      </p:sp>
      <p:sp>
        <p:nvSpPr>
          <p:cNvPr id="6" name="5 - Ορθογώνιο"/>
          <p:cNvSpPr/>
          <p:nvPr/>
        </p:nvSpPr>
        <p:spPr>
          <a:xfrm>
            <a:off x="571472" y="1500174"/>
            <a:ext cx="7500974" cy="4196020"/>
          </a:xfrm>
          <a:prstGeom prst="rect">
            <a:avLst/>
          </a:prstGeom>
        </p:spPr>
        <p:txBody>
          <a:bodyPr wrap="square">
            <a:spAutoFit/>
          </a:bodyPr>
          <a:lstStyle/>
          <a:p>
            <a:pPr marL="31750" fontAlgn="base">
              <a:buFont typeface="Arial"/>
              <a:buChar char="•"/>
            </a:pPr>
            <a:r>
              <a:rPr lang="el-GR" sz="2000" dirty="0">
                <a:solidFill>
                  <a:srgbClr val="000000"/>
                </a:solidFill>
              </a:rPr>
              <a:t>Στη λογοτεχνία, στον κινηματογράφο και σε τραγούδια απεικονίζεται ο τύπος της μοδίστρας με δύο κυρίως μορφές: σαν νεαρή, μαθητευόμενη μοδίστρα ή σαν επαγγελματίας με τις πελάτισσες της να την ταλαιπωρούν. </a:t>
            </a:r>
          </a:p>
          <a:p>
            <a:pPr marL="31750" fontAlgn="base">
              <a:spcBef>
                <a:spcPts val="1400"/>
              </a:spcBef>
              <a:buFont typeface="Arial"/>
              <a:buChar char="•"/>
            </a:pPr>
            <a:r>
              <a:rPr lang="el-GR" sz="2000" dirty="0">
                <a:solidFill>
                  <a:srgbClr val="000000"/>
                </a:solidFill>
              </a:rPr>
              <a:t>Λογοτεχνία: Γαλάτεια Καζαντζάκη (1881-1962), “Πίσω από τη βιτρίνα”. </a:t>
            </a:r>
          </a:p>
          <a:p>
            <a:pPr marL="31750" fontAlgn="base">
              <a:spcBef>
                <a:spcPts val="1400"/>
              </a:spcBef>
              <a:buFont typeface="Arial"/>
              <a:buChar char="•"/>
            </a:pPr>
            <a:r>
              <a:rPr lang="el-GR" sz="2000" dirty="0">
                <a:solidFill>
                  <a:srgbClr val="000000"/>
                </a:solidFill>
              </a:rPr>
              <a:t>Τραγούδι του Γ. Παπαϊωάννου: “Η μοδιστρούλα” </a:t>
            </a:r>
          </a:p>
          <a:p>
            <a:pPr marL="31750" fontAlgn="base">
              <a:spcBef>
                <a:spcPts val="1400"/>
              </a:spcBef>
              <a:buFont typeface="Arial"/>
              <a:buChar char="•"/>
            </a:pPr>
            <a:r>
              <a:rPr lang="el-GR" sz="2000" dirty="0">
                <a:solidFill>
                  <a:srgbClr val="000000"/>
                </a:solidFill>
              </a:rPr>
              <a:t>Αξέχαστος έχει μείνει ο χαρακτήρας της μοδίστρας Πελαγίας από τη Ρένα Βλαχοπούλου στη ταινία, “Η Παριζιάνα”.</a:t>
            </a:r>
          </a:p>
          <a:p>
            <a:pPr marL="31750" fontAlgn="base">
              <a:spcBef>
                <a:spcPts val="1400"/>
              </a:spcBef>
              <a:buFont typeface="Arial"/>
              <a:buChar char="•"/>
            </a:pPr>
            <a:r>
              <a:rPr lang="el-GR" sz="2000" dirty="0">
                <a:solidFill>
                  <a:srgbClr val="000000"/>
                </a:solidFill>
              </a:rPr>
              <a:t>Το χαρακτήρα του μικρού ράφτη συναντάμε στο διήγημα του Γεώργιου Βιζυηνού “Το μόνον της ζωής του </a:t>
            </a:r>
            <a:r>
              <a:rPr lang="el-GR" sz="2000" dirty="0" err="1">
                <a:solidFill>
                  <a:srgbClr val="000000"/>
                </a:solidFill>
              </a:rPr>
              <a:t>ταξίδιον</a:t>
            </a:r>
            <a:r>
              <a:rPr lang="el-GR" sz="2000" dirty="0">
                <a:solidFill>
                  <a:srgbClr val="000000"/>
                </a:solidFill>
              </a:rPr>
              <a:t>” του 1884.</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857224" y="642918"/>
            <a:ext cx="7572428" cy="1384995"/>
          </a:xfrm>
          <a:prstGeom prst="rect">
            <a:avLst/>
          </a:prstGeom>
        </p:spPr>
        <p:txBody>
          <a:bodyPr wrap="square">
            <a:spAutoFit/>
          </a:bodyPr>
          <a:lstStyle/>
          <a:p>
            <a:r>
              <a:rPr lang="el-GR" sz="2200" b="1" i="1" dirty="0">
                <a:solidFill>
                  <a:prstClr val="black"/>
                </a:solidFill>
              </a:rPr>
              <a:t>Ποια από αυτά τα επαγγέλματα αφορούσαν τα αστικά κέντρα και ποια την ύπαιθρο; Εμφανίστηκαν ή ήταν περισσότερο δημοφιλή σε συγκεκριμένες περιοχές και γιατί;</a:t>
            </a:r>
            <a:r>
              <a:rPr lang="el-GR" b="1" i="1" dirty="0">
                <a:solidFill>
                  <a:prstClr val="black"/>
                </a:solidFill>
              </a:rPr>
              <a:t/>
            </a:r>
            <a:br>
              <a:rPr lang="el-GR" b="1" i="1" dirty="0">
                <a:solidFill>
                  <a:prstClr val="black"/>
                </a:solidFill>
              </a:rPr>
            </a:br>
            <a:endParaRPr lang="el-GR" dirty="0">
              <a:solidFill>
                <a:prstClr val="black"/>
              </a:solidFill>
            </a:endParaRPr>
          </a:p>
        </p:txBody>
      </p:sp>
      <p:sp>
        <p:nvSpPr>
          <p:cNvPr id="5" name="4 - Ορθογώνιο"/>
          <p:cNvSpPr/>
          <p:nvPr/>
        </p:nvSpPr>
        <p:spPr>
          <a:xfrm>
            <a:off x="500034" y="2214554"/>
            <a:ext cx="8358246" cy="2605842"/>
          </a:xfrm>
          <a:prstGeom prst="rect">
            <a:avLst/>
          </a:prstGeom>
        </p:spPr>
        <p:txBody>
          <a:bodyPr wrap="square">
            <a:spAutoFit/>
          </a:bodyPr>
          <a:lstStyle/>
          <a:p>
            <a:pPr marL="31750" fontAlgn="base">
              <a:spcBef>
                <a:spcPts val="1400"/>
              </a:spcBef>
              <a:buFont typeface="Arial"/>
              <a:buChar char="•"/>
            </a:pPr>
            <a:r>
              <a:rPr lang="el-GR" sz="2000" dirty="0">
                <a:solidFill>
                  <a:srgbClr val="000000"/>
                </a:solidFill>
              </a:rPr>
              <a:t>Το επάγγελμα της μοδίστρας αφορούσε τόσο την επαρχία όσο και τα μεγάλα αστικά κέντρα. </a:t>
            </a:r>
          </a:p>
          <a:p>
            <a:pPr marL="31750" fontAlgn="base">
              <a:spcBef>
                <a:spcPts val="1400"/>
              </a:spcBef>
              <a:buFont typeface="Arial"/>
              <a:buChar char="•"/>
            </a:pPr>
            <a:r>
              <a:rPr lang="el-GR" sz="2000" dirty="0">
                <a:solidFill>
                  <a:srgbClr val="000000"/>
                </a:solidFill>
              </a:rPr>
              <a:t>Στις μικρές επαρχιακές πόλεις δεν υπήρχαν εμπορικά κέντρα για να αγοράσει ο κόσμος έτοιμα ρούχα οπότε απευθυνόταν στις μοδίστρες.</a:t>
            </a:r>
          </a:p>
          <a:p>
            <a:pPr marL="31750" fontAlgn="base">
              <a:spcBef>
                <a:spcPts val="1400"/>
              </a:spcBef>
              <a:buFont typeface="Arial"/>
              <a:buChar char="•"/>
            </a:pPr>
            <a:r>
              <a:rPr lang="el-GR" sz="2000" dirty="0">
                <a:solidFill>
                  <a:srgbClr val="000000"/>
                </a:solidFill>
              </a:rPr>
              <a:t>Και στα αστικά κέντρα ήταν αρκετά δημοφιλές αφού ο κόσμος προτιμούσε να αγοράζει το ύφασμα της αρεσκείας του και να το πηγαίνει στη μοδίστρα να του ράψει το ρούχο που επιθυμεί.</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857224" y="642918"/>
            <a:ext cx="7500990" cy="1323439"/>
          </a:xfrm>
          <a:prstGeom prst="rect">
            <a:avLst/>
          </a:prstGeom>
        </p:spPr>
        <p:txBody>
          <a:bodyPr wrap="square">
            <a:spAutoFit/>
          </a:bodyPr>
          <a:lstStyle/>
          <a:p>
            <a:r>
              <a:rPr lang="el-GR" sz="2200" b="1" i="1" dirty="0">
                <a:solidFill>
                  <a:prstClr val="black"/>
                </a:solidFill>
              </a:rPr>
              <a:t>Πώς εξελίχθηκαν στο πέρασμα του χρόνου και από ποια σύγχρονα επαγγέλματα αντικαταστάθηκαν;</a:t>
            </a:r>
            <a:endParaRPr lang="el-GR" sz="2200" dirty="0">
              <a:solidFill>
                <a:prstClr val="black"/>
              </a:solidFill>
            </a:endParaRPr>
          </a:p>
          <a:p>
            <a:r>
              <a:rPr lang="el-GR" dirty="0">
                <a:solidFill>
                  <a:prstClr val="black"/>
                </a:solidFill>
              </a:rPr>
              <a:t/>
            </a:r>
            <a:br>
              <a:rPr lang="el-GR" dirty="0">
                <a:solidFill>
                  <a:prstClr val="black"/>
                </a:solidFill>
              </a:rPr>
            </a:br>
            <a:endParaRPr lang="el-GR" dirty="0">
              <a:solidFill>
                <a:prstClr val="black"/>
              </a:solidFill>
            </a:endParaRPr>
          </a:p>
        </p:txBody>
      </p:sp>
      <p:sp>
        <p:nvSpPr>
          <p:cNvPr id="5" name="4 - Ορθογώνιο"/>
          <p:cNvSpPr/>
          <p:nvPr/>
        </p:nvSpPr>
        <p:spPr>
          <a:xfrm>
            <a:off x="357158" y="1500174"/>
            <a:ext cx="8535322" cy="3041858"/>
          </a:xfrm>
          <a:prstGeom prst="rect">
            <a:avLst/>
          </a:prstGeom>
        </p:spPr>
        <p:txBody>
          <a:bodyPr wrap="square">
            <a:spAutoFit/>
          </a:bodyPr>
          <a:lstStyle/>
          <a:p>
            <a:pPr marL="31750" fontAlgn="base">
              <a:buFont typeface="Arial"/>
              <a:buChar char="•"/>
            </a:pPr>
            <a:r>
              <a:rPr lang="el-GR" sz="2000" dirty="0">
                <a:solidFill>
                  <a:srgbClr val="000000"/>
                </a:solidFill>
              </a:rPr>
              <a:t>Με το πέρασμα του χρόνου τα </a:t>
            </a:r>
            <a:r>
              <a:rPr lang="el-GR" sz="2000" dirty="0" err="1">
                <a:solidFill>
                  <a:srgbClr val="000000"/>
                </a:solidFill>
              </a:rPr>
              <a:t>μοδιστρικά</a:t>
            </a:r>
            <a:r>
              <a:rPr lang="el-GR" sz="2000" dirty="0">
                <a:solidFill>
                  <a:srgbClr val="000000"/>
                </a:solidFill>
              </a:rPr>
              <a:t> εργαστήρια των επώνυμων επαγγελματιών εξελίχθηκαν σε μεγάλα ατελιέ, ακόμα και σε οίκους μόδας, όπως ο οίκος  “Λουκία” και ο οίκος “</a:t>
            </a:r>
            <a:r>
              <a:rPr lang="el-GR" sz="2000" dirty="0" err="1">
                <a:solidFill>
                  <a:srgbClr val="000000"/>
                </a:solidFill>
              </a:rPr>
              <a:t>Τσούχλου</a:t>
            </a:r>
            <a:r>
              <a:rPr lang="el-GR" sz="2000" dirty="0">
                <a:solidFill>
                  <a:srgbClr val="000000"/>
                </a:solidFill>
              </a:rPr>
              <a:t>”. Σήμερα το επάγγελμα της μοδίστρας έχει παραμείνει κυρίως στον χώρο της μεταποίησης, ενώ έχει εξελιχθεί σε σχεδιαστή μόδας.</a:t>
            </a:r>
          </a:p>
          <a:p>
            <a:pPr marL="31750" fontAlgn="base">
              <a:spcBef>
                <a:spcPts val="1400"/>
              </a:spcBef>
              <a:buFont typeface="Arial"/>
              <a:buChar char="•"/>
            </a:pPr>
            <a:r>
              <a:rPr lang="el-GR" sz="2000" dirty="0">
                <a:solidFill>
                  <a:srgbClr val="000000"/>
                </a:solidFill>
              </a:rPr>
              <a:t>Το επάγγελμα του ράφτη αντικαταστάθηκε από το επάγγελμα των σχεδιαστών αλλά και από βιοτεχνίες που δημιουργούν ρούχα. Στην εποχή μας, υπάρχουν ράφτες υψηλής ραπτικής. Συνήθως τους συναντάμε σε χώρες του εξωτερικού όπως στην Ιταλία και τη Γαλλία. </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500042"/>
            <a:ext cx="8643966" cy="1323439"/>
          </a:xfrm>
          <a:prstGeom prst="rect">
            <a:avLst/>
          </a:prstGeom>
        </p:spPr>
        <p:txBody>
          <a:bodyPr wrap="square">
            <a:spAutoFit/>
          </a:bodyPr>
          <a:lstStyle/>
          <a:p>
            <a:r>
              <a:rPr lang="el-GR" sz="2200" b="1" i="1" dirty="0">
                <a:solidFill>
                  <a:prstClr val="black"/>
                </a:solidFill>
              </a:rPr>
              <a:t>Ποιοι ήταν οι λόγοι που κάποια από αυτά τα επαγγέλματα αντικαταστάθηκαν;</a:t>
            </a:r>
            <a:endParaRPr lang="el-GR" sz="2200" dirty="0">
              <a:solidFill>
                <a:prstClr val="black"/>
              </a:solidFill>
            </a:endParaRPr>
          </a:p>
          <a:p>
            <a:r>
              <a:rPr lang="el-GR" dirty="0">
                <a:solidFill>
                  <a:prstClr val="black"/>
                </a:solidFill>
              </a:rPr>
              <a:t/>
            </a:r>
            <a:br>
              <a:rPr lang="el-GR" dirty="0">
                <a:solidFill>
                  <a:prstClr val="black"/>
                </a:solidFill>
              </a:rPr>
            </a:br>
            <a:endParaRPr lang="el-GR" dirty="0">
              <a:solidFill>
                <a:prstClr val="black"/>
              </a:solidFill>
            </a:endParaRPr>
          </a:p>
        </p:txBody>
      </p:sp>
      <p:sp>
        <p:nvSpPr>
          <p:cNvPr id="5" name="4 - Ορθογώνιο"/>
          <p:cNvSpPr/>
          <p:nvPr/>
        </p:nvSpPr>
        <p:spPr>
          <a:xfrm>
            <a:off x="214282" y="1571612"/>
            <a:ext cx="7643866" cy="2185214"/>
          </a:xfrm>
          <a:prstGeom prst="rect">
            <a:avLst/>
          </a:prstGeom>
        </p:spPr>
        <p:txBody>
          <a:bodyPr wrap="square">
            <a:spAutoFit/>
          </a:bodyPr>
          <a:lstStyle/>
          <a:p>
            <a:pPr fontAlgn="base"/>
            <a:r>
              <a:rPr lang="el-GR" sz="2000" dirty="0">
                <a:solidFill>
                  <a:prstClr val="black"/>
                </a:solidFill>
              </a:rPr>
              <a:t>Το επάγγελμα της μοδίστρας δεν αντικαταστάθηκε αλλά μειώθηκε η δυναμική του και η ζήτησή του. Ο λόγος ήταν η ανάπτυξη της βιομηχανίας έτοιμων ενδυμάτων και των εμπορικών καταστημάτων, η μεγάλη προσφορά και ποικιλία σε ρούχα και η άμεση απόκτησή τους σε μικρό κόστος.</a:t>
            </a:r>
          </a:p>
          <a:p>
            <a:r>
              <a:rPr lang="el-GR" dirty="0">
                <a:solidFill>
                  <a:prstClr val="black"/>
                </a:solidFill>
              </a:rPr>
              <a:t/>
            </a:r>
            <a:br>
              <a:rPr lang="el-GR" dirty="0">
                <a:solidFill>
                  <a:prstClr val="black"/>
                </a:solidFill>
              </a:rPr>
            </a:br>
            <a:endParaRPr lang="el-GR" dirty="0">
              <a:solidFill>
                <a:prstClr val="black"/>
              </a:solidFill>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4282" y="571480"/>
            <a:ext cx="8929718" cy="1323439"/>
          </a:xfrm>
          <a:prstGeom prst="rect">
            <a:avLst/>
          </a:prstGeom>
        </p:spPr>
        <p:txBody>
          <a:bodyPr wrap="square">
            <a:spAutoFit/>
          </a:bodyPr>
          <a:lstStyle/>
          <a:p>
            <a:r>
              <a:rPr lang="el-GR" sz="2200" b="1" i="1" dirty="0">
                <a:solidFill>
                  <a:prstClr val="black"/>
                </a:solidFill>
              </a:rPr>
              <a:t>Ποιοι ήταν οι λόγοι που κάποια από αυτά τα επαγγέλματα χάθηκαν ή τείνουν να χαθούν;</a:t>
            </a:r>
            <a:endParaRPr lang="el-GR" sz="2200" dirty="0">
              <a:solidFill>
                <a:prstClr val="black"/>
              </a:solidFill>
            </a:endParaRPr>
          </a:p>
          <a:p>
            <a:r>
              <a:rPr lang="el-GR" dirty="0">
                <a:solidFill>
                  <a:prstClr val="black"/>
                </a:solidFill>
              </a:rPr>
              <a:t/>
            </a:r>
            <a:br>
              <a:rPr lang="el-GR" dirty="0">
                <a:solidFill>
                  <a:prstClr val="black"/>
                </a:solidFill>
              </a:rPr>
            </a:br>
            <a:endParaRPr lang="el-GR" dirty="0">
              <a:solidFill>
                <a:prstClr val="black"/>
              </a:solidFill>
            </a:endParaRPr>
          </a:p>
        </p:txBody>
      </p:sp>
      <p:sp>
        <p:nvSpPr>
          <p:cNvPr id="5" name="4 - Ορθογώνιο"/>
          <p:cNvSpPr/>
          <p:nvPr/>
        </p:nvSpPr>
        <p:spPr>
          <a:xfrm>
            <a:off x="214282" y="1643050"/>
            <a:ext cx="8143932" cy="1938992"/>
          </a:xfrm>
          <a:prstGeom prst="rect">
            <a:avLst/>
          </a:prstGeom>
        </p:spPr>
        <p:txBody>
          <a:bodyPr wrap="square">
            <a:spAutoFit/>
          </a:bodyPr>
          <a:lstStyle/>
          <a:p>
            <a:pPr fontAlgn="base"/>
            <a:r>
              <a:rPr lang="el-GR" sz="2000" dirty="0">
                <a:solidFill>
                  <a:prstClr val="black"/>
                </a:solidFill>
              </a:rPr>
              <a:t>Με την εμφάνιση των πρώτων εμπορικών καταστημάτων, το επάγγελμα της μοδίστρας άρχισε σιγά-σιγά να φθίνει, χωρίς να εξαφανιστεί γιατί υπήρχαν γυναίκες που εξακολουθούσαν να θέλουν τα ρούχα που φορούσαν να είναι φτιαγμένα από μοδίστρα. Με το πέρασμα του χρόνου οι βιοτεχνίες κατασκευής ενδυμάτων αυξήθηκαν με αποτέλεσμα το επάγγελμα της μοδίστρας να μην είναι δημοφιλές.</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23528" y="1916832"/>
            <a:ext cx="8280920" cy="1384995"/>
          </a:xfrm>
          <a:prstGeom prst="rect">
            <a:avLst/>
          </a:prstGeom>
        </p:spPr>
        <p:txBody>
          <a:bodyPr wrap="square">
            <a:spAutoFit/>
          </a:bodyPr>
          <a:lstStyle/>
          <a:p>
            <a:r>
              <a:rPr lang="el-GR" sz="2800" b="1" i="1" dirty="0">
                <a:solidFill>
                  <a:srgbClr val="7030A0"/>
                </a:solidFill>
              </a:rPr>
              <a:t>Παραδοσιακά επαγγέλματα στον χώρο και στον χρόνο</a:t>
            </a:r>
            <a:endParaRPr lang="el-GR" sz="2800" dirty="0">
              <a:solidFill>
                <a:srgbClr val="7030A0"/>
              </a:solidFill>
            </a:endParaRPr>
          </a:p>
          <a:p>
            <a:r>
              <a:rPr lang="el-GR" sz="2800" dirty="0">
                <a:solidFill>
                  <a:prstClr val="black"/>
                </a:solidFill>
              </a:rPr>
              <a:t/>
            </a:r>
            <a:br>
              <a:rPr lang="el-GR" sz="2800" dirty="0">
                <a:solidFill>
                  <a:prstClr val="black"/>
                </a:solidFill>
              </a:rPr>
            </a:br>
            <a:endParaRPr lang="el-GR" sz="2800" dirty="0">
              <a:solidFill>
                <a:prstClr val="black"/>
              </a:solidFill>
            </a:endParaRPr>
          </a:p>
        </p:txBody>
      </p:sp>
      <p:sp>
        <p:nvSpPr>
          <p:cNvPr id="5" name="4 - Ορθογώνιο"/>
          <p:cNvSpPr/>
          <p:nvPr/>
        </p:nvSpPr>
        <p:spPr>
          <a:xfrm>
            <a:off x="611560" y="3284984"/>
            <a:ext cx="5472608" cy="1785104"/>
          </a:xfrm>
          <a:prstGeom prst="rect">
            <a:avLst/>
          </a:prstGeom>
        </p:spPr>
        <p:txBody>
          <a:bodyPr wrap="square">
            <a:spAutoFit/>
          </a:bodyPr>
          <a:lstStyle/>
          <a:p>
            <a:pPr fontAlgn="base"/>
            <a:r>
              <a:rPr lang="el-GR" sz="2200" b="1" dirty="0">
                <a:solidFill>
                  <a:srgbClr val="D60093"/>
                </a:solidFill>
              </a:rPr>
              <a:t>Ευγενία Αμούρσκαϊα</a:t>
            </a:r>
          </a:p>
          <a:p>
            <a:pPr fontAlgn="base"/>
            <a:r>
              <a:rPr lang="el-GR" sz="2200" b="1" dirty="0">
                <a:solidFill>
                  <a:srgbClr val="D60093"/>
                </a:solidFill>
              </a:rPr>
              <a:t>Δανάη Καριώρη</a:t>
            </a:r>
          </a:p>
          <a:p>
            <a:pPr fontAlgn="base"/>
            <a:r>
              <a:rPr lang="el-GR" sz="2200" b="1" dirty="0">
                <a:solidFill>
                  <a:srgbClr val="D60093"/>
                </a:solidFill>
              </a:rPr>
              <a:t>Κωνσταντίνα Ελένη Κάτση</a:t>
            </a:r>
          </a:p>
          <a:p>
            <a:pPr fontAlgn="base"/>
            <a:r>
              <a:rPr lang="el-GR" sz="2200" b="1" dirty="0">
                <a:solidFill>
                  <a:srgbClr val="D60093"/>
                </a:solidFill>
              </a:rPr>
              <a:t>Ιωάννα Κεφαλλωνίτη</a:t>
            </a:r>
          </a:p>
          <a:p>
            <a:pPr fontAlgn="base"/>
            <a:r>
              <a:rPr lang="el-GR" sz="2200" b="1" dirty="0">
                <a:solidFill>
                  <a:srgbClr val="D60093"/>
                </a:solidFill>
              </a:rPr>
              <a:t>Αλεξάνδρα Δημοπούλου</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14282" y="571480"/>
            <a:ext cx="6858048" cy="769441"/>
          </a:xfrm>
          <a:prstGeom prst="rect">
            <a:avLst/>
          </a:prstGeom>
        </p:spPr>
        <p:txBody>
          <a:bodyPr wrap="square">
            <a:spAutoFit/>
          </a:bodyPr>
          <a:lstStyle/>
          <a:p>
            <a:r>
              <a:rPr lang="el-GR" sz="2200" b="1" i="1" dirty="0">
                <a:solidFill>
                  <a:prstClr val="black"/>
                </a:solidFill>
              </a:rPr>
              <a:t>Ποια από αυτά αναβίωσαν λόγω της οικονομικής κρίσης ή άλλων συνθηκών;</a:t>
            </a:r>
            <a:endParaRPr lang="el-GR" sz="2200" dirty="0">
              <a:solidFill>
                <a:prstClr val="black"/>
              </a:solidFill>
            </a:endParaRPr>
          </a:p>
        </p:txBody>
      </p:sp>
      <p:sp>
        <p:nvSpPr>
          <p:cNvPr id="5" name="4 - Ορθογώνιο"/>
          <p:cNvSpPr/>
          <p:nvPr/>
        </p:nvSpPr>
        <p:spPr>
          <a:xfrm>
            <a:off x="142844" y="1571612"/>
            <a:ext cx="7643866" cy="2246769"/>
          </a:xfrm>
          <a:prstGeom prst="rect">
            <a:avLst/>
          </a:prstGeom>
        </p:spPr>
        <p:txBody>
          <a:bodyPr wrap="square">
            <a:spAutoFit/>
          </a:bodyPr>
          <a:lstStyle/>
          <a:p>
            <a:pPr fontAlgn="base"/>
            <a:r>
              <a:rPr lang="el-GR" sz="2000" dirty="0">
                <a:solidFill>
                  <a:prstClr val="black"/>
                </a:solidFill>
              </a:rPr>
              <a:t>Η οικονομική κρίση μείωσε την αγοραστική δύναμη της μέσης οικογένειας, με αποτέλεσμα να αναζητά τρόπους εξοικονόμησης χρημάτων. Η αγορά ρούχων περιορίστηκε και αυξήθηκε η ζήτηση για μεταποίηση και επιδιόρθωση. Προέκυψε λοιπόν ξανά η ανάγκη της μοδίστρας. Επίσης, οι σύγχρονοι άνθρωποι δεν γνωρίζουν πώς να επιδιορθώσουν μικρές φθορές των ρούχων τους ή να φέρουν στα μέτρα τους τα βιομηχανοποιημένα ρούχα που αγοράζουν.</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928926" y="357166"/>
            <a:ext cx="4427838" cy="646331"/>
          </a:xfrm>
          <a:prstGeom prst="rect">
            <a:avLst/>
          </a:prstGeom>
        </p:spPr>
        <p:txBody>
          <a:bodyPr wrap="square">
            <a:spAutoFit/>
          </a:bodyPr>
          <a:lstStyle/>
          <a:p>
            <a:r>
              <a:rPr lang="en-US" sz="3600" dirty="0">
                <a:solidFill>
                  <a:srgbClr val="8064A2">
                    <a:lumMod val="75000"/>
                  </a:srgbClr>
                </a:solidFill>
              </a:rPr>
              <a:t>T</a:t>
            </a:r>
            <a:r>
              <a:rPr lang="el-GR" sz="3600" dirty="0">
                <a:solidFill>
                  <a:srgbClr val="8064A2">
                    <a:lumMod val="75000"/>
                  </a:srgbClr>
                </a:solidFill>
              </a:rPr>
              <a:t>σαγκάρης</a:t>
            </a:r>
          </a:p>
        </p:txBody>
      </p:sp>
      <p:sp>
        <p:nvSpPr>
          <p:cNvPr id="5" name="4 - Ορθογώνιο"/>
          <p:cNvSpPr/>
          <p:nvPr/>
        </p:nvSpPr>
        <p:spPr>
          <a:xfrm>
            <a:off x="323528" y="1124744"/>
            <a:ext cx="8249000" cy="4647426"/>
          </a:xfrm>
          <a:prstGeom prst="rect">
            <a:avLst/>
          </a:prstGeom>
        </p:spPr>
        <p:txBody>
          <a:bodyPr wrap="square">
            <a:spAutoFit/>
          </a:bodyPr>
          <a:lstStyle/>
          <a:p>
            <a:r>
              <a:rPr lang="el-GR" sz="2000" dirty="0">
                <a:solidFill>
                  <a:prstClr val="black"/>
                </a:solidFill>
              </a:rPr>
              <a:t>Ο πάγκος του τσαγκάρη ήταν γεμάτος με τα σύνεργα ,από το πρωί έως το βράδυ.  Στον πάγκο βρίσκονταν βελόνες, σουβλιά, σφυράκια, λίμες, καλαπόδια, τακούνια ,δέρμα , σόλες, μπογιές λάδι, ψαρόχαρτο, πινέλο, γυαλιστικό, ξυλόκαρφα κτλ. Την εποχή εκείνη δεν είχαν κόλλες ή  μηχανές οπότε η δουλειά του τσαγκάρη ήταν πιο δύσκολη από ότι σήμερα. </a:t>
            </a:r>
          </a:p>
          <a:p>
            <a:r>
              <a:rPr lang="el-GR" sz="2000" dirty="0">
                <a:solidFill>
                  <a:prstClr val="black"/>
                </a:solidFill>
              </a:rPr>
              <a:t>Στην τότε κοινωνία το επάγγελμα του τσαγκάρη ήταν πολύ σημαντικό καθώς οι άνθρωποι δεν θα είχαν παπούτσια. Σήμερα το επάγγελμα του τσαγκάρη σχεδόν δεν υπάρχει πια. Οι τσαγκάρηδες ύστερα από τις αλλαγές των προτιμήσεων των πελατών άρχισαν όλο και περισσότερο να λιγοστεύουν  ώσπου με τον καιρό το επάγγελμα αυτό άρχισε να χάνεται. Υπάρχουν αρκετές ασπρόμαυρες ταινίες αφιερωμένες στο επάγγελμα του τσαγκάρη καθώς επίσης στην κεφαλλονίτικη λαογραφία έχουν καταγραφεί παροιμίες που αφορούν τους τσαγκάρηδες.</a:t>
            </a:r>
          </a:p>
          <a:p>
            <a:r>
              <a:rPr lang="el-GR" dirty="0">
                <a:solidFill>
                  <a:prstClr val="black"/>
                </a:solidFill>
              </a:rPr>
              <a:t/>
            </a:r>
            <a:br>
              <a:rPr lang="el-GR" dirty="0">
                <a:solidFill>
                  <a:prstClr val="black"/>
                </a:solidFill>
              </a:rPr>
            </a:br>
            <a:endParaRPr lang="el-GR" dirty="0">
              <a:solidFill>
                <a:prstClr val="black"/>
              </a:solidFill>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ÎÏÎ¿ÏÎ­Î»ÎµÏÎ¼Î± ÎµÎ¹ÎºÏÎ½Î±Ï Î³Î¹Î± ÏÏÎ±Î³ÎºÎ±ÏÎ·Ï"/>
          <p:cNvPicPr/>
          <p:nvPr/>
        </p:nvPicPr>
        <p:blipFill>
          <a:blip r:embed="rId3" cstate="print"/>
          <a:srcRect/>
          <a:stretch>
            <a:fillRect/>
          </a:stretch>
        </p:blipFill>
        <p:spPr bwMode="auto">
          <a:xfrm>
            <a:off x="928662" y="642918"/>
            <a:ext cx="2786082" cy="1638300"/>
          </a:xfrm>
          <a:prstGeom prst="rect">
            <a:avLst/>
          </a:prstGeom>
          <a:noFill/>
          <a:ln w="9525">
            <a:noFill/>
            <a:miter lim="800000"/>
            <a:headEnd/>
            <a:tailEnd/>
          </a:ln>
        </p:spPr>
      </p:pic>
      <p:pic>
        <p:nvPicPr>
          <p:cNvPr id="5" name="4 - Εικόνα" descr="https://1.bp.blogspot.com/-T3GTiDI35V0/UugIMb4QoyI/AAAAAAAAAFA/Su8A_XRoiIk/s1600/8.jpg"/>
          <p:cNvPicPr/>
          <p:nvPr/>
        </p:nvPicPr>
        <p:blipFill>
          <a:blip r:embed="rId4" cstate="print"/>
          <a:srcRect/>
          <a:stretch>
            <a:fillRect/>
          </a:stretch>
        </p:blipFill>
        <p:spPr bwMode="auto">
          <a:xfrm>
            <a:off x="3857620" y="1857364"/>
            <a:ext cx="1785950" cy="1928826"/>
          </a:xfrm>
          <a:prstGeom prst="rect">
            <a:avLst/>
          </a:prstGeom>
          <a:noFill/>
          <a:ln w="9525">
            <a:noFill/>
            <a:miter lim="800000"/>
            <a:headEnd/>
            <a:tailEnd/>
          </a:ln>
        </p:spPr>
      </p:pic>
      <p:pic>
        <p:nvPicPr>
          <p:cNvPr id="6" name="5 - Εικόνα" descr="ÎÏÎ¿ÏÎ­Î»ÎµÏÎ¼Î± ÎµÎ¹ÎºÏÎ½Î±Ï Î³Î¹Î± ÏÏÎ±Î³ÎºÎ±ÏÎ·Ï"/>
          <p:cNvPicPr/>
          <p:nvPr/>
        </p:nvPicPr>
        <p:blipFill>
          <a:blip r:embed="rId5" cstate="print"/>
          <a:srcRect/>
          <a:stretch>
            <a:fillRect/>
          </a:stretch>
        </p:blipFill>
        <p:spPr bwMode="auto">
          <a:xfrm>
            <a:off x="928662" y="4429132"/>
            <a:ext cx="3429024" cy="1857388"/>
          </a:xfrm>
          <a:prstGeom prst="rect">
            <a:avLst/>
          </a:prstGeom>
          <a:noFill/>
          <a:ln w="9525">
            <a:noFill/>
            <a:miter lim="800000"/>
            <a:headEnd/>
            <a:tailEnd/>
          </a:ln>
        </p:spPr>
      </p:pic>
      <p:pic>
        <p:nvPicPr>
          <p:cNvPr id="7" name="6 - Εικόνα" descr="Î¤ÏÎ±Î³ÎºÎ¬ÏÎ·Ï 02"/>
          <p:cNvPicPr/>
          <p:nvPr/>
        </p:nvPicPr>
        <p:blipFill>
          <a:blip r:embed="rId6" cstate="print"/>
          <a:srcRect/>
          <a:stretch>
            <a:fillRect/>
          </a:stretch>
        </p:blipFill>
        <p:spPr bwMode="auto">
          <a:xfrm>
            <a:off x="4786314" y="4357694"/>
            <a:ext cx="3214710" cy="1857388"/>
          </a:xfrm>
          <a:prstGeom prst="rect">
            <a:avLst/>
          </a:prstGeom>
          <a:noFill/>
          <a:ln w="9525">
            <a:noFill/>
            <a:miter lim="800000"/>
            <a:headEnd/>
            <a:tailEnd/>
          </a:ln>
        </p:spPr>
      </p:pic>
      <p:pic>
        <p:nvPicPr>
          <p:cNvPr id="8" name="7 - Εικόνα" descr="http://media.flix.gr.s3.amazonaws.com/cache/9f/c0/9fc0797302d61fe5ebf1e94b6995b3ef.jpg"/>
          <p:cNvPicPr/>
          <p:nvPr/>
        </p:nvPicPr>
        <p:blipFill>
          <a:blip r:embed="rId7" cstate="print"/>
          <a:srcRect/>
          <a:stretch>
            <a:fillRect/>
          </a:stretch>
        </p:blipFill>
        <p:spPr bwMode="auto">
          <a:xfrm>
            <a:off x="6143636" y="285728"/>
            <a:ext cx="2028825" cy="2352675"/>
          </a:xfrm>
          <a:prstGeom prst="rect">
            <a:avLst/>
          </a:prstGeom>
          <a:noFill/>
          <a:ln w="9525">
            <a:no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FF00"/>
                </a:solidFill>
              </a:rPr>
              <a:t>Λούστρος</a:t>
            </a:r>
            <a:endParaRPr lang="el-GR" dirty="0">
              <a:solidFill>
                <a:srgbClr val="FFFF00"/>
              </a:solidFill>
            </a:endParaRPr>
          </a:p>
        </p:txBody>
      </p:sp>
      <p:sp>
        <p:nvSpPr>
          <p:cNvPr id="4" name="3 - Ορθογώνιο"/>
          <p:cNvSpPr/>
          <p:nvPr/>
        </p:nvSpPr>
        <p:spPr>
          <a:xfrm>
            <a:off x="1000100" y="1357298"/>
            <a:ext cx="7316316" cy="4262705"/>
          </a:xfrm>
          <a:prstGeom prst="rect">
            <a:avLst/>
          </a:prstGeom>
        </p:spPr>
        <p:txBody>
          <a:bodyPr wrap="square">
            <a:spAutoFit/>
          </a:bodyPr>
          <a:lstStyle/>
          <a:p>
            <a:pPr>
              <a:spcAft>
                <a:spcPts val="1000"/>
              </a:spcAft>
            </a:pPr>
            <a:r>
              <a:rPr lang="el-GR" sz="2200" b="1" i="1" dirty="0">
                <a:solidFill>
                  <a:srgbClr val="000000"/>
                </a:solidFill>
              </a:rPr>
              <a:t>ΚΟΙΝΩΝΙΑ ΚΑΙ ΑΠΟΔΟΧΗ ΤΟΥ ΕΠΑΓΓΕΛΜΑΤΟΣ:</a:t>
            </a:r>
            <a:endParaRPr lang="el-GR" sz="2200" dirty="0">
              <a:solidFill>
                <a:prstClr val="black"/>
              </a:solidFill>
            </a:endParaRPr>
          </a:p>
          <a:p>
            <a:pPr marL="53340" fontAlgn="base">
              <a:spcAft>
                <a:spcPts val="1000"/>
              </a:spcAft>
            </a:pPr>
            <a:r>
              <a:rPr lang="el-GR" sz="2000" dirty="0">
                <a:solidFill>
                  <a:srgbClr val="000000"/>
                </a:solidFill>
              </a:rPr>
              <a:t>Ο λούστρος είχε συγκεκριμένο χώρο που εργαζόταν, καταλάμβανε συγκεκριμένο σημείο,στρατηγικό θα λέγαμε, το οποίο δικαιούτο βάσει άγραφου νόμου της πιάτσας. Άλλος λούστρος δεν μπορούσε να το χρησιμοποιήσει πέραν αυτού. Το επάγγελμα του λούστρου το θεωρούσαν πολύ ταπεινωτικό.</a:t>
            </a:r>
            <a:endParaRPr lang="el-GR" sz="2000" dirty="0">
              <a:solidFill>
                <a:srgbClr val="000000"/>
              </a:solidFill>
              <a:latin typeface="Noto Sans Symbols"/>
            </a:endParaRPr>
          </a:p>
          <a:p>
            <a:pPr>
              <a:spcAft>
                <a:spcPts val="1000"/>
              </a:spcAft>
            </a:pPr>
            <a:r>
              <a:rPr lang="el-GR" sz="2200" dirty="0">
                <a:solidFill>
                  <a:prstClr val="black"/>
                </a:solidFill>
              </a:rPr>
              <a:t/>
            </a:r>
            <a:br>
              <a:rPr lang="el-GR" sz="2200" dirty="0">
                <a:solidFill>
                  <a:prstClr val="black"/>
                </a:solidFill>
              </a:rPr>
            </a:br>
            <a:r>
              <a:rPr lang="el-GR" sz="2200" b="1" i="1" dirty="0">
                <a:solidFill>
                  <a:srgbClr val="000000"/>
                </a:solidFill>
              </a:rPr>
              <a:t>ΕΡΓΑΛΕΙΑ ΚΑΙ ΤΡΟΠΟΣ ΑΣΚΗΣΗΣ ΤΟΥ ΕΠΑΓΓΕΛΜΑΤΟΣ:</a:t>
            </a:r>
            <a:r>
              <a:rPr lang="el-GR" sz="2200" dirty="0">
                <a:solidFill>
                  <a:srgbClr val="000000"/>
                </a:solidFill>
              </a:rPr>
              <a:t> </a:t>
            </a:r>
            <a:endParaRPr lang="el-GR" sz="2200" dirty="0">
              <a:solidFill>
                <a:prstClr val="black"/>
              </a:solidFill>
            </a:endParaRPr>
          </a:p>
          <a:p>
            <a:pPr>
              <a:spcAft>
                <a:spcPts val="1000"/>
              </a:spcAft>
            </a:pPr>
            <a:r>
              <a:rPr lang="el-GR" sz="2000" dirty="0">
                <a:solidFill>
                  <a:srgbClr val="000000"/>
                </a:solidFill>
              </a:rPr>
              <a:t>Τα μαύρο δερμάτινο ή καφέ σκούρο παπούτσι ή σκαρπίνι ήταν status για τον άνδρα της γύρας και έπρεπε πάντα να είναι λουστραρισμένο και να δείχνει στο μάτι ,κυρίως σε μια εποχή που τα παπούτσια λερώνονταν εύκολα και σκονίζονταν.</a:t>
            </a:r>
            <a:endParaRPr lang="el-GR" sz="2000" dirty="0">
              <a:solidFill>
                <a:srgbClr val="000000"/>
              </a:solidFill>
              <a:latin typeface="Noto Sans Symbols"/>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179512" y="260648"/>
            <a:ext cx="8705781"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l-GR" sz="2200" b="1" i="1" dirty="0">
                <a:solidFill>
                  <a:srgbClr val="000000"/>
                </a:solidFill>
                <a:cs typeface="Calibri" pitchFamily="34" charset="0"/>
              </a:rPr>
              <a:t>ΑΝΑΦΟΡΕΣ ΣΤΟ ΕΠΑΓΓΕΛΜΑ ΣΕ ΤΑΙΝΙΕΣ, ΛΟΓΟΤΕΧΝΙΑ ΚΑΙ ΤΡΑΓΟΥΔΙΑ :</a:t>
            </a:r>
            <a:endParaRPr lang="el-GR" sz="2200" dirty="0">
              <a:solidFill>
                <a:prstClr val="black"/>
              </a:solidFill>
              <a:cs typeface="Arial" pitchFamily="34" charset="0"/>
            </a:endParaRPr>
          </a:p>
          <a:p>
            <a:pPr eaLnBrk="0" fontAlgn="base" hangingPunct="0">
              <a:spcBef>
                <a:spcPct val="0"/>
              </a:spcBef>
              <a:spcAft>
                <a:spcPct val="0"/>
              </a:spcAft>
            </a:pPr>
            <a:r>
              <a:rPr lang="el-GR" sz="2200" dirty="0">
                <a:solidFill>
                  <a:srgbClr val="000000"/>
                </a:solidFill>
                <a:cs typeface="Arial" pitchFamily="34" charset="0"/>
              </a:rPr>
              <a:t>Ελληνικός κινηματογράφος: </a:t>
            </a:r>
            <a:r>
              <a:rPr lang="el-GR" sz="2200" i="1" dirty="0">
                <a:solidFill>
                  <a:srgbClr val="000000"/>
                </a:solidFill>
                <a:cs typeface="Arial" pitchFamily="34" charset="0"/>
              </a:rPr>
              <a:t>Ο λουστράκος </a:t>
            </a:r>
            <a:r>
              <a:rPr lang="el-GR" sz="2200" dirty="0">
                <a:solidFill>
                  <a:srgbClr val="000000"/>
                </a:solidFill>
                <a:cs typeface="Arial" pitchFamily="34" charset="0"/>
              </a:rPr>
              <a:t> </a:t>
            </a:r>
            <a:r>
              <a:rPr lang="el-GR" sz="2200" dirty="0">
                <a:solidFill>
                  <a:srgbClr val="000000"/>
                </a:solidFill>
                <a:cs typeface="Calibri" pitchFamily="34" charset="0"/>
              </a:rPr>
              <a:t>  </a:t>
            </a:r>
            <a:endParaRPr lang="el-GR" sz="2200" dirty="0">
              <a:solidFill>
                <a:prstClr val="black"/>
              </a:solidFill>
              <a:cs typeface="Arial" pitchFamily="34" charset="0"/>
            </a:endParaRPr>
          </a:p>
          <a:p>
            <a:pPr eaLnBrk="0" fontAlgn="base" hangingPunct="0">
              <a:spcBef>
                <a:spcPct val="0"/>
              </a:spcBef>
              <a:spcAft>
                <a:spcPct val="0"/>
              </a:spcAft>
            </a:pPr>
            <a:r>
              <a:rPr lang="el-GR" sz="11600" dirty="0">
                <a:solidFill>
                  <a:srgbClr val="000000"/>
                </a:solidFill>
                <a:cs typeface="Calibri" pitchFamily="34" charset="0"/>
              </a:rPr>
              <a:t/>
            </a:r>
            <a:br>
              <a:rPr lang="el-GR" sz="11600" dirty="0">
                <a:solidFill>
                  <a:srgbClr val="000000"/>
                </a:solidFill>
                <a:cs typeface="Calibri" pitchFamily="34" charset="0"/>
              </a:rPr>
            </a:br>
            <a:endParaRPr lang="el-GR" sz="11600" dirty="0">
              <a:solidFill>
                <a:srgbClr val="000000"/>
              </a:solidFill>
              <a:cs typeface="Calibri" pitchFamily="34" charset="0"/>
            </a:endParaRPr>
          </a:p>
        </p:txBody>
      </p:sp>
      <p:pic>
        <p:nvPicPr>
          <p:cNvPr id="1029" name="Picture 5" descr="Ο λουστράκος"/>
          <p:cNvPicPr>
            <a:picLocks noChangeAspect="1" noChangeArrowheads="1"/>
          </p:cNvPicPr>
          <p:nvPr/>
        </p:nvPicPr>
        <p:blipFill>
          <a:blip r:embed="rId3" cstate="print"/>
          <a:srcRect/>
          <a:stretch>
            <a:fillRect/>
          </a:stretch>
        </p:blipFill>
        <p:spPr bwMode="auto">
          <a:xfrm>
            <a:off x="5796136" y="692696"/>
            <a:ext cx="1419225" cy="1847850"/>
          </a:xfrm>
          <a:prstGeom prst="rect">
            <a:avLst/>
          </a:prstGeom>
          <a:noFill/>
        </p:spPr>
      </p:pic>
      <p:sp>
        <p:nvSpPr>
          <p:cNvPr id="1030" name="Rectangle 6"/>
          <p:cNvSpPr>
            <a:spLocks noChangeArrowheads="1"/>
          </p:cNvSpPr>
          <p:nvPr/>
        </p:nvSpPr>
        <p:spPr bwMode="auto">
          <a:xfrm>
            <a:off x="0" y="0"/>
            <a:ext cx="234360" cy="5216813"/>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fontAlgn="base">
              <a:spcBef>
                <a:spcPct val="0"/>
              </a:spcBef>
              <a:spcAft>
                <a:spcPct val="0"/>
              </a:spcAft>
            </a:pPr>
            <a:endParaRPr lang="el-GR" dirty="0">
              <a:solidFill>
                <a:prstClr val="black"/>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buFontTx/>
              <a:buChar char="•"/>
            </a:pPr>
            <a:endParaRPr lang="el-GR" sz="1100" dirty="0">
              <a:solidFill>
                <a:srgbClr val="222222"/>
              </a:solidFill>
              <a:latin typeface="Arial" pitchFamily="34" charset="0"/>
              <a:cs typeface="Arial" pitchFamily="34" charset="0"/>
            </a:endParaRPr>
          </a:p>
          <a:p>
            <a:pPr eaLnBrk="0" fontAlgn="base" hangingPunct="0">
              <a:spcBef>
                <a:spcPct val="0"/>
              </a:spcBef>
              <a:spcAft>
                <a:spcPct val="0"/>
              </a:spcAft>
            </a:pPr>
            <a:endParaRPr lang="el-GR" sz="14500" dirty="0">
              <a:solidFill>
                <a:srgbClr val="000000"/>
              </a:solidFill>
              <a:cs typeface="Calibri" pitchFamily="34" charset="0"/>
            </a:endParaRPr>
          </a:p>
        </p:txBody>
      </p:sp>
      <p:pic>
        <p:nvPicPr>
          <p:cNvPr id="1031" name="Picture 7" descr="Λούστρο Παπουτσιών"/>
          <p:cNvPicPr>
            <a:picLocks noChangeAspect="1" noChangeArrowheads="1"/>
          </p:cNvPicPr>
          <p:nvPr/>
        </p:nvPicPr>
        <p:blipFill>
          <a:blip r:embed="rId4" cstate="print"/>
          <a:srcRect/>
          <a:stretch>
            <a:fillRect/>
          </a:stretch>
        </p:blipFill>
        <p:spPr bwMode="auto">
          <a:xfrm>
            <a:off x="3275856" y="4293096"/>
            <a:ext cx="1619250" cy="2314576"/>
          </a:xfrm>
          <a:prstGeom prst="rect">
            <a:avLst/>
          </a:prstGeom>
          <a:noFill/>
        </p:spPr>
      </p:pic>
      <p:sp>
        <p:nvSpPr>
          <p:cNvPr id="11" name="10 - Ορθογώνιο"/>
          <p:cNvSpPr/>
          <p:nvPr/>
        </p:nvSpPr>
        <p:spPr>
          <a:xfrm>
            <a:off x="285688" y="2636912"/>
            <a:ext cx="8858312" cy="1323439"/>
          </a:xfrm>
          <a:prstGeom prst="rect">
            <a:avLst/>
          </a:prstGeom>
        </p:spPr>
        <p:txBody>
          <a:bodyPr wrap="square">
            <a:spAutoFit/>
          </a:bodyPr>
          <a:lstStyle/>
          <a:p>
            <a:pPr marL="266065" fontAlgn="base">
              <a:spcAft>
                <a:spcPts val="1000"/>
              </a:spcAft>
            </a:pPr>
            <a:r>
              <a:rPr lang="el-GR" sz="2000" dirty="0">
                <a:solidFill>
                  <a:srgbClr val="222222"/>
                </a:solidFill>
              </a:rPr>
              <a:t>Η ταινία αφηγείται την πορεία του Βασίλη Μαρά, ενός φτωχού βιοπαλαιστή. Διακρίνεται σε δύο μέρη. Στο πρώτο, ο μικρός Βασιλάκης (Βασίλης Καΐλας) δουλεύει ως λουστράκος επειδή η μητέρα του Άννα (Ρίτα Μυράτ) είναι στη φυλακή, καταδικασμένη για ληστεία μετά φόνου.</a:t>
            </a:r>
            <a:endParaRPr lang="el-GR" sz="2000" b="1" i="1" dirty="0">
              <a:solidFill>
                <a:srgbClr val="000000"/>
              </a:solidFill>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785794"/>
            <a:ext cx="8463314" cy="1692771"/>
          </a:xfrm>
          <a:prstGeom prst="rect">
            <a:avLst/>
          </a:prstGeom>
        </p:spPr>
        <p:txBody>
          <a:bodyPr wrap="square">
            <a:spAutoFit/>
          </a:bodyPr>
          <a:lstStyle/>
          <a:p>
            <a:pPr fontAlgn="base"/>
            <a:r>
              <a:rPr lang="el-GR" sz="2200" dirty="0">
                <a:solidFill>
                  <a:prstClr val="black"/>
                </a:solidFill>
              </a:rPr>
              <a:t>Ξένος κινηματογράφος </a:t>
            </a:r>
            <a:r>
              <a:rPr lang="en-US" sz="2200" dirty="0">
                <a:solidFill>
                  <a:prstClr val="black"/>
                </a:solidFill>
              </a:rPr>
              <a:t>: </a:t>
            </a:r>
            <a:r>
              <a:rPr lang="el-GR" sz="2200" i="1" dirty="0">
                <a:solidFill>
                  <a:prstClr val="black"/>
                </a:solidFill>
              </a:rPr>
              <a:t>Λούστρο</a:t>
            </a:r>
            <a:r>
              <a:rPr lang="el-GR" sz="2200" dirty="0">
                <a:solidFill>
                  <a:prstClr val="black"/>
                </a:solidFill>
              </a:rPr>
              <a:t> </a:t>
            </a:r>
            <a:r>
              <a:rPr lang="el-GR" sz="2200" i="1" dirty="0">
                <a:solidFill>
                  <a:prstClr val="black"/>
                </a:solidFill>
              </a:rPr>
              <a:t>παπουτσιών</a:t>
            </a:r>
          </a:p>
          <a:p>
            <a:pPr fontAlgn="base">
              <a:buFont typeface="Arial" pitchFamily="34" charset="0"/>
              <a:buChar char="•"/>
            </a:pPr>
            <a:endParaRPr lang="el-GR" sz="2200" dirty="0">
              <a:solidFill>
                <a:prstClr val="black"/>
              </a:solidFill>
            </a:endParaRPr>
          </a:p>
          <a:p>
            <a:pPr fontAlgn="base"/>
            <a:r>
              <a:rPr lang="el-GR" sz="2000" dirty="0">
                <a:solidFill>
                  <a:prstClr val="black"/>
                </a:solidFill>
              </a:rPr>
              <a:t>Οι ήρωες είναι δύο ανήλικα παιδιά, ο Πασκουάλε (Φράνκο Ιντερλέγκι) κι ο Τζουζέπε (Ρινάλντο Σμολντόνι). Εργάζονται ως λούστροι παπουτσιών και έχουν όνειρο να αποκτήσουν ένα άλογο.</a:t>
            </a:r>
            <a:endParaRPr lang="el-GR" sz="2000" b="1" i="1" dirty="0">
              <a:solidFill>
                <a:prstClr val="black"/>
              </a:solidFill>
            </a:endParaRPr>
          </a:p>
        </p:txBody>
      </p:sp>
      <p:sp>
        <p:nvSpPr>
          <p:cNvPr id="5" name="4 - Ορθογώνιο"/>
          <p:cNvSpPr/>
          <p:nvPr/>
        </p:nvSpPr>
        <p:spPr>
          <a:xfrm>
            <a:off x="251520" y="3645024"/>
            <a:ext cx="8715404" cy="1354217"/>
          </a:xfrm>
          <a:prstGeom prst="rect">
            <a:avLst/>
          </a:prstGeom>
        </p:spPr>
        <p:txBody>
          <a:bodyPr wrap="square">
            <a:spAutoFit/>
          </a:bodyPr>
          <a:lstStyle/>
          <a:p>
            <a:r>
              <a:rPr lang="el-GR" sz="2200" b="1" i="1" dirty="0">
                <a:solidFill>
                  <a:prstClr val="black"/>
                </a:solidFill>
              </a:rPr>
              <a:t>Η ΕΞΕΛΙΞΗ ΤΟΥ ΕΠΑΓΓΕΛΜΑΤΟΣ ΣΤΟΝ ΧΡΟΝΟ ΚΑΙ Η ΑΝΤΙΚΑΤΑΣΤΑΣΗ ΤΟΥ:</a:t>
            </a:r>
            <a:endParaRPr lang="el-GR" sz="2200" dirty="0">
              <a:solidFill>
                <a:prstClr val="black"/>
              </a:solidFill>
            </a:endParaRPr>
          </a:p>
          <a:p>
            <a:pPr fontAlgn="base"/>
            <a:r>
              <a:rPr lang="el-GR" sz="2000" dirty="0">
                <a:solidFill>
                  <a:prstClr val="black"/>
                </a:solidFill>
              </a:rPr>
              <a:t>Το επάγγελμα του λούστρου δεν αντικαταστάθηκε, χάθηκε με το πέρασμα του χρόνου. Ο λόγος που χάθηκε είναι διότι πλέον η οικονομία έχει αλλάξει , ο κόσμος αγοράζει πιο εύκολα παπούτσια και δεν χρειάζεται να τα συντηρεί.</a:t>
            </a:r>
            <a:endParaRPr lang="el-GR" sz="2000" b="1" i="1" dirty="0">
              <a:solidFill>
                <a:prstClr val="black"/>
              </a:solidFill>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67544" y="1124744"/>
            <a:ext cx="8676456" cy="2554545"/>
          </a:xfrm>
          <a:prstGeom prst="rect">
            <a:avLst/>
          </a:prstGeom>
        </p:spPr>
        <p:txBody>
          <a:bodyPr wrap="square">
            <a:spAutoFit/>
          </a:bodyPr>
          <a:lstStyle/>
          <a:p>
            <a:endParaRPr lang="el-GR" sz="2200" dirty="0">
              <a:solidFill>
                <a:prstClr val="black"/>
              </a:solidFill>
            </a:endParaRPr>
          </a:p>
          <a:p>
            <a:endParaRPr lang="el-GR" sz="2200" dirty="0">
              <a:solidFill>
                <a:prstClr val="black"/>
              </a:solidFill>
            </a:endParaRPr>
          </a:p>
          <a:p>
            <a:r>
              <a:rPr lang="el-GR" sz="2000" dirty="0">
                <a:solidFill>
                  <a:prstClr val="black"/>
                </a:solidFill>
              </a:rPr>
              <a:t>Ο λατερνατζής είναι  ένας πλανόδιος μουσικός με διπλή ιδιότητα, καθώς,  παίζει αλλά και κατασκευάζει την υπέρλαμπρη σε διακόσμηση  λατέρνα. Τον συναντάμε στα αστικά κέντρα με στόχο του διασκεδάσει τους κατοίκους κάθε γειτονιάς με τις μελωδίες που βγάζει η λατέρνα του.</a:t>
            </a:r>
          </a:p>
          <a:p>
            <a:r>
              <a:rPr lang="el-GR" dirty="0">
                <a:solidFill>
                  <a:prstClr val="black"/>
                </a:solidFill>
              </a:rPr>
              <a:t/>
            </a:r>
            <a:br>
              <a:rPr lang="el-GR" dirty="0">
                <a:solidFill>
                  <a:prstClr val="black"/>
                </a:solidFill>
              </a:rPr>
            </a:br>
            <a:endParaRPr lang="el-GR" dirty="0">
              <a:solidFill>
                <a:prstClr val="black"/>
              </a:solidFill>
            </a:endParaRPr>
          </a:p>
        </p:txBody>
      </p:sp>
      <p:pic>
        <p:nvPicPr>
          <p:cNvPr id="5" name="4 - Εικόνα" descr="загруженное.jpg"/>
          <p:cNvPicPr>
            <a:picLocks noChangeAspect="1"/>
          </p:cNvPicPr>
          <p:nvPr/>
        </p:nvPicPr>
        <p:blipFill>
          <a:blip r:embed="rId3" cstate="print"/>
          <a:stretch>
            <a:fillRect/>
          </a:stretch>
        </p:blipFill>
        <p:spPr>
          <a:xfrm>
            <a:off x="3143240" y="3500438"/>
            <a:ext cx="3857652" cy="2643206"/>
          </a:xfrm>
          <a:prstGeom prst="rect">
            <a:avLst/>
          </a:prstGeom>
        </p:spPr>
      </p:pic>
      <p:sp>
        <p:nvSpPr>
          <p:cNvPr id="6" name="5 - Τίτλος"/>
          <p:cNvSpPr>
            <a:spLocks noGrp="1"/>
          </p:cNvSpPr>
          <p:nvPr>
            <p:ph type="ctrTitle"/>
          </p:nvPr>
        </p:nvSpPr>
        <p:spPr>
          <a:xfrm>
            <a:off x="500034" y="285729"/>
            <a:ext cx="7772400" cy="1199056"/>
          </a:xfrm>
        </p:spPr>
        <p:txBody>
          <a:bodyPr/>
          <a:lstStyle/>
          <a:p>
            <a:r>
              <a:rPr lang="el-GR" dirty="0" smtClean="0">
                <a:solidFill>
                  <a:srgbClr val="00B0F0"/>
                </a:solidFill>
              </a:rPr>
              <a:t>Λατερνατζής</a:t>
            </a:r>
            <a:endParaRPr lang="el-GR" dirty="0">
              <a:solidFill>
                <a:srgbClr val="00B0F0"/>
              </a:solidFill>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0034" y="428604"/>
            <a:ext cx="8248430" cy="2313454"/>
          </a:xfrm>
          <a:prstGeom prst="rect">
            <a:avLst/>
          </a:prstGeom>
        </p:spPr>
        <p:txBody>
          <a:bodyPr wrap="square">
            <a:spAutoFit/>
          </a:bodyPr>
          <a:lstStyle/>
          <a:p>
            <a:pPr>
              <a:spcAft>
                <a:spcPts val="1000"/>
              </a:spcAft>
            </a:pPr>
            <a:r>
              <a:rPr lang="el-GR" sz="2000" dirty="0">
                <a:solidFill>
                  <a:srgbClr val="000000"/>
                </a:solidFill>
              </a:rPr>
              <a:t>Το εργαλείο δουλειάς του λατερνατζή είναι η λατέρνα. Ένα αυτόματο -πρωτότυπα διακοσμημένο- μουσικό όργανο που χρησιμοποιείται σε μεγάλους χώρους λόγω του τεράστιου όγκου του. Υπήρξε απαραίτητο συστατικό της διασκέδασης εκείνων των  εποχών, συμβάλλοντας ταυτόχρονα στη διάδοση της μουσικής στους νέους.</a:t>
            </a:r>
            <a:endParaRPr lang="el-GR" sz="2000" dirty="0">
              <a:solidFill>
                <a:prstClr val="black"/>
              </a:solidFill>
            </a:endParaRPr>
          </a:p>
          <a:p>
            <a:r>
              <a:rPr lang="el-GR" dirty="0">
                <a:solidFill>
                  <a:prstClr val="black"/>
                </a:solidFill>
              </a:rPr>
              <a:t/>
            </a:r>
            <a:br>
              <a:rPr lang="el-GR" dirty="0">
                <a:solidFill>
                  <a:prstClr val="black"/>
                </a:solidFill>
              </a:rPr>
            </a:br>
            <a:endParaRPr lang="el-GR" dirty="0">
              <a:solidFill>
                <a:prstClr val="black"/>
              </a:solidFill>
            </a:endParaRPr>
          </a:p>
        </p:txBody>
      </p:sp>
      <p:pic>
        <p:nvPicPr>
          <p:cNvPr id="5" name="4 - Εικόνα" descr="LATERNA12.jpg"/>
          <p:cNvPicPr>
            <a:picLocks noChangeAspect="1"/>
          </p:cNvPicPr>
          <p:nvPr/>
        </p:nvPicPr>
        <p:blipFill>
          <a:blip r:embed="rId3" cstate="print"/>
          <a:stretch>
            <a:fillRect/>
          </a:stretch>
        </p:blipFill>
        <p:spPr>
          <a:xfrm>
            <a:off x="3347864" y="2636912"/>
            <a:ext cx="2952328" cy="3658594"/>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714348" y="1785926"/>
            <a:ext cx="7929618" cy="2185214"/>
          </a:xfrm>
          <a:prstGeom prst="rect">
            <a:avLst/>
          </a:prstGeom>
        </p:spPr>
        <p:txBody>
          <a:bodyPr wrap="square">
            <a:spAutoFit/>
          </a:bodyPr>
          <a:lstStyle/>
          <a:p>
            <a:r>
              <a:rPr lang="el-GR" sz="2000" dirty="0">
                <a:solidFill>
                  <a:prstClr val="black"/>
                </a:solidFill>
              </a:rPr>
              <a:t>Ο μόνος παράγοντας που αλλοίωσε το επάγγελμα του λατερνατζή είναι η φτώχεια που δεν επέτρεπε σε αυτούς τους ανθρώπους να ζήσουν αξιοπρεπώς. Για αυτό τον λόγο λοιπόν, με το πέρασμα των χρόνων άρχιζε να εξαφανίζεται  το συγκεκριμένο επάγγελμα, όμως αντικαταστάθηκε από ερασιτέχνες μουσικούς του δρόμου.</a:t>
            </a:r>
          </a:p>
          <a:p>
            <a:r>
              <a:rPr lang="el-GR" dirty="0">
                <a:solidFill>
                  <a:prstClr val="black"/>
                </a:solidFill>
              </a:rPr>
              <a:t/>
            </a:r>
            <a:br>
              <a:rPr lang="el-GR" dirty="0">
                <a:solidFill>
                  <a:prstClr val="black"/>
                </a:solidFill>
              </a:rPr>
            </a:br>
            <a:endParaRPr lang="el-GR" dirty="0">
              <a:solidFill>
                <a:prstClr val="black"/>
              </a:solidFill>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0"/>
            <a:ext cx="8229600" cy="908720"/>
          </a:xfrm>
        </p:spPr>
        <p:txBody>
          <a:bodyPr/>
          <a:lstStyle/>
          <a:p>
            <a:r>
              <a:rPr lang="el-GR" b="1" dirty="0">
                <a:solidFill>
                  <a:srgbClr val="7030A0"/>
                </a:solidFill>
              </a:rPr>
              <a:t>Σ</a:t>
            </a:r>
            <a:r>
              <a:rPr lang="el-GR" b="1" dirty="0" smtClean="0">
                <a:solidFill>
                  <a:srgbClr val="7030A0"/>
                </a:solidFill>
              </a:rPr>
              <a:t>υμπεράσματα</a:t>
            </a:r>
            <a:endParaRPr lang="el-GR" b="1" dirty="0">
              <a:solidFill>
                <a:srgbClr val="7030A0"/>
              </a:solidFill>
            </a:endParaRPr>
          </a:p>
        </p:txBody>
      </p:sp>
      <p:sp>
        <p:nvSpPr>
          <p:cNvPr id="3" name="2 - Θέση περιεχομένου"/>
          <p:cNvSpPr>
            <a:spLocks noGrp="1"/>
          </p:cNvSpPr>
          <p:nvPr>
            <p:ph idx="1"/>
          </p:nvPr>
        </p:nvSpPr>
        <p:spPr>
          <a:xfrm>
            <a:off x="357126" y="836712"/>
            <a:ext cx="8786874" cy="5786478"/>
          </a:xfrm>
        </p:spPr>
        <p:txBody>
          <a:bodyPr>
            <a:normAutofit fontScale="62500" lnSpcReduction="20000"/>
          </a:bodyPr>
          <a:lstStyle/>
          <a:p>
            <a:pPr lvl="0"/>
            <a:r>
              <a:rPr lang="el-GR" dirty="0"/>
              <a:t>Ο μυλωνάς ήταν ένα επάγγελμα διαδεδομένο κατά το 17ο αιώνα ενώ στη συνέχεια περιορίστηκε σημαντικά. Οι χωρικοί πήγαιναν το σιτάρι με τσουβάλια πρωί-πρωί στον μύλο για να κάνει ο μυλωνάς το άλεσμα και επέστρεφαν αργά το βράδυ. Με αυτό τον τρόπο έπαιρναν το αλεύρι που το χρησιμοποιούσαν για την παρασκευή σταρένιου ή κριθαρένιου ψωμιού. Αλευρόμυλοι υπήρχαν σε όλα τα χωριά. Οι περισσότεροι από αυτούς ήταν υδρόμυλοι δηλαδή τους κινούσε η δύναμη του </a:t>
            </a:r>
            <a:r>
              <a:rPr lang="el-GR" dirty="0" smtClean="0"/>
              <a:t>νερού, </a:t>
            </a:r>
            <a:r>
              <a:rPr lang="el-GR" dirty="0"/>
              <a:t>οπότε τους έχτιζαν δίπλα σε ποτάμια και ρεματιές. Σήμερα λειτουργούν ελάχιστοι. Το σιτάρι ή το καλαμπόκι συνθλίβεται ανάμεσα στις περιστρεφόμενες μυλόπετρες και μετατρέπεται σε σκόνη. Ως αμοιβή ο μυλωνάς κρατούσε ένα μέρος από τα αλεστικά ενώ σπάνια έπαιρνε χρήματα.</a:t>
            </a:r>
          </a:p>
          <a:p>
            <a:pPr lvl="0"/>
            <a:r>
              <a:rPr lang="el-GR" dirty="0"/>
              <a:t>Με το πέρασμα του χρόνου τα </a:t>
            </a:r>
            <a:r>
              <a:rPr lang="el-GR" dirty="0" err="1"/>
              <a:t>μοδιστρικά</a:t>
            </a:r>
            <a:r>
              <a:rPr lang="el-GR" dirty="0"/>
              <a:t> εργαστήρια των επώνυμων επαγγελματιών εξελίχθηκαν σε μεγάλα ατελιέ, ακόμα και σε οίκους μόδας, όπως ο οίκος  “Λουκία” και ο οίκος “</a:t>
            </a:r>
            <a:r>
              <a:rPr lang="el-GR" dirty="0" err="1"/>
              <a:t>Τσούχλου</a:t>
            </a:r>
            <a:r>
              <a:rPr lang="el-GR" dirty="0"/>
              <a:t>”. Σήμερα το επάγγελμα της μοδίστρας έχει παραμείνει κυρίως στο χώρο της μεταποίησης, ενώ έχει εξελιχθεί σε σχεδιαστή μόδας</a:t>
            </a:r>
            <a:r>
              <a:rPr lang="el-GR" dirty="0" smtClean="0"/>
              <a:t>. Το </a:t>
            </a:r>
            <a:r>
              <a:rPr lang="el-GR" dirty="0"/>
              <a:t>επάγγελμα του ράφτη αντικαταστάθηκε από το επάγγελμα των σχεδιαστών αλλά και από βιοτεχνίες που δημιουργούν ρούχα.</a:t>
            </a:r>
            <a:r>
              <a:rPr lang="el-GR" b="1" dirty="0"/>
              <a:t> </a:t>
            </a:r>
            <a:r>
              <a:rPr lang="el-GR" dirty="0"/>
              <a:t>Στην εποχή μας, υπάρχουν ράφτες υψηλής ραπτικής. Παίρνουν πολλά χρήματα και ράβουν ρούχα πλουσίων με ειδικά, πολύ ακριβά υφάσματα τα οποία αγοράζουν μόνο αυτοί. Όμως οι ράφτες αυτοί είναι εξαιρετικά λίγοι και πολύ δυσεύρετοι. Συνήθως τους συναντάμε σε χώρες του εξωτερικού όπως στην Ιταλία και τη Γαλλία. Αυτό γίνεται διότι οι πλούσιοι πελάτες δεν θέλουν να φορούν ρούχα όπως οι υπόλοιποι άνθρωποι με μικρότερα εισοδήματα.</a:t>
            </a:r>
          </a:p>
          <a:p>
            <a:endParaRPr lang="el-GR"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142976" y="428604"/>
            <a:ext cx="7143784" cy="984885"/>
          </a:xfrm>
          <a:prstGeom prst="rect">
            <a:avLst/>
          </a:prstGeom>
        </p:spPr>
        <p:txBody>
          <a:bodyPr wrap="square">
            <a:spAutoFit/>
          </a:bodyPr>
          <a:lstStyle/>
          <a:p>
            <a:r>
              <a:rPr lang="en-US" sz="2200" b="1" i="1" dirty="0">
                <a:solidFill>
                  <a:prstClr val="black">
                    <a:lumMod val="95000"/>
                    <a:lumOff val="5000"/>
                  </a:prstClr>
                </a:solidFill>
              </a:rPr>
              <a:t>   </a:t>
            </a:r>
            <a:r>
              <a:rPr lang="el-GR" sz="2200" b="1" i="1" dirty="0">
                <a:solidFill>
                  <a:prstClr val="black">
                    <a:lumMod val="95000"/>
                    <a:lumOff val="5000"/>
                  </a:prstClr>
                </a:solidFill>
              </a:rPr>
              <a:t>"Παραδοσιακά επαγγέλματα στον χώρο και στον χρόνο" </a:t>
            </a:r>
            <a:endParaRPr lang="el-GR" sz="2200" dirty="0">
              <a:solidFill>
                <a:prstClr val="black">
                  <a:lumMod val="95000"/>
                  <a:lumOff val="5000"/>
                </a:prstClr>
              </a:solidFill>
            </a:endParaRPr>
          </a:p>
          <a:p>
            <a:r>
              <a:rPr lang="el-GR" dirty="0">
                <a:solidFill>
                  <a:prstClr val="black"/>
                </a:solidFill>
              </a:rPr>
              <a:t/>
            </a:r>
            <a:br>
              <a:rPr lang="el-GR" dirty="0">
                <a:solidFill>
                  <a:prstClr val="black"/>
                </a:solidFill>
              </a:rPr>
            </a:br>
            <a:endParaRPr lang="el-GR" dirty="0">
              <a:solidFill>
                <a:prstClr val="black"/>
              </a:solidFill>
            </a:endParaRPr>
          </a:p>
        </p:txBody>
      </p:sp>
      <p:sp>
        <p:nvSpPr>
          <p:cNvPr id="6" name="5 - Ορθογώνιο"/>
          <p:cNvSpPr/>
          <p:nvPr/>
        </p:nvSpPr>
        <p:spPr>
          <a:xfrm>
            <a:off x="179512" y="917912"/>
            <a:ext cx="8964488" cy="5940088"/>
          </a:xfrm>
          <a:prstGeom prst="rect">
            <a:avLst/>
          </a:prstGeom>
        </p:spPr>
        <p:txBody>
          <a:bodyPr wrap="square">
            <a:spAutoFit/>
          </a:bodyPr>
          <a:lstStyle/>
          <a:p>
            <a:r>
              <a:rPr lang="el-GR" sz="2000" dirty="0">
                <a:solidFill>
                  <a:prstClr val="black"/>
                </a:solidFill>
              </a:rPr>
              <a:t>Στη διάρκεια του δεύτερου τετραμήνου μελετήσαμε  το θέμα : " Παραδοσιακά επαγγέλματα στον χώρο και στον χρόνο". Η ομάδα μας που  αποτελείται από την Ιωάννα Κεφαλλωνίτη, τη Δανάη Καριώρη, την Ευγενία Αμούρσκαϊα, την Κωνσταντίνα Ελένη Κάτση και την Αλεξάνδρα Δημοπούλου, επέλεξε τα εξής επαγγέλματα: του μυλωνά, της μοδίστρας/του ράφτη, του τσαγκάρη, του λούστρου και του λατερνατζή. </a:t>
            </a:r>
          </a:p>
          <a:p>
            <a:endParaRPr lang="el-GR" sz="2000" dirty="0">
              <a:solidFill>
                <a:prstClr val="black"/>
              </a:solidFill>
            </a:endParaRPr>
          </a:p>
          <a:p>
            <a:r>
              <a:rPr lang="el-GR" sz="2000" dirty="0">
                <a:solidFill>
                  <a:prstClr val="black"/>
                </a:solidFill>
              </a:rPr>
              <a:t>Βρίσκοντας πολύ ενδιαφέρον το θέμα της έρευνάς μας, αναρωτηθήκαμε για την εξέλιξη των επαγγελμάτων αυτών, αν υπάρχουν ακόμα ή αν έχουν αντικατασταθεί από πιο σύγχρονα επαγγέλματα. Αναζητήσαμε ποια ήταν τα  εργαλεία που χρησιμοποιούσαν την ώρα της εργασίας και για ποιον λόγο τα επαγγέλματα αυτά χάθηκαν με το πέρασμα των χρόνων. Επίσης, ποια από τα παραπάνω, ήταν πιο δημοφιλή και πού τα συναντούσαμε (αστικά κέντρα/ ύπαιθρο). Έτσι λοιπόν, το κάθε μέλος της ομάδας ανέλαβε από ένα επάγγελμα και ήταν υπεύθυνο για την απάντηση των ερωτήσεων. Η ομάδα συνεργάστηκε εξαιρετικά, για την εισαγωγή και τα συμπεράσματα της ερευνητικής εργασίας καθώς και για την παρουσίαση αυτής. Η καλή διάθεση και το ομαδικό πνεύμα που ένωνε την ομάδα μας είχε ως αποτέλεσμα να μάθουμε για τα χρόνια εκείνα και τις δύσκολες συνθήκες που βίωναν καθημερινά οι άνθρωποι για να ζήσουν καλύτερα. </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95536" y="3933056"/>
            <a:ext cx="7992888" cy="707886"/>
          </a:xfrm>
          <a:prstGeom prst="rect">
            <a:avLst/>
          </a:prstGeom>
        </p:spPr>
        <p:txBody>
          <a:bodyPr wrap="square">
            <a:spAutoFit/>
          </a:bodyPr>
          <a:lstStyle/>
          <a:p>
            <a:pPr fontAlgn="base">
              <a:buFont typeface="Arial" pitchFamily="34" charset="0"/>
              <a:buChar char="•"/>
            </a:pPr>
            <a:r>
              <a:rPr lang="el-GR" sz="2000" dirty="0">
                <a:solidFill>
                  <a:prstClr val="black"/>
                </a:solidFill>
              </a:rPr>
              <a:t>Κανένα επάγγελμα δεν είναι ντροπή. Είναι πολύ σημαντικό να δουλεύει κανείς, του προσφέρει συναισθηματική ικανοποίηση και εμπειρίες.</a:t>
            </a:r>
          </a:p>
        </p:txBody>
      </p:sp>
      <p:sp>
        <p:nvSpPr>
          <p:cNvPr id="6" name="5 - Ορθογώνιο"/>
          <p:cNvSpPr/>
          <p:nvPr/>
        </p:nvSpPr>
        <p:spPr>
          <a:xfrm>
            <a:off x="323528" y="404664"/>
            <a:ext cx="8319298" cy="3724096"/>
          </a:xfrm>
          <a:prstGeom prst="rect">
            <a:avLst/>
          </a:prstGeom>
        </p:spPr>
        <p:txBody>
          <a:bodyPr wrap="square">
            <a:spAutoFit/>
          </a:bodyPr>
          <a:lstStyle/>
          <a:p>
            <a:pPr>
              <a:buFont typeface="Arial" pitchFamily="34" charset="0"/>
              <a:buChar char="•"/>
            </a:pPr>
            <a:r>
              <a:rPr lang="el-GR" sz="2000" dirty="0">
                <a:solidFill>
                  <a:prstClr val="black"/>
                </a:solidFill>
              </a:rPr>
              <a:t>Μέσα από την ερευνητική εργασία , καταλήγουμε στο συμπέρασμα ότι ο λατερνατζής είναι ο πλανόδιος μουσικός που είναι ο τραγουδοποιός αλλά και ο κατασκευαστής της λατέρνας, η οποία με την σειρά της με την υπέρλαμπρή διακόσμησή της, χρησιμοποιείται σε ανοιχτούς χώρους ψυχαγωγώντας τον κόσμο με την μελωδία της, συμβάλλοντας ταυτόχρονα στην διάδοση της μουσικής στους νέους. Επιπλέον, δεν πρέπει να ξεχαστεί ότι το επάγγελμα του λατερνατζή δεν πρόσφερε στον εργαζόμενο την δυνατότητα να ζήσει αξιοπρεπώς και για αυτό εξαφανίστηκε με το πέρασμα των χρόνων. Τέλος, εκτός από τις μεγάλες  πόλεις μπορούμε να συναντήσουμε τον λατερντζή σε έργα ποίησης, λογοτεχνίας και σε ταινίες. </a:t>
            </a:r>
          </a:p>
          <a:p>
            <a:r>
              <a:rPr lang="el-GR" dirty="0">
                <a:solidFill>
                  <a:prstClr val="black"/>
                </a:solidFill>
              </a:rPr>
              <a:t/>
            </a:r>
            <a:br>
              <a:rPr lang="el-GR" dirty="0">
                <a:solidFill>
                  <a:prstClr val="black"/>
                </a:solidFill>
              </a:rPr>
            </a:br>
            <a:endParaRPr lang="el-GR" dirty="0">
              <a:solidFill>
                <a:prstClr val="black"/>
              </a:solidFill>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Βιβλιογραφία</a:t>
            </a:r>
            <a:endParaRPr lang="el-GR" dirty="0"/>
          </a:p>
        </p:txBody>
      </p:sp>
      <p:sp>
        <p:nvSpPr>
          <p:cNvPr id="41985" name="Rectangle 1"/>
          <p:cNvSpPr>
            <a:spLocks noChangeArrowheads="1"/>
          </p:cNvSpPr>
          <p:nvPr/>
        </p:nvSpPr>
        <p:spPr bwMode="auto">
          <a:xfrm>
            <a:off x="0" y="1714488"/>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endParaRPr lang="el-GR" sz="1100" b="1" dirty="0">
              <a:solidFill>
                <a:srgbClr val="0D0D0D"/>
              </a:solidFill>
              <a:latin typeface="Cambria" pitchFamily="18" charset="0"/>
              <a:ea typeface="Times New Roman" pitchFamily="18" charset="0"/>
              <a:cs typeface="Calibri" pitchFamily="34" charset="0"/>
              <a:hlinkClick r:id="rId3"/>
            </a:endParaRPr>
          </a:p>
          <a:p>
            <a:pPr algn="just" fontAlgn="base">
              <a:spcBef>
                <a:spcPct val="0"/>
              </a:spcBef>
              <a:spcAft>
                <a:spcPct val="0"/>
              </a:spcAft>
            </a:pPr>
            <a:endParaRPr lang="el-GR" sz="1100" b="1" dirty="0">
              <a:solidFill>
                <a:srgbClr val="0D0D0D"/>
              </a:solidFill>
              <a:latin typeface="Cambria" pitchFamily="18" charset="0"/>
              <a:ea typeface="Times New Roman" pitchFamily="18" charset="0"/>
              <a:cs typeface="Calibri" pitchFamily="34" charset="0"/>
              <a:hlinkClick r:id="rId3"/>
            </a:endParaRPr>
          </a:p>
          <a:p>
            <a:pPr algn="just" fontAlgn="base">
              <a:spcBef>
                <a:spcPct val="0"/>
              </a:spcBef>
              <a:spcAft>
                <a:spcPct val="0"/>
              </a:spcAft>
            </a:pPr>
            <a:r>
              <a:rPr lang="el-GR" sz="1100" b="1" dirty="0">
                <a:solidFill>
                  <a:prstClr val="black"/>
                </a:solidFill>
                <a:latin typeface="Cambria" pitchFamily="18" charset="0"/>
                <a:ea typeface="Times New Roman" pitchFamily="18" charset="0"/>
                <a:cs typeface="Calibri" pitchFamily="34" charset="0"/>
                <a:hlinkClick r:id="rId3"/>
              </a:rPr>
              <a:t>http://3lyk-n-filad.att.sch.gr/grasep/site_mstoroi/Ganomatis/TSAGGARIS.htm</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dirty="0">
                <a:solidFill>
                  <a:prstClr val="black"/>
                </a:solidFill>
                <a:latin typeface="Cambria" pitchFamily="18" charset="0"/>
                <a:ea typeface="Times New Roman" pitchFamily="18" charset="0"/>
                <a:cs typeface="Calibri" pitchFamily="34" charset="0"/>
                <a:hlinkClick r:id="rId4"/>
              </a:rPr>
              <a:t>http://flix.gr/cinema/the-cobbler-review.html</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dirty="0">
                <a:solidFill>
                  <a:prstClr val="black"/>
                </a:solidFill>
                <a:latin typeface="Cambria" pitchFamily="18" charset="0"/>
                <a:ea typeface="Times New Roman" pitchFamily="18" charset="0"/>
                <a:cs typeface="Calibri" pitchFamily="34" charset="0"/>
                <a:hlinkClick r:id="rId5"/>
              </a:rPr>
              <a:t>https://tetysolou.wordpress.com/2018/09/04/%CF%84%CE%B1-%CE%BA%CE%BF%CF%85%CE%B6%CE%BF%CF%85%CE%BB%CE%AC-%CF%80%CE%B1%CF%80%CE%BF%CF%8D%CF%84%CF%83%CE%B9%CE%B1-%CF%84%CE%BF%CF%85-%CE%BA%CE%B1%CE%B8%CE%B7%CE%B3%CE%B7%CF%84%CE%AE/</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dirty="0">
                <a:solidFill>
                  <a:prstClr val="black"/>
                </a:solidFill>
                <a:latin typeface="Cambria" pitchFamily="18" charset="0"/>
                <a:ea typeface="Times New Roman" pitchFamily="18" charset="0"/>
                <a:cs typeface="Arial" pitchFamily="34" charset="0"/>
                <a:hlinkClick r:id="rId6"/>
              </a:rPr>
              <a:t>https://www.beasty-press.com/apohairetontas-to-hiropoiito-rouxo/</a:t>
            </a:r>
            <a:r>
              <a:rPr lang="el-GR" sz="1100" b="1" dirty="0">
                <a:solidFill>
                  <a:prstClr val="black"/>
                </a:solidFill>
                <a:latin typeface="Cambria" pitchFamily="18" charset="0"/>
                <a:ea typeface="Times New Roman" pitchFamily="18" charset="0"/>
                <a:cs typeface="Arial" pitchFamily="34" charset="0"/>
              </a:rPr>
              <a:t> </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dirty="0">
                <a:solidFill>
                  <a:prstClr val="black"/>
                </a:solidFill>
                <a:latin typeface="Cambria" pitchFamily="18" charset="0"/>
                <a:ea typeface="Times New Roman" pitchFamily="18" charset="0"/>
                <a:cs typeface="Arial" pitchFamily="34" charset="0"/>
                <a:hlinkClick r:id="rId7"/>
              </a:rPr>
              <a:t>https://www.portinews.gr/%CE%BB%CE%B1%CE%BF%CE%B3%CF%81%CE%B1%CF%86%CE%AF%CE%B1/%CF%81%CE%AC%CF%86%CF%84%CE%B7%CF%82/</a:t>
            </a:r>
            <a:r>
              <a:rPr lang="el-GR" sz="1100" b="1" dirty="0">
                <a:solidFill>
                  <a:prstClr val="black"/>
                </a:solidFill>
                <a:latin typeface="Cambria" pitchFamily="18" charset="0"/>
                <a:ea typeface="Times New Roman" pitchFamily="18" charset="0"/>
                <a:cs typeface="Arial" pitchFamily="34" charset="0"/>
              </a:rPr>
              <a:t> </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dirty="0">
                <a:solidFill>
                  <a:prstClr val="black"/>
                </a:solidFill>
                <a:latin typeface="Cambria" pitchFamily="18" charset="0"/>
                <a:ea typeface="Times New Roman" pitchFamily="18" charset="0"/>
                <a:cs typeface="Arial" pitchFamily="34" charset="0"/>
                <a:hlinkClick r:id="rId8"/>
              </a:rPr>
              <a:t>https://schoolpress.sch.gr/2dimkaliv/%CF%81%CE%AC%CF%86%CF%84%CE%B7%CF%82/</a:t>
            </a:r>
            <a:r>
              <a:rPr lang="el-GR" sz="1100" b="1" dirty="0">
                <a:solidFill>
                  <a:prstClr val="black"/>
                </a:solidFill>
                <a:latin typeface="Cambria" pitchFamily="18" charset="0"/>
                <a:ea typeface="Times New Roman" pitchFamily="18" charset="0"/>
                <a:cs typeface="Arial" pitchFamily="34" charset="0"/>
              </a:rPr>
              <a:t> </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dirty="0">
                <a:solidFill>
                  <a:prstClr val="black"/>
                </a:solidFill>
                <a:latin typeface="Cambria" pitchFamily="18" charset="0"/>
                <a:ea typeface="Times New Roman" pitchFamily="18" charset="0"/>
                <a:cs typeface="Arial" pitchFamily="34" charset="0"/>
                <a:hlinkClick r:id="rId9"/>
              </a:rPr>
              <a:t>http://www.i-diadromi.gr/2015/04/blog-post_908.html</a:t>
            </a:r>
            <a:r>
              <a:rPr lang="el-GR" sz="1100" b="1" dirty="0">
                <a:solidFill>
                  <a:prstClr val="black"/>
                </a:solidFill>
                <a:latin typeface="Cambria" pitchFamily="18" charset="0"/>
                <a:ea typeface="Times New Roman" pitchFamily="18" charset="0"/>
                <a:cs typeface="Arial" pitchFamily="34" charset="0"/>
              </a:rPr>
              <a:t> </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dirty="0">
                <a:solidFill>
                  <a:prstClr val="black"/>
                </a:solidFill>
                <a:latin typeface="Cambria" pitchFamily="18" charset="0"/>
                <a:ea typeface="Calibri" pitchFamily="34" charset="0"/>
                <a:cs typeface="Times New Roman" pitchFamily="18" charset="0"/>
                <a:hlinkClick r:id="rId10"/>
              </a:rPr>
              <a:t>https://paratiritis-news.gr/article/205821/Modistra-Ena-epaggelma-tou-xthes-sto-simera</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i="1" dirty="0">
                <a:solidFill>
                  <a:prstClr val="black"/>
                </a:solidFill>
                <a:latin typeface="Cambria" pitchFamily="18" charset="0"/>
                <a:ea typeface="Times New Roman" pitchFamily="18" charset="0"/>
                <a:cs typeface="Calibri" pitchFamily="34" charset="0"/>
                <a:hlinkClick r:id="rId11"/>
              </a:rPr>
              <a:t>https://greekcultureellinikospolitismos.wordpress.com/2017/06/15/o-loustros/</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i="1" dirty="0">
                <a:solidFill>
                  <a:prstClr val="black"/>
                </a:solidFill>
                <a:latin typeface="Cambria" pitchFamily="18" charset="0"/>
                <a:ea typeface="Times New Roman" pitchFamily="18" charset="0"/>
                <a:cs typeface="Calibri" pitchFamily="34" charset="0"/>
                <a:hlinkClick r:id="rId12"/>
              </a:rPr>
              <a:t>https://astakosnp.wordpress.com/2013/06/15/%CF%80%CE%B1%CE%BB%CE%B9%CE%AC-</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i="1" dirty="0">
                <a:solidFill>
                  <a:prstClr val="black"/>
                </a:solidFill>
                <a:latin typeface="Cambria" pitchFamily="18" charset="0"/>
                <a:ea typeface="Times New Roman" pitchFamily="18" charset="0"/>
                <a:cs typeface="Calibri" pitchFamily="34" charset="0"/>
              </a:rPr>
              <a:t>%CE%B5%CF%80%CE%B1%CE%B3%CE%B3%CE%AD%CE%BB%CE%BC%CE%B1%CF%84%CE%B1-%CE%BF-%CE%BB%CE%BF%CF%8D%CF%83%CF%84%CF%81%CE%BF%CF%82/</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i="1" dirty="0">
                <a:solidFill>
                  <a:prstClr val="black"/>
                </a:solidFill>
                <a:latin typeface="Cambria" pitchFamily="18" charset="0"/>
                <a:ea typeface="Calibri" pitchFamily="34" charset="0"/>
                <a:cs typeface="Times New Roman" pitchFamily="18" charset="0"/>
                <a:hlinkClick r:id="rId13"/>
              </a:rPr>
              <a:t>http://gnosi2dim.blogspot.com/2011/04/blog-post.html</a:t>
            </a:r>
            <a:endParaRPr lang="el-GR" sz="1200" dirty="0">
              <a:solidFill>
                <a:prstClr val="black"/>
              </a:solidFill>
              <a:latin typeface="Arial" pitchFamily="34" charset="0"/>
              <a:ea typeface="Times New Roman" pitchFamily="18" charset="0"/>
              <a:cs typeface="Arial" pitchFamily="34" charset="0"/>
            </a:endParaRPr>
          </a:p>
          <a:p>
            <a:pPr algn="just" eaLnBrk="0" fontAlgn="base" hangingPunct="0">
              <a:spcBef>
                <a:spcPct val="0"/>
              </a:spcBef>
              <a:spcAft>
                <a:spcPct val="0"/>
              </a:spcAft>
            </a:pPr>
            <a:r>
              <a:rPr lang="el-GR" sz="1100" b="1" i="1" dirty="0">
                <a:solidFill>
                  <a:prstClr val="black"/>
                </a:solidFill>
                <a:latin typeface="Cambria" pitchFamily="18" charset="0"/>
                <a:ea typeface="Calibri" pitchFamily="34" charset="0"/>
                <a:cs typeface="Times New Roman" pitchFamily="18" charset="0"/>
                <a:hlinkClick r:id="rId14"/>
              </a:rPr>
              <a:t>https://www.slideshare.net/iliasili/ss-28128997</a:t>
            </a:r>
            <a:endParaRPr lang="el-GR" dirty="0">
              <a:solidFill>
                <a:prstClr val="black"/>
              </a:solidFill>
              <a:latin typeface="Arial" pitchFamily="34" charset="0"/>
              <a:cs typeface="Arial" pitchFamily="34" charset="0"/>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729852" y="1149167"/>
            <a:ext cx="5783400" cy="1943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Τα </a:t>
            </a:r>
            <a:r>
              <a:rPr lang="el-GR" dirty="0" smtClean="0"/>
              <a:t>π</a:t>
            </a:r>
            <a:r>
              <a:rPr lang="en" dirty="0" smtClean="0"/>
              <a:t>αλαιά </a:t>
            </a:r>
            <a:r>
              <a:rPr lang="el-GR" dirty="0" smtClean="0"/>
              <a:t>ε</a:t>
            </a:r>
            <a:r>
              <a:rPr lang="en" dirty="0" smtClean="0"/>
              <a:t>παγγέλματα</a:t>
            </a:r>
            <a:endParaRPr dirty="0"/>
          </a:p>
        </p:txBody>
      </p:sp>
      <p:sp>
        <p:nvSpPr>
          <p:cNvPr id="64" name="Google Shape;64;p13"/>
          <p:cNvSpPr txBox="1">
            <a:spLocks noGrp="1"/>
          </p:cNvSpPr>
          <p:nvPr>
            <p:ph type="subTitle" idx="1"/>
          </p:nvPr>
        </p:nvSpPr>
        <p:spPr>
          <a:xfrm>
            <a:off x="1680302" y="4065933"/>
            <a:ext cx="5783400" cy="121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Κότσης Δημήτριος </a:t>
            </a:r>
            <a:endParaRPr/>
          </a:p>
          <a:p>
            <a:pPr marL="0" lvl="0" indent="0" algn="l" rtl="0">
              <a:spcBef>
                <a:spcPts val="0"/>
              </a:spcBef>
              <a:spcAft>
                <a:spcPts val="0"/>
              </a:spcAft>
              <a:buNone/>
            </a:pPr>
            <a:r>
              <a:rPr lang="en"/>
              <a:t>Μουστάκη Ειρήνη </a:t>
            </a:r>
            <a:endParaRPr/>
          </a:p>
          <a:p>
            <a:pPr marL="0" lvl="0" indent="0" algn="l" rtl="0">
              <a:spcBef>
                <a:spcPts val="0"/>
              </a:spcBef>
              <a:spcAft>
                <a:spcPts val="0"/>
              </a:spcAft>
              <a:buNone/>
            </a:pPr>
            <a:r>
              <a:rPr lang="en"/>
              <a:t>Νόγκα Ελιάνα </a:t>
            </a:r>
            <a:endParaRPr/>
          </a:p>
          <a:p>
            <a:pPr marL="0" lvl="0" indent="0" algn="l" rtl="0">
              <a:spcBef>
                <a:spcPts val="0"/>
              </a:spcBef>
              <a:spcAft>
                <a:spcPts val="0"/>
              </a:spcAft>
              <a:buNone/>
            </a:pPr>
            <a:r>
              <a:rPr lang="en"/>
              <a:t>Παπαδογιάννης Θάνος</a:t>
            </a:r>
            <a:endParaRPr/>
          </a:p>
          <a:p>
            <a:pPr marL="0" lvl="0" indent="0" algn="l" rtl="0">
              <a:spcBef>
                <a:spcPts val="0"/>
              </a:spcBef>
              <a:spcAft>
                <a:spcPts val="0"/>
              </a:spcAft>
              <a:buNone/>
            </a:pPr>
            <a:r>
              <a:rPr lang="en"/>
              <a:t>Σαούλη Μαριλένα</a:t>
            </a:r>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Εισαγωγή</a:t>
            </a:r>
            <a:endParaRPr/>
          </a:p>
        </p:txBody>
      </p:sp>
      <p:sp>
        <p:nvSpPr>
          <p:cNvPr id="70" name="Google Shape;70;p14"/>
          <p:cNvSpPr txBox="1">
            <a:spLocks noGrp="1"/>
          </p:cNvSpPr>
          <p:nvPr>
            <p:ph type="body" idx="1"/>
          </p:nvPr>
        </p:nvSpPr>
        <p:spPr>
          <a:xfrm>
            <a:off x="338350" y="1880699"/>
            <a:ext cx="8368200" cy="410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a:t>Ο σκοπός της εργασίας μας είναι να φέρουμε στο </a:t>
            </a:r>
            <a:r>
              <a:rPr lang="en" dirty="0" smtClean="0"/>
              <a:t>φ</a:t>
            </a:r>
            <a:r>
              <a:rPr lang="el-GR" dirty="0" smtClean="0"/>
              <a:t>ω</a:t>
            </a:r>
            <a:r>
              <a:rPr lang="en" dirty="0" smtClean="0"/>
              <a:t>ς </a:t>
            </a:r>
            <a:r>
              <a:rPr lang="en" dirty="0"/>
              <a:t>επαγγέλματα που έχουν χαθεί </a:t>
            </a:r>
            <a:r>
              <a:rPr lang="el-GR" dirty="0" smtClean="0"/>
              <a:t>με το πέρασμα του χρόνου</a:t>
            </a:r>
            <a:r>
              <a:rPr lang="en" dirty="0" smtClean="0"/>
              <a:t> </a:t>
            </a:r>
            <a:r>
              <a:rPr lang="en" dirty="0"/>
              <a:t>λόγω της εξέλιξης της τεχνολογίας και κάποια τα οποία υπάρχουν μέχρι και σήμερα. Κάναμε έρευνα για να βρούμε της πληροφορίες και </a:t>
            </a:r>
            <a:r>
              <a:rPr lang="el-GR" dirty="0" smtClean="0"/>
              <a:t>έ</a:t>
            </a:r>
            <a:r>
              <a:rPr lang="en" dirty="0" smtClean="0"/>
              <a:t>τσι </a:t>
            </a:r>
            <a:r>
              <a:rPr lang="en" dirty="0"/>
              <a:t>παρουσιάζουμε τον </a:t>
            </a:r>
            <a:r>
              <a:rPr lang="el-GR" dirty="0" smtClean="0"/>
              <a:t>θ</a:t>
            </a:r>
            <a:r>
              <a:rPr lang="en" dirty="0" smtClean="0"/>
              <a:t>υρωρο</a:t>
            </a:r>
            <a:r>
              <a:rPr lang="en" dirty="0"/>
              <a:t>, τον εφημεριδοπώλη, τον γανωτή, τον καλαθά, τον σαλεπιτζή και τον πεταλωτή.</a:t>
            </a:r>
            <a:endParaRPr dirty="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Θυρωρός</a:t>
            </a:r>
            <a:endParaRPr/>
          </a:p>
        </p:txBody>
      </p:sp>
      <p:sp>
        <p:nvSpPr>
          <p:cNvPr id="76" name="Google Shape;76;p15"/>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Ο θυρωρός είχε το καθήκον να βρίσκεται στην είσοδο της πολυκατοικίας για να επιτηρεί </a:t>
            </a:r>
            <a:r>
              <a:rPr lang="en" dirty="0" smtClean="0"/>
              <a:t>ποι</a:t>
            </a:r>
            <a:r>
              <a:rPr lang="el-GR" dirty="0" smtClean="0"/>
              <a:t>ο</a:t>
            </a:r>
            <a:r>
              <a:rPr lang="en" dirty="0" smtClean="0"/>
              <a:t>ς </a:t>
            </a:r>
            <a:r>
              <a:rPr lang="en" dirty="0"/>
              <a:t>μπαίνει σε αυτήν και να έχει την γενική επίβλεψη του </a:t>
            </a:r>
            <a:r>
              <a:rPr lang="en" dirty="0" smtClean="0"/>
              <a:t>κτ</a:t>
            </a:r>
            <a:r>
              <a:rPr lang="el-GR" dirty="0" smtClean="0"/>
              <a:t>η</a:t>
            </a:r>
            <a:r>
              <a:rPr lang="en" dirty="0" smtClean="0"/>
              <a:t>ρίου</a:t>
            </a:r>
            <a:r>
              <a:rPr lang="en" dirty="0"/>
              <a:t>. </a:t>
            </a:r>
            <a:endParaRPr dirty="0"/>
          </a:p>
          <a:p>
            <a:pPr marL="457200" lvl="0" indent="-342900" algn="l" rtl="0">
              <a:spcBef>
                <a:spcPts val="0"/>
              </a:spcBef>
              <a:spcAft>
                <a:spcPts val="0"/>
              </a:spcAft>
              <a:buSzPts val="1800"/>
              <a:buChar char="●"/>
            </a:pPr>
            <a:r>
              <a:rPr lang="en" dirty="0"/>
              <a:t>Σταμάτησε να υπάρχει στα τέλη του 1970.</a:t>
            </a:r>
            <a:endParaRPr dirty="0"/>
          </a:p>
          <a:p>
            <a:pPr marL="457200" lvl="0" indent="0" algn="l" rtl="0">
              <a:spcBef>
                <a:spcPts val="1600"/>
              </a:spcBef>
              <a:spcAft>
                <a:spcPts val="1600"/>
              </a:spcAft>
              <a:buNone/>
            </a:pPr>
            <a:endParaRPr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p:cNvPicPr preferRelativeResize="0"/>
          <p:nvPr/>
        </p:nvPicPr>
        <p:blipFill>
          <a:blip r:embed="rId4" cstate="print">
            <a:alphaModFix/>
          </a:blip>
          <a:stretch>
            <a:fillRect/>
          </a:stretch>
        </p:blipFill>
        <p:spPr>
          <a:xfrm>
            <a:off x="1342291" y="714836"/>
            <a:ext cx="6459425" cy="4836267"/>
          </a:xfrm>
          <a:prstGeom prst="rect">
            <a:avLst/>
          </a:prstGeom>
          <a:noFill/>
          <a:ln>
            <a:noFill/>
          </a:ln>
        </p:spPr>
      </p:pic>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Εφημεριδοπ</a:t>
            </a:r>
            <a:r>
              <a:rPr lang="el-GR" dirty="0" smtClean="0"/>
              <a:t>ώ</a:t>
            </a:r>
            <a:r>
              <a:rPr lang="en" dirty="0" smtClean="0"/>
              <a:t>λης</a:t>
            </a:r>
            <a:endParaRPr dirty="0"/>
          </a:p>
        </p:txBody>
      </p:sp>
      <p:sp>
        <p:nvSpPr>
          <p:cNvPr id="87" name="Google Shape;87;p17"/>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Ο </a:t>
            </a:r>
            <a:r>
              <a:rPr lang="en" dirty="0" smtClean="0"/>
              <a:t>εφημεριδοπ</a:t>
            </a:r>
            <a:r>
              <a:rPr lang="el-GR" dirty="0" smtClean="0"/>
              <a:t>ώ</a:t>
            </a:r>
            <a:r>
              <a:rPr lang="en" dirty="0" smtClean="0"/>
              <a:t>λης </a:t>
            </a:r>
            <a:r>
              <a:rPr lang="en" dirty="0"/>
              <a:t>παρελάμβανε τις εφημερίδες απο τα Πρακτορεία Διανομής Τύπου και προωθούσε την καθημερινή κυκλοφορία του ελληνικού τύπου στους δρόμους της πόλης του.</a:t>
            </a:r>
            <a:endParaRPr dirty="0"/>
          </a:p>
          <a:p>
            <a:pPr marL="457200" lvl="0" indent="-342900" algn="l" rtl="0">
              <a:spcBef>
                <a:spcPts val="0"/>
              </a:spcBef>
              <a:spcAft>
                <a:spcPts val="0"/>
              </a:spcAft>
              <a:buSzPts val="1800"/>
              <a:buChar char="●"/>
            </a:pPr>
            <a:r>
              <a:rPr lang="en" dirty="0"/>
              <a:t>Αποτελούσε μια απο τις πιο χαρακτηριστικές φιγούρες της γειτονιάς. </a:t>
            </a:r>
            <a:endParaRPr dirty="0"/>
          </a:p>
          <a:p>
            <a:pPr marL="457200" lvl="0" indent="-342900" algn="l" rtl="0">
              <a:spcBef>
                <a:spcPts val="0"/>
              </a:spcBef>
              <a:spcAft>
                <a:spcPts val="0"/>
              </a:spcAft>
              <a:buSzPts val="1800"/>
              <a:buChar char="●"/>
            </a:pPr>
            <a:r>
              <a:rPr lang="en" dirty="0"/>
              <a:t>Οι προηγούμενες μορφές του εφημεριδοπώλη έχουν εκλείψει εντελώς, η τελευταία παραμένει με σκοπό, τα τελευταία χρόνια, την πώληση όχι μόνο του ελληνικού, αλλά και του ξένου τύπου.</a:t>
            </a:r>
            <a:endParaRPr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4" cstate="print">
            <a:alphaModFix/>
          </a:blip>
          <a:stretch>
            <a:fillRect/>
          </a:stretch>
        </p:blipFill>
        <p:spPr>
          <a:xfrm>
            <a:off x="152403" y="203200"/>
            <a:ext cx="3513547" cy="6451600"/>
          </a:xfrm>
          <a:prstGeom prst="rect">
            <a:avLst/>
          </a:prstGeom>
          <a:noFill/>
          <a:ln>
            <a:noFill/>
          </a:ln>
        </p:spPr>
      </p:pic>
      <p:pic>
        <p:nvPicPr>
          <p:cNvPr id="93" name="Google Shape;93;p18"/>
          <p:cNvPicPr preferRelativeResize="0"/>
          <p:nvPr/>
        </p:nvPicPr>
        <p:blipFill>
          <a:blip r:embed="rId5" cstate="print">
            <a:alphaModFix/>
          </a:blip>
          <a:stretch>
            <a:fillRect/>
          </a:stretch>
        </p:blipFill>
        <p:spPr>
          <a:xfrm>
            <a:off x="4073450" y="797835"/>
            <a:ext cx="4789326" cy="5546133"/>
          </a:xfrm>
          <a:prstGeom prst="rect">
            <a:avLst/>
          </a:prstGeom>
          <a:noFill/>
          <a:ln>
            <a:no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Γανωτής </a:t>
            </a:r>
            <a:endParaRPr/>
          </a:p>
        </p:txBody>
      </p:sp>
      <p:sp>
        <p:nvSpPr>
          <p:cNvPr id="99" name="Google Shape;99;p19"/>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Ο γανωτής είναι ο τεχνίτης ο οποίος επικαλύπτει τα χάλκινα σκεύη με </a:t>
            </a:r>
            <a:r>
              <a:rPr lang="en" dirty="0" smtClean="0"/>
              <a:t>κασσίτερο</a:t>
            </a:r>
            <a:r>
              <a:rPr lang="el-GR" dirty="0" smtClean="0"/>
              <a:t>.</a:t>
            </a:r>
            <a:r>
              <a:rPr lang="en" dirty="0" smtClean="0"/>
              <a:t> </a:t>
            </a:r>
            <a:endParaRPr dirty="0"/>
          </a:p>
          <a:p>
            <a:pPr marL="457200" lvl="0" indent="-342900" algn="l" rtl="0">
              <a:spcBef>
                <a:spcPts val="0"/>
              </a:spcBef>
              <a:spcAft>
                <a:spcPts val="0"/>
              </a:spcAft>
              <a:buSzPts val="1800"/>
              <a:buChar char="●"/>
            </a:pPr>
            <a:r>
              <a:rPr lang="en" dirty="0"/>
              <a:t>Ήταν </a:t>
            </a:r>
            <a:r>
              <a:rPr lang="en" dirty="0" smtClean="0"/>
              <a:t>πλανόδιοι</a:t>
            </a:r>
            <a:r>
              <a:rPr lang="el-GR" dirty="0" smtClean="0"/>
              <a:t>.</a:t>
            </a:r>
            <a:endParaRPr dirty="0"/>
          </a:p>
          <a:p>
            <a:pPr marL="457200" lvl="0" indent="-342900" algn="l" rtl="0">
              <a:spcBef>
                <a:spcPts val="0"/>
              </a:spcBef>
              <a:spcAft>
                <a:spcPts val="0"/>
              </a:spcAft>
              <a:buSzPts val="1800"/>
              <a:buChar char="●"/>
            </a:pPr>
            <a:r>
              <a:rPr lang="en" dirty="0"/>
              <a:t>Το επάγγελμα του γανωτή έχει πλέον εξαφανιστεί αφου τα μαγειρικά σκεύη των σπιτιών μας είναι ανοξείδωτα και δεν χρειάζονται γάνωμα.</a:t>
            </a:r>
            <a:endParaRPr dirty="0"/>
          </a:p>
          <a:p>
            <a:pPr marL="45720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0"/>
          <p:cNvPicPr preferRelativeResize="0"/>
          <p:nvPr/>
        </p:nvPicPr>
        <p:blipFill>
          <a:blip r:embed="rId4" cstate="print">
            <a:alphaModFix/>
          </a:blip>
          <a:stretch>
            <a:fillRect/>
          </a:stretch>
        </p:blipFill>
        <p:spPr>
          <a:xfrm>
            <a:off x="1736343" y="718536"/>
            <a:ext cx="5671325" cy="5255433"/>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34georgiki.jpg"/>
          <p:cNvPicPr>
            <a:picLocks noChangeAspect="1"/>
          </p:cNvPicPr>
          <p:nvPr/>
        </p:nvPicPr>
        <p:blipFill>
          <a:blip r:embed="rId3" cstate="print"/>
          <a:stretch>
            <a:fillRect/>
          </a:stretch>
        </p:blipFill>
        <p:spPr>
          <a:xfrm>
            <a:off x="4782110" y="3571876"/>
            <a:ext cx="3599889" cy="2447924"/>
          </a:xfrm>
          <a:prstGeom prst="rect">
            <a:avLst/>
          </a:prstGeom>
        </p:spPr>
      </p:pic>
      <p:pic>
        <p:nvPicPr>
          <p:cNvPr id="5" name="4 - Εικόνα" descr="laterna.PNG"/>
          <p:cNvPicPr>
            <a:picLocks noChangeAspect="1"/>
          </p:cNvPicPr>
          <p:nvPr/>
        </p:nvPicPr>
        <p:blipFill>
          <a:blip r:embed="rId4" cstate="print"/>
          <a:stretch>
            <a:fillRect/>
          </a:stretch>
        </p:blipFill>
        <p:spPr>
          <a:xfrm>
            <a:off x="1285852" y="642918"/>
            <a:ext cx="2180953" cy="2980953"/>
          </a:xfrm>
          <a:prstGeom prst="rect">
            <a:avLst/>
          </a:prstGeom>
        </p:spPr>
      </p:pic>
      <p:pic>
        <p:nvPicPr>
          <p:cNvPr id="6" name="5 - Εικόνα" descr="galatas.jpg"/>
          <p:cNvPicPr>
            <a:picLocks noChangeAspect="1"/>
          </p:cNvPicPr>
          <p:nvPr/>
        </p:nvPicPr>
        <p:blipFill>
          <a:blip r:embed="rId5" cstate="print"/>
          <a:stretch>
            <a:fillRect/>
          </a:stretch>
        </p:blipFill>
        <p:spPr>
          <a:xfrm>
            <a:off x="1428728" y="3857628"/>
            <a:ext cx="2895600" cy="2114550"/>
          </a:xfrm>
          <a:prstGeom prst="rect">
            <a:avLst/>
          </a:prstGeom>
        </p:spPr>
      </p:pic>
      <p:pic>
        <p:nvPicPr>
          <p:cNvPr id="7" name="6 - Εικόνα" descr="004-1.jpg"/>
          <p:cNvPicPr>
            <a:picLocks noChangeAspect="1"/>
          </p:cNvPicPr>
          <p:nvPr/>
        </p:nvPicPr>
        <p:blipFill>
          <a:blip r:embed="rId6" cstate="print"/>
          <a:stretch>
            <a:fillRect/>
          </a:stretch>
        </p:blipFill>
        <p:spPr>
          <a:xfrm>
            <a:off x="3786182" y="571480"/>
            <a:ext cx="2381253" cy="2871787"/>
          </a:xfrm>
          <a:prstGeom prst="rect">
            <a:avLst/>
          </a:prstGeom>
        </p:spPr>
      </p:pic>
      <p:pic>
        <p:nvPicPr>
          <p:cNvPr id="9" name="8 - Εικόνα" descr="images.jpg"/>
          <p:cNvPicPr>
            <a:picLocks noChangeAspect="1"/>
          </p:cNvPicPr>
          <p:nvPr/>
        </p:nvPicPr>
        <p:blipFill>
          <a:blip r:embed="rId7" cstate="print"/>
          <a:stretch>
            <a:fillRect/>
          </a:stretch>
        </p:blipFill>
        <p:spPr>
          <a:xfrm>
            <a:off x="6643702" y="500042"/>
            <a:ext cx="1647825" cy="2924176"/>
          </a:xfrm>
          <a:prstGeom prst="rect">
            <a:avLst/>
          </a:prstGeom>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Καλαθάς</a:t>
            </a:r>
            <a:endParaRPr/>
          </a:p>
        </p:txBody>
      </p:sp>
      <p:sp>
        <p:nvSpPr>
          <p:cNvPr id="110" name="Google Shape;110;p21"/>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Οι καλαθάδες ήταν οι άνθρωποι οι οποίοι κατασκεύαζαν καλάθια από καλάμια.</a:t>
            </a:r>
            <a:endParaRPr/>
          </a:p>
          <a:p>
            <a:pPr marL="457200" lvl="0" indent="-342900" algn="l" rtl="0">
              <a:spcBef>
                <a:spcPts val="0"/>
              </a:spcBef>
              <a:spcAft>
                <a:spcPts val="0"/>
              </a:spcAft>
              <a:buSzPts val="1800"/>
              <a:buChar char="●"/>
            </a:pPr>
            <a:r>
              <a:rPr lang="en"/>
              <a:t>Οι καλαθάδες έφτιαχναν τα καλάθια τους σε διαφορετικά μεγέθη. Κάποιοι καλαθάδες δεν έμεναν μόνο στην παραγωγή καλαθιών αλλά κατασκεύαζαν και άλλα χρήσιμα προϊόντα από τα καλάμια όπως, καρέκλες και μικρά τραπεζάκια.</a:t>
            </a:r>
            <a:endParaRPr/>
          </a:p>
          <a:p>
            <a:pPr marL="457200" lvl="0" indent="-342900" algn="l" rtl="0">
              <a:spcBef>
                <a:spcPts val="0"/>
              </a:spcBef>
              <a:spcAft>
                <a:spcPts val="0"/>
              </a:spcAft>
              <a:buSzPts val="1800"/>
              <a:buChar char="●"/>
            </a:pPr>
            <a:r>
              <a:rPr lang="en"/>
              <a:t>Η καλαθοπλεκτική είναι η τέχνη που αναπτύχθηκε πριν αναπτυχθεί η αγγειοπλαστική στην Ελλάδα του παρελθόντος.</a:t>
            </a:r>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2"/>
          <p:cNvPicPr preferRelativeResize="0"/>
          <p:nvPr/>
        </p:nvPicPr>
        <p:blipFill>
          <a:blip r:embed="rId4" cstate="print">
            <a:alphaModFix/>
          </a:blip>
          <a:stretch>
            <a:fillRect/>
          </a:stretch>
        </p:blipFill>
        <p:spPr>
          <a:xfrm>
            <a:off x="1646473" y="863900"/>
            <a:ext cx="5575000" cy="5374333"/>
          </a:xfrm>
          <a:prstGeom prst="rect">
            <a:avLst/>
          </a:prstGeom>
          <a:noFill/>
          <a:ln>
            <a:noFill/>
          </a:ln>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Σαλεπιτζής</a:t>
            </a:r>
            <a:endParaRPr/>
          </a:p>
        </p:txBody>
      </p:sp>
      <p:sp>
        <p:nvSpPr>
          <p:cNvPr id="121" name="Google Shape;121;p23"/>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smtClean="0"/>
              <a:t>Δουλε</a:t>
            </a:r>
            <a:r>
              <a:rPr lang="el-GR" dirty="0" smtClean="0"/>
              <a:t>ιά</a:t>
            </a:r>
            <a:r>
              <a:rPr lang="en" dirty="0" smtClean="0"/>
              <a:t> </a:t>
            </a:r>
            <a:r>
              <a:rPr lang="en" dirty="0"/>
              <a:t>του ήταν η προμήθεια, η παρασκευή και η πώληση του σαλεπιού στους περαστικούς.</a:t>
            </a:r>
            <a:endParaRPr dirty="0"/>
          </a:p>
          <a:p>
            <a:pPr marL="457200" lvl="0" indent="-342900" algn="l" rtl="0">
              <a:spcBef>
                <a:spcPts val="0"/>
              </a:spcBef>
              <a:spcAft>
                <a:spcPts val="0"/>
              </a:spcAft>
              <a:buSzPts val="1800"/>
              <a:buChar char="●"/>
            </a:pPr>
            <a:r>
              <a:rPr lang="en" dirty="0"/>
              <a:t>Φόραγε συνήθως μια άσπρη ποδιά και ένα σκούφο στο κεφάλι.</a:t>
            </a:r>
            <a:endParaRPr dirty="0"/>
          </a:p>
          <a:p>
            <a:pPr marL="457200" lvl="0" indent="-342900" algn="l" rtl="0">
              <a:spcBef>
                <a:spcPts val="0"/>
              </a:spcBef>
              <a:spcAft>
                <a:spcPts val="0"/>
              </a:spcAft>
              <a:buSzPts val="1800"/>
              <a:buChar char="●"/>
            </a:pPr>
            <a:r>
              <a:rPr lang="en" dirty="0"/>
              <a:t>Το στέκι του το διάλεγε με βάση τις περιοχές που σύχναζαν ξενύχτηδες, οι οποίοι τον αναζητούσαν για ένα ρόφημα που τους βοηθούσε να ξεχάσουν </a:t>
            </a:r>
            <a:r>
              <a:rPr lang="en" dirty="0" smtClean="0"/>
              <a:t>τη </a:t>
            </a:r>
            <a:r>
              <a:rPr lang="en" dirty="0"/>
              <a:t>νυχτερινή ψύχρα.</a:t>
            </a:r>
            <a:endParaRPr dirty="0"/>
          </a:p>
          <a:p>
            <a:pPr marL="457200" lvl="0" indent="-342900" algn="l" rtl="0">
              <a:spcBef>
                <a:spcPts val="0"/>
              </a:spcBef>
              <a:spcAft>
                <a:spcPts val="0"/>
              </a:spcAft>
              <a:buSzPts val="1800"/>
              <a:buChar char="●"/>
            </a:pPr>
            <a:r>
              <a:rPr lang="en" dirty="0"/>
              <a:t>Είναι και αυτό ένα από τα παλαιά </a:t>
            </a:r>
            <a:r>
              <a:rPr lang="en" dirty="0" smtClean="0"/>
              <a:t>επαγγέλματα</a:t>
            </a:r>
            <a:r>
              <a:rPr lang="el-GR" dirty="0" smtClean="0"/>
              <a:t> </a:t>
            </a:r>
            <a:r>
              <a:rPr lang="en" dirty="0" smtClean="0"/>
              <a:t>που </a:t>
            </a:r>
            <a:r>
              <a:rPr lang="en" dirty="0"/>
              <a:t>υπάρχουν και σήμερα.</a:t>
            </a:r>
            <a:endParaRPr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4"/>
          <p:cNvPicPr preferRelativeResize="0"/>
          <p:nvPr/>
        </p:nvPicPr>
        <p:blipFill>
          <a:blip r:embed="rId4" cstate="print">
            <a:alphaModFix/>
          </a:blip>
          <a:stretch>
            <a:fillRect/>
          </a:stretch>
        </p:blipFill>
        <p:spPr>
          <a:xfrm>
            <a:off x="2131000" y="837469"/>
            <a:ext cx="5394674" cy="5394665"/>
          </a:xfrm>
          <a:prstGeom prst="rect">
            <a:avLst/>
          </a:prstGeom>
          <a:noFill/>
          <a:ln>
            <a:noFill/>
          </a:ln>
        </p:spPr>
      </p:pic>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Πεταλωτής</a:t>
            </a:r>
            <a:endParaRPr/>
          </a:p>
        </p:txBody>
      </p:sp>
      <p:sp>
        <p:nvSpPr>
          <p:cNvPr id="132" name="Google Shape;132;p25"/>
          <p:cNvSpPr txBox="1">
            <a:spLocks noGrp="1"/>
          </p:cNvSpPr>
          <p:nvPr>
            <p:ph type="body" idx="1"/>
          </p:nvPr>
        </p:nvSpPr>
        <p:spPr>
          <a:xfrm>
            <a:off x="251520" y="1988840"/>
            <a:ext cx="8892480" cy="410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Η εργασία του πεταλωτή αφορούσε τη διαδικασία τοποθέτησης ή αντικατάστασης πετάλων στις οπλές των αλόγων ώστε να μην φθείρονται τα πέλματα και πονούν τα ζώα.</a:t>
            </a:r>
            <a:endParaRPr dirty="0"/>
          </a:p>
          <a:p>
            <a:pPr marL="457200" lvl="0" indent="-342900" algn="l" rtl="0">
              <a:spcBef>
                <a:spcPts val="0"/>
              </a:spcBef>
              <a:spcAft>
                <a:spcPts val="0"/>
              </a:spcAft>
              <a:buSzPts val="1800"/>
              <a:buChar char="●"/>
            </a:pPr>
            <a:r>
              <a:rPr lang="en" dirty="0"/>
              <a:t>Τα εργαλεία που χρησιμοποιούσε ο πεταλωτής ήταν τα πέταλα, το σφυρί, η τανάλια, το σατράτσι και τα καρφιά.</a:t>
            </a:r>
            <a:endParaRPr dirty="0"/>
          </a:p>
          <a:p>
            <a:pPr marL="457200" lvl="0" indent="-342900" algn="l" rtl="0">
              <a:spcBef>
                <a:spcPts val="0"/>
              </a:spcBef>
              <a:spcAft>
                <a:spcPts val="0"/>
              </a:spcAft>
              <a:buSzPts val="1800"/>
              <a:buChar char="●"/>
            </a:pPr>
            <a:r>
              <a:rPr lang="en" dirty="0"/>
              <a:t>Το επάγγελμα του πεταλωτή είναι απο εκείνα που έχουν εκλείψει στις μέρες </a:t>
            </a:r>
            <a:r>
              <a:rPr lang="en" dirty="0" smtClean="0"/>
              <a:t>μας</a:t>
            </a:r>
            <a:r>
              <a:rPr lang="el-GR" dirty="0" smtClean="0"/>
              <a:t>.</a:t>
            </a:r>
            <a:endParaRPr dirty="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6"/>
          <p:cNvPicPr preferRelativeResize="0"/>
          <p:nvPr/>
        </p:nvPicPr>
        <p:blipFill>
          <a:blip r:embed="rId4" cstate="print">
            <a:alphaModFix/>
          </a:blip>
          <a:stretch>
            <a:fillRect/>
          </a:stretch>
        </p:blipFill>
        <p:spPr>
          <a:xfrm>
            <a:off x="2076701" y="781468"/>
            <a:ext cx="4990600" cy="5295067"/>
          </a:xfrm>
          <a:prstGeom prst="rect">
            <a:avLst/>
          </a:prstGeom>
          <a:noFill/>
          <a:ln>
            <a:noFill/>
          </a:ln>
        </p:spPr>
      </p:pic>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Συμπεράσματα</a:t>
            </a:r>
            <a:endParaRPr dirty="0"/>
          </a:p>
        </p:txBody>
      </p:sp>
      <p:sp>
        <p:nvSpPr>
          <p:cNvPr id="143" name="Google Shape;143;p27"/>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dirty="0">
                <a:latin typeface="Arial"/>
                <a:ea typeface="Arial"/>
                <a:cs typeface="Arial"/>
                <a:sym typeface="Arial"/>
              </a:rPr>
              <a:t>Συνοψίζοντας, </a:t>
            </a:r>
            <a:r>
              <a:rPr lang="en" dirty="0" smtClean="0">
                <a:latin typeface="Arial"/>
                <a:ea typeface="Arial"/>
                <a:cs typeface="Arial"/>
                <a:sym typeface="Arial"/>
              </a:rPr>
              <a:t>μ</a:t>
            </a:r>
            <a:r>
              <a:rPr lang="el-GR" dirty="0" smtClean="0">
                <a:latin typeface="Arial"/>
                <a:ea typeface="Arial"/>
                <a:cs typeface="Arial"/>
                <a:sym typeface="Arial"/>
              </a:rPr>
              <a:t>έσα</a:t>
            </a:r>
            <a:r>
              <a:rPr lang="en" dirty="0" smtClean="0">
                <a:latin typeface="Arial"/>
                <a:ea typeface="Arial"/>
                <a:cs typeface="Arial"/>
                <a:sym typeface="Arial"/>
              </a:rPr>
              <a:t> </a:t>
            </a:r>
            <a:r>
              <a:rPr lang="en" dirty="0">
                <a:latin typeface="Arial"/>
                <a:ea typeface="Arial"/>
                <a:cs typeface="Arial"/>
                <a:sym typeface="Arial"/>
              </a:rPr>
              <a:t>από την έρευνα που κάναμε στο διαδίκτυο ήρθαμε σε επαφή με κάποια παλιά επαγγέλματα που έχουν εκλείψει εξαιτίας της τεχνολογικής εξέλιξης της σημερινής εποχής αλλά και λόγω της </a:t>
            </a:r>
            <a:r>
              <a:rPr lang="en" dirty="0" smtClean="0">
                <a:latin typeface="Arial"/>
                <a:ea typeface="Arial"/>
                <a:cs typeface="Arial"/>
                <a:sym typeface="Arial"/>
              </a:rPr>
              <a:t>αντικατάστασή</a:t>
            </a:r>
            <a:r>
              <a:rPr lang="el-GR" dirty="0" smtClean="0">
                <a:latin typeface="Arial"/>
                <a:ea typeface="Arial"/>
                <a:cs typeface="Arial"/>
                <a:sym typeface="Arial"/>
              </a:rPr>
              <a:t>ς</a:t>
            </a:r>
            <a:r>
              <a:rPr lang="en" dirty="0" smtClean="0">
                <a:latin typeface="Arial"/>
                <a:ea typeface="Arial"/>
                <a:cs typeface="Arial"/>
                <a:sym typeface="Arial"/>
              </a:rPr>
              <a:t> </a:t>
            </a:r>
            <a:r>
              <a:rPr lang="en" dirty="0">
                <a:latin typeface="Arial"/>
                <a:ea typeface="Arial"/>
                <a:cs typeface="Arial"/>
                <a:sym typeface="Arial"/>
              </a:rPr>
              <a:t>τους από σύγχρονα μέσα. Πολλά από αυτά τα επαγγέλματα υπήρχαν αποκλειστικά στις πόλεις και άλλα μόνο στην ύπαιθρο. Σήμερα εντοπίζουμε πολλά από αυτά σε παλιές ελληνικές ταινίες ή σε παλιά τραγούδια και κείμενα.</a:t>
            </a:r>
            <a:endParaRPr dirty="0">
              <a:latin typeface="Arial"/>
              <a:ea typeface="Arial"/>
              <a:cs typeface="Arial"/>
              <a:sym typeface="Arial"/>
            </a:endParaRPr>
          </a:p>
          <a:p>
            <a:pPr marL="0" lvl="0" indent="0" algn="l" rtl="0">
              <a:lnSpc>
                <a:spcPct val="115000"/>
              </a:lnSpc>
              <a:spcBef>
                <a:spcPts val="0"/>
              </a:spcBef>
              <a:spcAft>
                <a:spcPts val="0"/>
              </a:spcAft>
              <a:buClr>
                <a:srgbClr val="000000"/>
              </a:buClr>
              <a:buSzPts val="1100"/>
              <a:buFont typeface="Arial"/>
              <a:buNone/>
            </a:pPr>
            <a:endParaRPr dirty="0">
              <a:latin typeface="Arial"/>
              <a:ea typeface="Arial"/>
              <a:cs typeface="Arial"/>
              <a:sym typeface="Arial"/>
            </a:endParaRPr>
          </a:p>
          <a:p>
            <a:pPr marL="0" lvl="0" indent="0" algn="l" rtl="0">
              <a:spcBef>
                <a:spcPts val="0"/>
              </a:spcBef>
              <a:spcAft>
                <a:spcPts val="1600"/>
              </a:spcAft>
              <a:buNone/>
            </a:pPr>
            <a:endParaRPr dirty="0"/>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87900" y="610700"/>
            <a:ext cx="8368200" cy="91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Βιβλιογραφία</a:t>
            </a:r>
            <a:endParaRPr/>
          </a:p>
        </p:txBody>
      </p:sp>
      <p:sp>
        <p:nvSpPr>
          <p:cNvPr id="149" name="Google Shape;149;p28"/>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sz="1200" i="1" dirty="0">
                <a:solidFill>
                  <a:srgbClr val="000000"/>
                </a:solidFill>
                <a:latin typeface="Verdana"/>
                <a:ea typeface="Verdana"/>
                <a:cs typeface="Verdana"/>
                <a:sym typeface="Verdana"/>
              </a:rPr>
              <a:t>https://anthologio.wordpress.com/2015/04/16/%CE%AC-gamm/</a:t>
            </a:r>
            <a:endParaRPr sz="1200" i="1" dirty="0">
              <a:solidFill>
                <a:srgbClr val="000000"/>
              </a:solidFill>
              <a:latin typeface="Verdana"/>
              <a:ea typeface="Verdana"/>
              <a:cs typeface="Verdana"/>
              <a:sym typeface="Verdana"/>
            </a:endParaRPr>
          </a:p>
          <a:p>
            <a:pPr marL="0" lvl="0" indent="0" algn="l" rtl="0">
              <a:lnSpc>
                <a:spcPct val="115000"/>
              </a:lnSpc>
              <a:spcBef>
                <a:spcPts val="0"/>
              </a:spcBef>
              <a:spcAft>
                <a:spcPts val="0"/>
              </a:spcAft>
              <a:buClr>
                <a:srgbClr val="000000"/>
              </a:buClr>
              <a:buSzPts val="1100"/>
              <a:buFont typeface="Arial"/>
              <a:buNone/>
            </a:pPr>
            <a:r>
              <a:rPr lang="en" sz="1200" dirty="0">
                <a:solidFill>
                  <a:srgbClr val="000000"/>
                </a:solidFill>
                <a:latin typeface="Arial"/>
                <a:ea typeface="Arial"/>
                <a:cs typeface="Arial"/>
                <a:sym typeface="Arial"/>
              </a:rPr>
              <a:t>http://www.mysep.gr/?p=42210</a:t>
            </a:r>
            <a:endParaRPr sz="1200" dirty="0">
              <a:solidFill>
                <a:srgbClr val="000000"/>
              </a:solidFill>
              <a:latin typeface="Arial"/>
              <a:ea typeface="Arial"/>
              <a:cs typeface="Arial"/>
              <a:sym typeface="Arial"/>
            </a:endParaRPr>
          </a:p>
          <a:p>
            <a:pPr marL="0" lvl="0" indent="0" algn="l" rtl="0">
              <a:spcBef>
                <a:spcPts val="0"/>
              </a:spcBef>
              <a:spcAft>
                <a:spcPts val="0"/>
              </a:spcAft>
              <a:buNone/>
            </a:pPr>
            <a:r>
              <a:rPr lang="en" sz="1200" u="sng" dirty="0">
                <a:solidFill>
                  <a:schemeClr val="hlink"/>
                </a:solidFill>
                <a:latin typeface="Arial"/>
                <a:ea typeface="Arial"/>
                <a:cs typeface="Arial"/>
                <a:sym typeface="Arial"/>
                <a:hlinkClick r:id="rId4"/>
              </a:rPr>
              <a:t>http://valtos-alexandreia.blogspot.com/2012/10/blog-post_4770.html</a:t>
            </a:r>
            <a:endParaRPr sz="1200" dirty="0">
              <a:solidFill>
                <a:srgbClr val="000000"/>
              </a:solidFill>
              <a:latin typeface="Arial"/>
              <a:ea typeface="Arial"/>
              <a:cs typeface="Arial"/>
              <a:sym typeface="Arial"/>
            </a:endParaRPr>
          </a:p>
          <a:p>
            <a:pPr marL="0" lvl="0" indent="0" algn="l" rtl="0">
              <a:spcBef>
                <a:spcPts val="1600"/>
              </a:spcBef>
              <a:spcAft>
                <a:spcPts val="0"/>
              </a:spcAft>
              <a:buNone/>
            </a:pPr>
            <a:r>
              <a:rPr lang="en" sz="1100" u="sng" dirty="0">
                <a:solidFill>
                  <a:schemeClr val="hlink"/>
                </a:solidFill>
                <a:latin typeface="Arial"/>
                <a:ea typeface="Arial"/>
                <a:cs typeface="Arial"/>
                <a:sym typeface="Arial"/>
                <a:hlinkClick r:id="rId5"/>
              </a:rPr>
              <a:t>https://www.mylefkada.gr/lefkadas-secrets/o-ganotis-ena-xechasmeno-planodio-epangelma-53588/</a:t>
            </a:r>
            <a:endParaRPr sz="1100" dirty="0">
              <a:solidFill>
                <a:srgbClr val="000000"/>
              </a:solidFill>
              <a:latin typeface="Arial"/>
              <a:ea typeface="Arial"/>
              <a:cs typeface="Arial"/>
              <a:sym typeface="Arial"/>
            </a:endParaRPr>
          </a:p>
          <a:p>
            <a:pPr marL="0" lvl="0" indent="0" algn="l" rtl="0">
              <a:lnSpc>
                <a:spcPct val="138000"/>
              </a:lnSpc>
              <a:spcBef>
                <a:spcPts val="1600"/>
              </a:spcBef>
              <a:spcAft>
                <a:spcPts val="0"/>
              </a:spcAft>
              <a:buNone/>
            </a:pPr>
            <a:r>
              <a:rPr lang="en" sz="1200" u="sng" dirty="0">
                <a:solidFill>
                  <a:schemeClr val="hlink"/>
                </a:solidFill>
                <a:latin typeface="Arial"/>
                <a:ea typeface="Arial"/>
                <a:cs typeface="Arial"/>
                <a:sym typeface="Arial"/>
                <a:hlinkClick r:id="rId6"/>
              </a:rPr>
              <a:t>https://www.laosnews.gr/article/49759</a:t>
            </a:r>
            <a:endParaRPr sz="120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dirty="0">
                <a:solidFill>
                  <a:srgbClr val="000000"/>
                </a:solidFill>
                <a:latin typeface="Arial"/>
                <a:ea typeface="Arial"/>
                <a:cs typeface="Arial"/>
                <a:sym typeface="Arial"/>
              </a:rPr>
              <a:t>https://www.apotis4stis5.com/vintage/17827-epaggelmata-xamena-ston-xrono</a:t>
            </a:r>
            <a:endParaRPr sz="1200" dirty="0">
              <a:solidFill>
                <a:srgbClr val="000000"/>
              </a:solidFill>
              <a:latin typeface="Arial"/>
              <a:ea typeface="Arial"/>
              <a:cs typeface="Arial"/>
              <a:sym typeface="Arial"/>
            </a:endParaRPr>
          </a:p>
          <a:p>
            <a:pPr marL="0" lvl="0" indent="0" algn="l" rtl="0">
              <a:lnSpc>
                <a:spcPct val="138000"/>
              </a:lnSpc>
              <a:spcBef>
                <a:spcPts val="0"/>
              </a:spcBef>
              <a:spcAft>
                <a:spcPts val="0"/>
              </a:spcAft>
              <a:buNone/>
            </a:pPr>
            <a:endParaRPr sz="1200" dirty="0">
              <a:solidFill>
                <a:srgbClr val="000000"/>
              </a:solidFill>
              <a:latin typeface="Arial"/>
              <a:ea typeface="Arial"/>
              <a:cs typeface="Arial"/>
              <a:sym typeface="Arial"/>
            </a:endParaRPr>
          </a:p>
          <a:p>
            <a:pPr marL="0" lvl="0" indent="0" algn="l" rtl="0">
              <a:lnSpc>
                <a:spcPct val="138000"/>
              </a:lnSpc>
              <a:spcBef>
                <a:spcPts val="0"/>
              </a:spcBef>
              <a:spcAft>
                <a:spcPts val="0"/>
              </a:spcAft>
              <a:buNone/>
            </a:pPr>
            <a:endParaRPr sz="1200" dirty="0">
              <a:solidFill>
                <a:srgbClr val="000000"/>
              </a:solidFill>
              <a:latin typeface="Arial"/>
              <a:ea typeface="Arial"/>
              <a:cs typeface="Arial"/>
              <a:sym typeface="Arial"/>
            </a:endParaRPr>
          </a:p>
          <a:p>
            <a:pPr marL="0" lvl="0" indent="0" algn="l" rtl="0">
              <a:lnSpc>
                <a:spcPct val="138000"/>
              </a:lnSpc>
              <a:spcBef>
                <a:spcPts val="0"/>
              </a:spcBef>
              <a:spcAft>
                <a:spcPts val="0"/>
              </a:spcAft>
              <a:buNone/>
            </a:pPr>
            <a:endParaRPr sz="1200" dirty="0">
              <a:solidFill>
                <a:srgbClr val="000000"/>
              </a:solidFill>
              <a:latin typeface="Arial"/>
              <a:ea typeface="Arial"/>
              <a:cs typeface="Arial"/>
              <a:sym typeface="Arial"/>
            </a:endParaRPr>
          </a:p>
          <a:p>
            <a:pPr marL="0" lvl="0" indent="0" algn="l" rtl="0">
              <a:spcBef>
                <a:spcPts val="0"/>
              </a:spcBef>
              <a:spcAft>
                <a:spcPts val="0"/>
              </a:spcAft>
              <a:buNone/>
            </a:pPr>
            <a:endParaRPr sz="1100" dirty="0">
              <a:solidFill>
                <a:srgbClr val="000000"/>
              </a:solidFill>
              <a:latin typeface="Arial"/>
              <a:ea typeface="Arial"/>
              <a:cs typeface="Arial"/>
              <a:sym typeface="Arial"/>
            </a:endParaRPr>
          </a:p>
          <a:p>
            <a:pPr marL="0" lvl="0" indent="0" algn="l" rtl="0">
              <a:spcBef>
                <a:spcPts val="1600"/>
              </a:spcBef>
              <a:spcAft>
                <a:spcPts val="0"/>
              </a:spcAft>
              <a:buNone/>
            </a:pPr>
            <a:endParaRPr sz="1200" dirty="0">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endParaRPr sz="1200" dirty="0">
              <a:solidFill>
                <a:srgbClr val="000000"/>
              </a:solidFill>
              <a:latin typeface="Arial"/>
              <a:ea typeface="Arial"/>
              <a:cs typeface="Arial"/>
              <a:sym typeface="Arial"/>
            </a:endParaRPr>
          </a:p>
          <a:p>
            <a:pPr marL="0" lvl="0" indent="0" algn="l" rtl="0">
              <a:spcBef>
                <a:spcPts val="1600"/>
              </a:spcBef>
              <a:spcAft>
                <a:spcPts val="1600"/>
              </a:spcAft>
              <a:buNone/>
            </a:pPr>
            <a:endParaRPr dirty="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840300"/>
            <a:ext cx="6331500" cy="205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t>ΠΑΛΙΑ ΕΠΑΓΓΕΛΜΑΤΑ</a:t>
            </a:r>
            <a:endParaRPr/>
          </a:p>
        </p:txBody>
      </p:sp>
      <p:sp>
        <p:nvSpPr>
          <p:cNvPr id="73" name="Google Shape;73;p13"/>
          <p:cNvSpPr txBox="1">
            <a:spLocks noGrp="1"/>
          </p:cNvSpPr>
          <p:nvPr>
            <p:ph type="subTitle" idx="1"/>
          </p:nvPr>
        </p:nvSpPr>
        <p:spPr>
          <a:xfrm>
            <a:off x="2390267" y="4317933"/>
            <a:ext cx="6331500" cy="165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l"/>
              <a:t>ΔΑΝΑΗ ΑΡΣΕΝΙΟΥ </a:t>
            </a:r>
            <a:endParaRPr/>
          </a:p>
          <a:p>
            <a:pPr marL="0" lvl="0" indent="0" algn="l" rtl="0">
              <a:spcBef>
                <a:spcPts val="0"/>
              </a:spcBef>
              <a:spcAft>
                <a:spcPts val="0"/>
              </a:spcAft>
              <a:buNone/>
            </a:pPr>
            <a:r>
              <a:rPr lang="el"/>
              <a:t>ΓΙΑΝΝΗΣ ΒΕΝΕΤΗΣ </a:t>
            </a:r>
            <a:endParaRPr/>
          </a:p>
          <a:p>
            <a:pPr marL="0" lvl="0" indent="0" algn="l" rtl="0">
              <a:spcBef>
                <a:spcPts val="0"/>
              </a:spcBef>
              <a:spcAft>
                <a:spcPts val="0"/>
              </a:spcAft>
              <a:buNone/>
            </a:pPr>
            <a:r>
              <a:rPr lang="el"/>
              <a:t>ΙΩΝΑΣ ΕΥΘΥΜΙΟΥ</a:t>
            </a:r>
            <a:endParaRPr/>
          </a:p>
          <a:p>
            <a:pPr marL="0" lvl="0" indent="0" algn="l" rtl="0">
              <a:spcBef>
                <a:spcPts val="0"/>
              </a:spcBef>
              <a:spcAft>
                <a:spcPts val="0"/>
              </a:spcAft>
              <a:buNone/>
            </a:pPr>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1064275" y="696667"/>
            <a:ext cx="6321600" cy="8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smtClean="0"/>
              <a:t>ΒΑΡΕΛΑΣ</a:t>
            </a:r>
            <a:r>
              <a:rPr lang="en-US" dirty="0" smtClean="0"/>
              <a:t>:</a:t>
            </a:r>
            <a:r>
              <a:rPr lang="el" dirty="0" smtClean="0"/>
              <a:t> </a:t>
            </a:r>
            <a:r>
              <a:rPr lang="el" dirty="0"/>
              <a:t>βασικα χαρακτηριστικα</a:t>
            </a:r>
            <a:endParaRPr dirty="0"/>
          </a:p>
        </p:txBody>
      </p:sp>
      <p:sp>
        <p:nvSpPr>
          <p:cNvPr id="79" name="Google Shape;79;p14"/>
          <p:cNvSpPr txBox="1">
            <a:spLocks noGrp="1"/>
          </p:cNvSpPr>
          <p:nvPr>
            <p:ph type="body" idx="1"/>
          </p:nvPr>
        </p:nvSpPr>
        <p:spPr>
          <a:xfrm>
            <a:off x="366446" y="2101933"/>
            <a:ext cx="8411100" cy="40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l" dirty="0">
                <a:highlight>
                  <a:srgbClr val="FFFFFF"/>
                </a:highlight>
                <a:latin typeface="Verdana"/>
                <a:ea typeface="Verdana"/>
                <a:cs typeface="Verdana"/>
                <a:sym typeface="Verdana"/>
              </a:rPr>
              <a:t>Ο βαρελάς ήταν ο ειδικός τεχνίτης που κατασκεύαζε βαρέλια. Λεγόταν και βαρελαντζής ή βαγενάς ή βαρελοποιός. Το βαρέλι προέρχεται από την ιταλική λέξη barella. Είναι ένα δοχείο μεγάλο ή μικρό κυλινδρικό, που γίνεται από ξύλινες κυρτές σανίδες, οι οποίες συγκρατούνται με μεταλλικά στεφάνια, πλατύτερα στη μέση και στενότερα στα άκρα, για την αποθήκευση κυρίως κρασιού. Το βαρέλι λέγεται και βουτσί, από το οποίο παράγεται το βυτίο.</a:t>
            </a:r>
            <a:endParaRPr dirty="0"/>
          </a:p>
        </p:txBody>
      </p:sp>
      <p:sp>
        <p:nvSpPr>
          <p:cNvPr id="80" name="Google Shape;80;p14"/>
          <p:cNvSpPr txBox="1"/>
          <p:nvPr/>
        </p:nvSpPr>
        <p:spPr>
          <a:xfrm>
            <a:off x="614550" y="5193867"/>
            <a:ext cx="7331700" cy="1140400"/>
          </a:xfrm>
          <a:prstGeom prst="rect">
            <a:avLst/>
          </a:prstGeom>
          <a:noFill/>
          <a:ln>
            <a:noFill/>
          </a:ln>
        </p:spPr>
        <p:txBody>
          <a:bodyPr spcFirstLastPara="1" wrap="square" lIns="91425" tIns="91425" rIns="91425" bIns="91425" anchor="t" anchorCtr="0">
            <a:noAutofit/>
          </a:bodyPr>
          <a:lstStyle/>
          <a:p>
            <a:pPr>
              <a:buClr>
                <a:srgbClr val="000000"/>
              </a:buClr>
              <a:buFont typeface="Arial"/>
              <a:buNone/>
            </a:pPr>
            <a:r>
              <a:rPr lang="el-GR" sz="1400" kern="0" dirty="0" smtClean="0">
                <a:solidFill>
                  <a:srgbClr val="000000"/>
                </a:solidFill>
                <a:highlight>
                  <a:srgbClr val="FFFFFF"/>
                </a:highlight>
                <a:latin typeface="Verdana"/>
                <a:ea typeface="Verdana"/>
                <a:cs typeface="Verdana"/>
                <a:sym typeface="Verdana"/>
              </a:rPr>
              <a:t>Τα ε</a:t>
            </a:r>
            <a:r>
              <a:rPr lang="el" sz="1400" kern="0" dirty="0" smtClean="0">
                <a:solidFill>
                  <a:srgbClr val="000000"/>
                </a:solidFill>
                <a:highlight>
                  <a:srgbClr val="FFFFFF"/>
                </a:highlight>
                <a:latin typeface="Verdana"/>
                <a:ea typeface="Verdana"/>
                <a:cs typeface="Verdana"/>
                <a:sym typeface="Verdana"/>
              </a:rPr>
              <a:t>ργαλεία </a:t>
            </a:r>
            <a:r>
              <a:rPr lang="el" sz="1400" kern="0" dirty="0">
                <a:solidFill>
                  <a:srgbClr val="000000"/>
                </a:solidFill>
                <a:highlight>
                  <a:srgbClr val="FFFFFF"/>
                </a:highlight>
                <a:latin typeface="Verdana"/>
                <a:ea typeface="Verdana"/>
                <a:cs typeface="Verdana"/>
                <a:sym typeface="Verdana"/>
              </a:rPr>
              <a:t>που χρησιμοποιούσε ο βαρελάς ήταν: τα σφυριά (βαρύ, ελαφρύ), τα σκαρπέλα, το αμόνι, το πριόνι, η πλάνη (ροκάνι</a:t>
            </a:r>
            <a:r>
              <a:rPr lang="en-US" sz="1400" kern="0" dirty="0">
                <a:solidFill>
                  <a:srgbClr val="000000"/>
                </a:solidFill>
                <a:highlight>
                  <a:srgbClr val="FFFFFF"/>
                </a:highlight>
                <a:latin typeface="Verdana"/>
                <a:ea typeface="Verdana"/>
                <a:cs typeface="Verdana"/>
                <a:sym typeface="Verdana"/>
              </a:rPr>
              <a:t>)</a:t>
            </a:r>
            <a:r>
              <a:rPr lang="el" sz="1400" kern="0" dirty="0">
                <a:solidFill>
                  <a:srgbClr val="000000"/>
                </a:solidFill>
                <a:highlight>
                  <a:srgbClr val="FFFFFF"/>
                </a:highlight>
                <a:latin typeface="Verdana"/>
                <a:ea typeface="Verdana"/>
                <a:cs typeface="Verdana"/>
                <a:sym typeface="Verdana"/>
              </a:rPr>
              <a:t>, το σκεπάρνι, το τρυπάνι (αρίδι),το καβουροσκέπαρνο, η τανάλια και άλλα.</a:t>
            </a:r>
            <a:endParaRPr sz="1400" kern="0" dirty="0">
              <a:solidFill>
                <a:srgbClr val="000000"/>
              </a:solidFill>
              <a:latin typeface="Lato"/>
              <a:ea typeface="Lato"/>
              <a:cs typeface="Lato"/>
              <a:sym typeface="Lato"/>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u="sng" dirty="0" smtClean="0">
                <a:solidFill>
                  <a:schemeClr val="accent5"/>
                </a:solidFill>
              </a:rPr>
              <a:t>Μυλωνάς</a:t>
            </a:r>
            <a:endParaRPr lang="el-GR" b="1" i="1" u="sng" dirty="0">
              <a:solidFill>
                <a:schemeClr val="accent5"/>
              </a:solidFill>
            </a:endParaRPr>
          </a:p>
        </p:txBody>
      </p:sp>
      <p:sp>
        <p:nvSpPr>
          <p:cNvPr id="3" name="2 - Θέση περιεχομένου"/>
          <p:cNvSpPr>
            <a:spLocks noGrp="1"/>
          </p:cNvSpPr>
          <p:nvPr>
            <p:ph idx="1"/>
          </p:nvPr>
        </p:nvSpPr>
        <p:spPr/>
        <p:txBody>
          <a:bodyPr/>
          <a:lstStyle/>
          <a:p>
            <a:pPr>
              <a:buNone/>
            </a:pPr>
            <a:r>
              <a:rPr lang="el-GR" sz="1900" dirty="0" smtClean="0"/>
              <a:t>       Μυλωνάδες </a:t>
            </a:r>
            <a:r>
              <a:rPr lang="el-GR" sz="1900" dirty="0"/>
              <a:t>στους παλαιότερους χρόνους </a:t>
            </a:r>
            <a:r>
              <a:rPr lang="el-GR" sz="1900" dirty="0" smtClean="0"/>
              <a:t>λέγονταν </a:t>
            </a:r>
            <a:r>
              <a:rPr lang="el-GR" sz="1900" dirty="0"/>
              <a:t>αυτοί που </a:t>
            </a:r>
            <a:r>
              <a:rPr lang="el-GR" sz="1900" dirty="0" smtClean="0"/>
              <a:t>εκμεταλλεύονταν τους </a:t>
            </a:r>
            <a:r>
              <a:rPr lang="el-GR" sz="1900" dirty="0"/>
              <a:t>μύλους και άλεθαν τα σιτηρά για να </a:t>
            </a:r>
            <a:r>
              <a:rPr lang="el-GR" sz="1900" dirty="0" smtClean="0"/>
              <a:t>παραγάγουν </a:t>
            </a:r>
            <a:r>
              <a:rPr lang="el-GR" sz="1900" dirty="0"/>
              <a:t>αλεύρι. Όσους από τους μύλους κινούνται με αέρα τους έλεγαν ανεμόμυλους. </a:t>
            </a:r>
            <a:endParaRPr lang="el-GR" sz="1900" dirty="0" smtClean="0"/>
          </a:p>
          <a:p>
            <a:pPr>
              <a:buNone/>
            </a:pPr>
            <a:r>
              <a:rPr lang="el-GR" sz="1900" dirty="0" smtClean="0"/>
              <a:t>      Οι </a:t>
            </a:r>
            <a:r>
              <a:rPr lang="el-GR" sz="1900" dirty="0"/>
              <a:t>μύλοι λειτουργούσαν κυρίως </a:t>
            </a:r>
            <a:r>
              <a:rPr lang="el-GR" sz="1900" dirty="0" smtClean="0"/>
              <a:t>τον χειμώνα </a:t>
            </a:r>
            <a:r>
              <a:rPr lang="el-GR" sz="1900" dirty="0"/>
              <a:t>και όπου υπήρχαν τρεχούμενα νερά λειτουργούσαν και το καλοκαίρι.</a:t>
            </a:r>
          </a:p>
          <a:p>
            <a:pPr>
              <a:buNone/>
            </a:pPr>
            <a:endParaRPr lang="el-GR" dirty="0"/>
          </a:p>
        </p:txBody>
      </p:sp>
      <p:pic>
        <p:nvPicPr>
          <p:cNvPr id="4" name="3 - Εικόνα" descr="02.jpg"/>
          <p:cNvPicPr>
            <a:picLocks noChangeAspect="1"/>
          </p:cNvPicPr>
          <p:nvPr/>
        </p:nvPicPr>
        <p:blipFill>
          <a:blip r:embed="rId3" cstate="print"/>
          <a:stretch>
            <a:fillRect/>
          </a:stretch>
        </p:blipFill>
        <p:spPr>
          <a:xfrm>
            <a:off x="857224" y="3643314"/>
            <a:ext cx="3643338" cy="2428892"/>
          </a:xfrm>
          <a:prstGeom prst="rect">
            <a:avLst/>
          </a:prstGeom>
        </p:spPr>
      </p:pic>
      <p:pic>
        <p:nvPicPr>
          <p:cNvPr id="5" name="4 - Εικόνα" descr="200701221653093.JPG"/>
          <p:cNvPicPr>
            <a:picLocks noChangeAspect="1"/>
          </p:cNvPicPr>
          <p:nvPr/>
        </p:nvPicPr>
        <p:blipFill>
          <a:blip r:embed="rId4" cstate="print"/>
          <a:stretch>
            <a:fillRect/>
          </a:stretch>
        </p:blipFill>
        <p:spPr>
          <a:xfrm>
            <a:off x="4857752" y="3429000"/>
            <a:ext cx="3419475" cy="2571750"/>
          </a:xfrm>
          <a:prstGeom prst="rect">
            <a:avLst/>
          </a:prstGeom>
        </p:spPr>
      </p:pic>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5"/>
          <p:cNvPicPr preferRelativeResize="0"/>
          <p:nvPr/>
        </p:nvPicPr>
        <p:blipFill>
          <a:blip r:embed="rId4" cstate="print">
            <a:alphaModFix/>
          </a:blip>
          <a:stretch>
            <a:fillRect/>
          </a:stretch>
        </p:blipFill>
        <p:spPr>
          <a:xfrm>
            <a:off x="2130727" y="1211267"/>
            <a:ext cx="5272225" cy="4674700"/>
          </a:xfrm>
          <a:prstGeom prst="rect">
            <a:avLst/>
          </a:prstGeom>
          <a:noFill/>
          <a:ln>
            <a:noFill/>
          </a:ln>
        </p:spPr>
      </p:pic>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1264675" y="732333"/>
            <a:ext cx="6321600" cy="8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smtClean="0"/>
              <a:t>ΝΕΡΟΥΛΑΣ</a:t>
            </a:r>
            <a:r>
              <a:rPr lang="en-US" dirty="0" smtClean="0"/>
              <a:t>:</a:t>
            </a:r>
            <a:r>
              <a:rPr lang="el" dirty="0" smtClean="0"/>
              <a:t> </a:t>
            </a:r>
            <a:r>
              <a:rPr lang="el" dirty="0"/>
              <a:t>βασικα χαρακτηριστικα</a:t>
            </a:r>
            <a:endParaRPr dirty="0"/>
          </a:p>
        </p:txBody>
      </p:sp>
      <p:sp>
        <p:nvSpPr>
          <p:cNvPr id="91" name="Google Shape;91;p16"/>
          <p:cNvSpPr txBox="1">
            <a:spLocks noGrp="1"/>
          </p:cNvSpPr>
          <p:nvPr>
            <p:ph type="body" idx="1"/>
          </p:nvPr>
        </p:nvSpPr>
        <p:spPr>
          <a:xfrm>
            <a:off x="1411212" y="2145501"/>
            <a:ext cx="6321600" cy="40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l" dirty="0">
                <a:solidFill>
                  <a:srgbClr val="333333"/>
                </a:solidFill>
                <a:highlight>
                  <a:srgbClr val="FFFFFF"/>
                </a:highlight>
                <a:latin typeface="Georgia"/>
                <a:ea typeface="Georgia"/>
                <a:cs typeface="Georgia"/>
                <a:sym typeface="Georgia"/>
              </a:rPr>
              <a:t>Η αναγκαιότητα του νερού δημιούργησε και το επάγγελμα του νερουλά. Κάθε γειτονιά τότε είχε και </a:t>
            </a:r>
            <a:r>
              <a:rPr lang="el" dirty="0" smtClean="0">
                <a:solidFill>
                  <a:srgbClr val="333333"/>
                </a:solidFill>
                <a:highlight>
                  <a:srgbClr val="FFFFFF"/>
                </a:highlight>
                <a:latin typeface="Georgia"/>
                <a:ea typeface="Georgia"/>
                <a:cs typeface="Georgia"/>
                <a:sym typeface="Georgia"/>
              </a:rPr>
              <a:t>το</a:t>
            </a:r>
            <a:r>
              <a:rPr lang="el-GR" dirty="0" smtClean="0">
                <a:solidFill>
                  <a:srgbClr val="333333"/>
                </a:solidFill>
                <a:highlight>
                  <a:srgbClr val="FFFFFF"/>
                </a:highlight>
                <a:latin typeface="Georgia"/>
                <a:ea typeface="Georgia"/>
                <a:cs typeface="Georgia"/>
                <a:sym typeface="Georgia"/>
              </a:rPr>
              <a:t>ν</a:t>
            </a:r>
            <a:r>
              <a:rPr lang="el" dirty="0" smtClean="0">
                <a:solidFill>
                  <a:srgbClr val="333333"/>
                </a:solidFill>
                <a:highlight>
                  <a:srgbClr val="FFFFFF"/>
                </a:highlight>
                <a:latin typeface="Georgia"/>
                <a:ea typeface="Georgia"/>
                <a:cs typeface="Georgia"/>
                <a:sym typeface="Georgia"/>
              </a:rPr>
              <a:t> </a:t>
            </a:r>
            <a:r>
              <a:rPr lang="el" dirty="0">
                <a:solidFill>
                  <a:srgbClr val="333333"/>
                </a:solidFill>
                <a:highlight>
                  <a:srgbClr val="FFFFFF"/>
                </a:highlight>
                <a:latin typeface="Georgia"/>
                <a:ea typeface="Georgia"/>
                <a:cs typeface="Georgia"/>
                <a:sym typeface="Georgia"/>
              </a:rPr>
              <a:t>νερουλά της.Τον πρώτο καρό η μεταφορά του νερού γινόταν με τενεκέδες. Γέμιζε ο νερουλάς από </a:t>
            </a:r>
            <a:r>
              <a:rPr lang="el" dirty="0" smtClean="0">
                <a:solidFill>
                  <a:srgbClr val="333333"/>
                </a:solidFill>
                <a:highlight>
                  <a:srgbClr val="FFFFFF"/>
                </a:highlight>
                <a:latin typeface="Georgia"/>
                <a:ea typeface="Georgia"/>
                <a:cs typeface="Georgia"/>
                <a:sym typeface="Georgia"/>
              </a:rPr>
              <a:t>μία </a:t>
            </a:r>
            <a:r>
              <a:rPr lang="el" dirty="0">
                <a:solidFill>
                  <a:srgbClr val="333333"/>
                </a:solidFill>
                <a:highlight>
                  <a:srgbClr val="FFFFFF"/>
                </a:highlight>
                <a:latin typeface="Georgia"/>
                <a:ea typeface="Georgia"/>
                <a:cs typeface="Georgia"/>
                <a:sym typeface="Georgia"/>
              </a:rPr>
              <a:t>κεντρική βρύση τους τενεκέδες, τους έδενε έπειτα σ’ ένα γυρτό ξύλο και τους κουβαλούσε στον ώμο.</a:t>
            </a:r>
            <a:endParaRPr dirty="0">
              <a:solidFill>
                <a:srgbClr val="333333"/>
              </a:solidFill>
              <a:highlight>
                <a:srgbClr val="FFFFFF"/>
              </a:highlight>
              <a:latin typeface="Georgia"/>
              <a:ea typeface="Georgia"/>
              <a:cs typeface="Georgia"/>
              <a:sym typeface="Georgia"/>
            </a:endParaRPr>
          </a:p>
          <a:p>
            <a:pPr marL="0" lvl="0" indent="0" algn="l" rtl="0">
              <a:spcBef>
                <a:spcPts val="1800"/>
              </a:spcBef>
              <a:spcAft>
                <a:spcPts val="1600"/>
              </a:spcAft>
              <a:buNone/>
            </a:pPr>
            <a:endParaRPr dirty="0"/>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7" descr="υδροφόρα"/>
          <p:cNvPicPr preferRelativeResize="0"/>
          <p:nvPr/>
        </p:nvPicPr>
        <p:blipFill>
          <a:blip r:embed="rId4" cstate="print">
            <a:alphaModFix/>
          </a:blip>
          <a:stretch>
            <a:fillRect/>
          </a:stretch>
        </p:blipFill>
        <p:spPr>
          <a:xfrm>
            <a:off x="1469578" y="463135"/>
            <a:ext cx="6666525" cy="5343900"/>
          </a:xfrm>
          <a:prstGeom prst="rect">
            <a:avLst/>
          </a:prstGeom>
          <a:noFill/>
          <a:ln>
            <a:noFill/>
          </a:ln>
        </p:spPr>
      </p:pic>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1341325" y="785733"/>
            <a:ext cx="6321600" cy="8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dirty="0" smtClean="0"/>
              <a:t>ΚΑΡΑΒΟΜΑΡΑΓΚΟΣ</a:t>
            </a:r>
            <a:r>
              <a:rPr lang="en-US" dirty="0" smtClean="0"/>
              <a:t>:</a:t>
            </a:r>
            <a:r>
              <a:rPr lang="el" dirty="0" smtClean="0"/>
              <a:t> </a:t>
            </a:r>
            <a:r>
              <a:rPr lang="el" dirty="0"/>
              <a:t>βασικα χαρακτηριστικα</a:t>
            </a:r>
            <a:endParaRPr dirty="0"/>
          </a:p>
          <a:p>
            <a:pPr marL="0" lvl="0" indent="0" algn="l" rtl="0">
              <a:spcBef>
                <a:spcPts val="0"/>
              </a:spcBef>
              <a:spcAft>
                <a:spcPts val="0"/>
              </a:spcAft>
              <a:buNone/>
            </a:pPr>
            <a:endParaRPr dirty="0"/>
          </a:p>
        </p:txBody>
      </p:sp>
      <p:sp>
        <p:nvSpPr>
          <p:cNvPr id="102" name="Google Shape;102;p18"/>
          <p:cNvSpPr txBox="1">
            <a:spLocks noGrp="1"/>
          </p:cNvSpPr>
          <p:nvPr>
            <p:ph type="body" idx="1"/>
          </p:nvPr>
        </p:nvSpPr>
        <p:spPr>
          <a:xfrm>
            <a:off x="1341337" y="2092101"/>
            <a:ext cx="6321600" cy="400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l">
                <a:solidFill>
                  <a:srgbClr val="222222"/>
                </a:solidFill>
                <a:latin typeface="Arial"/>
                <a:ea typeface="Arial"/>
                <a:cs typeface="Arial"/>
                <a:sym typeface="Arial"/>
              </a:rPr>
              <a:t>Η σχεδίαση, η κατασκευή, η επισκευή και η συντήρηση μικρών κυρίως ξύλινων καϊκιών και βαρκών (μπρατσέρες, μαούνες, ανεμότρατες, τρεχαντήρια, μπλίσκο κ.ά.) σε καρνάγια (γνωστά ως ταρσανάδες) είναι το αντικείμενο της εργασίας του. Πιο συγκεκριμένα, ο καραβομαραγκός παραλαμβάνει την παραγγελία κατασκευής του σκάφους και κατόπιν σχεδιάζει το σχήμα και το μέγεθος που θα έχει καθώς και τον εξοπλισμό που θα το συνοδεύει.</a:t>
            </a:r>
            <a:endParaRPr>
              <a:solidFill>
                <a:srgbClr val="222222"/>
              </a:solidFill>
              <a:latin typeface="Arial"/>
              <a:ea typeface="Arial"/>
              <a:cs typeface="Arial"/>
              <a:sym typeface="Arial"/>
            </a:endParaRPr>
          </a:p>
          <a:p>
            <a:pPr marL="0" lvl="0" indent="0" algn="l" rtl="0">
              <a:spcBef>
                <a:spcPts val="0"/>
              </a:spcBef>
              <a:spcAft>
                <a:spcPts val="0"/>
              </a:spcAft>
              <a:buClr>
                <a:schemeClr val="dk2"/>
              </a:buClr>
              <a:buSzPts val="1100"/>
              <a:buFont typeface="Arial"/>
              <a:buNone/>
            </a:pPr>
            <a:endParaRPr sz="1100">
              <a:latin typeface="Arial"/>
              <a:ea typeface="Arial"/>
              <a:cs typeface="Arial"/>
              <a:sym typeface="Arial"/>
            </a:endParaRPr>
          </a:p>
          <a:p>
            <a:pPr marL="0" lvl="0" indent="0" algn="l" rtl="0">
              <a:spcBef>
                <a:spcPts val="0"/>
              </a:spcBef>
              <a:spcAft>
                <a:spcPts val="1600"/>
              </a:spcAft>
              <a:buNone/>
            </a:pPr>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9"/>
          <p:cNvPicPr preferRelativeResize="0"/>
          <p:nvPr/>
        </p:nvPicPr>
        <p:blipFill>
          <a:blip r:embed="rId4" cstate="print">
            <a:alphaModFix/>
          </a:blip>
          <a:stretch>
            <a:fillRect/>
          </a:stretch>
        </p:blipFill>
        <p:spPr>
          <a:xfrm>
            <a:off x="1076200" y="1068768"/>
            <a:ext cx="6858000" cy="4738267"/>
          </a:xfrm>
          <a:prstGeom prst="rect">
            <a:avLst/>
          </a:prstGeom>
          <a:noFill/>
          <a:ln>
            <a:noFill/>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692696"/>
            <a:ext cx="8229600" cy="4525963"/>
          </a:xfrm>
        </p:spPr>
        <p:txBody>
          <a:bodyPr>
            <a:normAutofit fontScale="92500"/>
          </a:bodyPr>
          <a:lstStyle/>
          <a:p>
            <a:pPr>
              <a:buNone/>
            </a:pPr>
            <a:r>
              <a:rPr lang="el-GR" sz="3400" b="1" i="1" u="sng" dirty="0" smtClean="0"/>
              <a:t>Διαδικασία</a:t>
            </a:r>
          </a:p>
          <a:p>
            <a:pPr>
              <a:buNone/>
            </a:pPr>
            <a:r>
              <a:rPr lang="el-GR" sz="2200" i="1" dirty="0" smtClean="0"/>
              <a:t>     </a:t>
            </a:r>
            <a:r>
              <a:rPr lang="el-GR" sz="2200" dirty="0"/>
              <a:t>Ο μυλωνάς περίμενε να φυσήξει ο κατάλληλος άνεμος για να θέσει σε λειτουργία </a:t>
            </a:r>
            <a:r>
              <a:rPr lang="el-GR" sz="2200" dirty="0" smtClean="0"/>
              <a:t>τον </a:t>
            </a:r>
            <a:r>
              <a:rPr lang="el-GR" sz="2200" dirty="0"/>
              <a:t>μηχανισμό του </a:t>
            </a:r>
            <a:r>
              <a:rPr lang="el-GR" sz="2200" dirty="0" smtClean="0"/>
              <a:t>μύλου</a:t>
            </a:r>
            <a:r>
              <a:rPr lang="el-GR" sz="2200" dirty="0"/>
              <a:t>. Άπλωνε τα πανιά της φτεριοτής, μετέφερε μέσα </a:t>
            </a:r>
            <a:r>
              <a:rPr lang="el-GR" sz="2200" dirty="0" smtClean="0"/>
              <a:t>στον </a:t>
            </a:r>
            <a:r>
              <a:rPr lang="el-GR" sz="2200" dirty="0"/>
              <a:t>μύλο τους </a:t>
            </a:r>
            <a:r>
              <a:rPr lang="el-GR" sz="2200" dirty="0" smtClean="0"/>
              <a:t>καρπους </a:t>
            </a:r>
            <a:r>
              <a:rPr lang="el-GR" sz="2200" dirty="0"/>
              <a:t>πού επρόκειτο να αλεστούν, τους άδειαζε στην κοφινίδα που ήταν ένα ξύλινο κιβώτιο με πυραμιδωτή προς τα κάτω βάση, απ' όπου </a:t>
            </a:r>
            <a:r>
              <a:rPr lang="el-GR" sz="2200" dirty="0" smtClean="0"/>
              <a:t>έπεφταν </a:t>
            </a:r>
            <a:r>
              <a:rPr lang="el-GR" sz="2200" dirty="0"/>
              <a:t>μέσα στην κουβέρτα, ένα ξύλινο κιβώτιο, μορφής χαμηλού –πολυγωνικού πρίσματος που περιέβαλε </a:t>
            </a:r>
            <a:r>
              <a:rPr lang="el-GR" sz="2200" dirty="0" smtClean="0"/>
              <a:t>τις </a:t>
            </a:r>
            <a:r>
              <a:rPr lang="el-GR" sz="2200" dirty="0"/>
              <a:t>μυλόπετρες, την απανώπετρα και την κατώπετρα. Ο μυλωνάς </a:t>
            </a:r>
            <a:r>
              <a:rPr lang="el-GR" sz="2200" dirty="0" smtClean="0"/>
              <a:t>είχε </a:t>
            </a:r>
            <a:r>
              <a:rPr lang="el-GR" sz="2200" dirty="0"/>
              <a:t>φροντίσει από πριν να είναι καθαρές οι μυλόπετρες, κάνοντας μια διαδικασία που λεγόταν ξάλεσα. Αφού </a:t>
            </a:r>
            <a:r>
              <a:rPr lang="el-GR" sz="2200" dirty="0" smtClean="0"/>
              <a:t>έκανε </a:t>
            </a:r>
            <a:r>
              <a:rPr lang="el-GR" sz="2200" dirty="0"/>
              <a:t>τις παραπάνω </a:t>
            </a:r>
            <a:r>
              <a:rPr lang="el-GR" sz="2200" dirty="0" smtClean="0"/>
              <a:t>εργασίες, </a:t>
            </a:r>
            <a:r>
              <a:rPr lang="el-GR" sz="2200" dirty="0"/>
              <a:t>ο μυλωνάς </a:t>
            </a:r>
            <a:r>
              <a:rPr lang="el-GR" sz="2200" dirty="0" smtClean="0"/>
              <a:t>ρύθμιζε τις </a:t>
            </a:r>
            <a:r>
              <a:rPr lang="el-GR" sz="2200" dirty="0"/>
              <a:t>μυλόπετρες </a:t>
            </a:r>
            <a:r>
              <a:rPr lang="el-GR" sz="2200" dirty="0" smtClean="0"/>
              <a:t>ώστε να  </a:t>
            </a:r>
            <a:r>
              <a:rPr lang="el-GR" sz="2200" dirty="0"/>
              <a:t>αρχίζουν να αλέθουν. Στη συνέχεια ο μυλωνάς </a:t>
            </a:r>
            <a:r>
              <a:rPr lang="el-GR" sz="2200" dirty="0" smtClean="0"/>
              <a:t>ζύγίζε </a:t>
            </a:r>
            <a:r>
              <a:rPr lang="el-GR" sz="2200" dirty="0"/>
              <a:t>το αλεύρι με τον καμπανό (ζυγαριά εποχής) και </a:t>
            </a:r>
            <a:r>
              <a:rPr lang="el-GR" sz="2200" dirty="0" smtClean="0"/>
              <a:t>κρατούσε </a:t>
            </a:r>
            <a:r>
              <a:rPr lang="el-GR" sz="2200" dirty="0"/>
              <a:t>τα αλεστικά, δηλαδή το αλεύρι για την πληρωμή του.</a:t>
            </a:r>
          </a:p>
          <a:p>
            <a:endParaRPr lang="el-GR"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428604"/>
            <a:ext cx="8229600" cy="2286015"/>
          </a:xfrm>
        </p:spPr>
        <p:txBody>
          <a:bodyPr>
            <a:normAutofit/>
          </a:bodyPr>
          <a:lstStyle/>
          <a:p>
            <a:pPr>
              <a:buNone/>
            </a:pPr>
            <a:r>
              <a:rPr lang="el-GR" sz="2200" i="1" dirty="0" smtClean="0"/>
              <a:t>     </a:t>
            </a:r>
            <a:r>
              <a:rPr lang="el-GR" sz="2000" dirty="0" smtClean="0"/>
              <a:t>Το </a:t>
            </a:r>
            <a:r>
              <a:rPr lang="el-GR" sz="2000" dirty="0"/>
              <a:t>επάγγελμα του μυλωνά ήταν πολύ κουραστικό γι' αυτό, πολλές φορές, βοηθούσαν στις εργασίες του μύλου και τα υπόλοιπα μέλη της οικογένειας των μυλωνάδων. Εκτός από κουραστικό ήταν και ανθυγιεινό, γιατί απαιτούσε πολλές ώρες δουλειάς, </a:t>
            </a:r>
            <a:r>
              <a:rPr lang="el-GR" sz="2000" dirty="0" smtClean="0"/>
              <a:t>μεγάλη σωματική </a:t>
            </a:r>
            <a:r>
              <a:rPr lang="el-GR" sz="2000" dirty="0"/>
              <a:t>δύναμη και παραμονή σε κλειστό χώρο. </a:t>
            </a:r>
            <a:r>
              <a:rPr lang="el-GR" sz="2000" dirty="0" smtClean="0"/>
              <a:t>Επιπλέον, </a:t>
            </a:r>
            <a:r>
              <a:rPr lang="el-GR" sz="2000" dirty="0"/>
              <a:t>ο μυλωνάς ξυπνούσε πάρα πολύ πρωί για να βάλει σε λειτουργία </a:t>
            </a:r>
            <a:r>
              <a:rPr lang="el-GR" sz="2000" dirty="0" smtClean="0"/>
              <a:t>τον </a:t>
            </a:r>
            <a:r>
              <a:rPr lang="el-GR" sz="2000" dirty="0"/>
              <a:t>μύλο.</a:t>
            </a:r>
          </a:p>
          <a:p>
            <a:pPr>
              <a:buNone/>
            </a:pPr>
            <a:endParaRPr lang="el-GR" dirty="0"/>
          </a:p>
        </p:txBody>
      </p:sp>
      <p:sp>
        <p:nvSpPr>
          <p:cNvPr id="4" name="3 - Ορθογώνιο"/>
          <p:cNvSpPr/>
          <p:nvPr/>
        </p:nvSpPr>
        <p:spPr>
          <a:xfrm>
            <a:off x="285720" y="3000372"/>
            <a:ext cx="7786742" cy="1938992"/>
          </a:xfrm>
          <a:prstGeom prst="rect">
            <a:avLst/>
          </a:prstGeom>
        </p:spPr>
        <p:txBody>
          <a:bodyPr wrap="square">
            <a:spAutoFit/>
          </a:bodyPr>
          <a:lstStyle/>
          <a:p>
            <a:r>
              <a:rPr lang="el-GR" sz="2000" dirty="0">
                <a:solidFill>
                  <a:prstClr val="black"/>
                </a:solidFill>
              </a:rPr>
              <a:t>Οι δύσκολες κλιματολογικές συνθήκες και η ανθυγιεινή ζωή επηρέαζαν με τα χρόνια τη ζωή των μυλωνάδων. Οι περισσότεροι έπασχαν από αρθρίτιδες, αναπνευστικά προβλήματα, οσφυαλγίες και ισχιαλγίες. Στη σύγχρονη εποχή το επάγγελμα του μυλωνά έχει εξαφανιστεί, γιατί οι ανεμόμυλοι δεν λειτουργούν πλέον. Το αλεύρι παράγεται σε υπερσύγχρονα εργοστάσια.</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714357"/>
            <a:ext cx="8229600" cy="1490507"/>
          </a:xfrm>
        </p:spPr>
        <p:txBody>
          <a:bodyPr/>
          <a:lstStyle/>
          <a:p>
            <a:pPr>
              <a:buNone/>
            </a:pPr>
            <a:r>
              <a:rPr lang="el-GR" sz="2200" i="1" dirty="0"/>
              <a:t>   </a:t>
            </a:r>
            <a:r>
              <a:rPr lang="el-GR" sz="2200" i="1" dirty="0" smtClean="0"/>
              <a:t>  </a:t>
            </a:r>
            <a:r>
              <a:rPr lang="el-GR" sz="2000" dirty="0" smtClean="0"/>
              <a:t>Οι </a:t>
            </a:r>
            <a:r>
              <a:rPr lang="el-GR" sz="2000" dirty="0"/>
              <a:t>ανεμόμυλοι έχουν μείνει </a:t>
            </a:r>
            <a:r>
              <a:rPr lang="el-GR" sz="2000" dirty="0" smtClean="0"/>
              <a:t>στους χώρους που βρίσκονταν σαν </a:t>
            </a:r>
            <a:r>
              <a:rPr lang="el-GR" sz="2000" dirty="0"/>
              <a:t>ανάμνηση μιας παλιάς εποχής. Τα φτερά τους και η μηχανή τους έχουν σκουριάσει από τον χρόνο και μας θυμίζουν πόσο πολύ έχει </a:t>
            </a:r>
            <a:r>
              <a:rPr lang="el-GR" sz="2000" dirty="0" smtClean="0"/>
              <a:t>εξελιχθεί </a:t>
            </a:r>
            <a:r>
              <a:rPr lang="el-GR" sz="2000" dirty="0"/>
              <a:t>η τεχνολογία για την εξυπηρέτηση του ανθρώπου.</a:t>
            </a:r>
          </a:p>
          <a:p>
            <a:endParaRPr lang="el-GR" dirty="0"/>
          </a:p>
        </p:txBody>
      </p:sp>
      <p:pic>
        <p:nvPicPr>
          <p:cNvPr id="4" name="3 - Εικόνα" descr="patmosmills3.jpg"/>
          <p:cNvPicPr>
            <a:picLocks noChangeAspect="1"/>
          </p:cNvPicPr>
          <p:nvPr/>
        </p:nvPicPr>
        <p:blipFill>
          <a:blip r:embed="rId3" cstate="print"/>
          <a:stretch>
            <a:fillRect/>
          </a:stretch>
        </p:blipFill>
        <p:spPr>
          <a:xfrm>
            <a:off x="5643570" y="2714620"/>
            <a:ext cx="2714632" cy="3738572"/>
          </a:xfrm>
          <a:prstGeom prst="rect">
            <a:avLst/>
          </a:prstGeom>
        </p:spPr>
      </p:pic>
      <p:pic>
        <p:nvPicPr>
          <p:cNvPr id="5" name="4 - Εικόνα" descr="marg2.jpg"/>
          <p:cNvPicPr>
            <a:picLocks noChangeAspect="1"/>
          </p:cNvPicPr>
          <p:nvPr/>
        </p:nvPicPr>
        <p:blipFill>
          <a:blip r:embed="rId4" cstate="print"/>
          <a:stretch>
            <a:fillRect/>
          </a:stretch>
        </p:blipFill>
        <p:spPr>
          <a:xfrm>
            <a:off x="1071538" y="4643446"/>
            <a:ext cx="3857620" cy="2071678"/>
          </a:xfrm>
          <a:prstGeom prst="rect">
            <a:avLst/>
          </a:prstGeom>
        </p:spPr>
      </p:pic>
      <p:pic>
        <p:nvPicPr>
          <p:cNvPr id="6" name="5 - Εικόνα" descr="-4-638.jpg"/>
          <p:cNvPicPr>
            <a:picLocks noChangeAspect="1"/>
          </p:cNvPicPr>
          <p:nvPr/>
        </p:nvPicPr>
        <p:blipFill>
          <a:blip r:embed="rId5" cstate="print"/>
          <a:stretch>
            <a:fillRect/>
          </a:stretch>
        </p:blipFill>
        <p:spPr>
          <a:xfrm>
            <a:off x="1214414" y="2285992"/>
            <a:ext cx="3286148" cy="1995485"/>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14282" y="500042"/>
            <a:ext cx="8229600" cy="4525963"/>
          </a:xfrm>
        </p:spPr>
        <p:txBody>
          <a:bodyPr/>
          <a:lstStyle/>
          <a:p>
            <a:pPr>
              <a:buNone/>
            </a:pPr>
            <a:r>
              <a:rPr lang="el-GR" sz="2800" b="1" i="1" u="sng" dirty="0"/>
              <a:t>Παραμύθια με μυλωνάδες</a:t>
            </a:r>
            <a:endParaRPr lang="el-GR" sz="2800" dirty="0"/>
          </a:p>
          <a:p>
            <a:pPr lvl="0"/>
            <a:r>
              <a:rPr lang="el-GR" sz="2000" dirty="0"/>
              <a:t>Ο μυλωνάς και το ξωτικό των αδελφών Γκριμ</a:t>
            </a:r>
          </a:p>
          <a:p>
            <a:pPr lvl="0"/>
            <a:r>
              <a:rPr lang="el-GR" sz="2000" dirty="0"/>
              <a:t>Ο μυλωνάς και ο γάτος του</a:t>
            </a:r>
          </a:p>
          <a:p>
            <a:pPr lvl="0"/>
            <a:r>
              <a:rPr lang="el-GR" sz="2000" dirty="0"/>
              <a:t>Ο μυλωνάς κι ο </a:t>
            </a:r>
            <a:r>
              <a:rPr lang="el-GR" sz="2000" dirty="0" smtClean="0"/>
              <a:t>γάιδαρός </a:t>
            </a:r>
            <a:r>
              <a:rPr lang="el-GR" sz="2000" dirty="0"/>
              <a:t>του</a:t>
            </a:r>
          </a:p>
        </p:txBody>
      </p:sp>
      <p:pic>
        <p:nvPicPr>
          <p:cNvPr id="4" name="3 - Εικόνα" descr="thumb.jpg"/>
          <p:cNvPicPr>
            <a:picLocks noChangeAspect="1"/>
          </p:cNvPicPr>
          <p:nvPr/>
        </p:nvPicPr>
        <p:blipFill>
          <a:blip r:embed="rId3" cstate="print"/>
          <a:stretch>
            <a:fillRect/>
          </a:stretch>
        </p:blipFill>
        <p:spPr>
          <a:xfrm>
            <a:off x="785786" y="2643182"/>
            <a:ext cx="2095500" cy="3571873"/>
          </a:xfrm>
          <a:prstGeom prst="rect">
            <a:avLst/>
          </a:prstGeom>
        </p:spPr>
      </p:pic>
      <p:pic>
        <p:nvPicPr>
          <p:cNvPr id="6" name="5 - Εικόνα" descr="hqdefault.jpg"/>
          <p:cNvPicPr>
            <a:picLocks noChangeAspect="1"/>
          </p:cNvPicPr>
          <p:nvPr/>
        </p:nvPicPr>
        <p:blipFill>
          <a:blip r:embed="rId4" cstate="print"/>
          <a:stretch>
            <a:fillRect/>
          </a:stretch>
        </p:blipFill>
        <p:spPr>
          <a:xfrm>
            <a:off x="3857620" y="4071942"/>
            <a:ext cx="4071966" cy="2000240"/>
          </a:xfrm>
          <a:prstGeom prst="rect">
            <a:avLst/>
          </a:prstGeom>
        </p:spPr>
      </p:pic>
      <p:pic>
        <p:nvPicPr>
          <p:cNvPr id="7" name="6 - Εικόνα" descr="large_20160722162334_o_mylonas_o_gios_tou_kai_o_gaidaros.jpeg"/>
          <p:cNvPicPr>
            <a:picLocks noChangeAspect="1"/>
          </p:cNvPicPr>
          <p:nvPr/>
        </p:nvPicPr>
        <p:blipFill>
          <a:blip r:embed="rId5" cstate="print"/>
          <a:stretch>
            <a:fillRect/>
          </a:stretch>
        </p:blipFill>
        <p:spPr>
          <a:xfrm>
            <a:off x="6072198" y="1285860"/>
            <a:ext cx="2057400" cy="2667000"/>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2657</Words>
  <Application>Microsoft Office PowerPoint</Application>
  <PresentationFormat>On-screen Show (4:3)</PresentationFormat>
  <Paragraphs>210</Paragraphs>
  <Slides>54</Slides>
  <Notes>23</Notes>
  <HiddenSlides>0</HiddenSlides>
  <MMClips>0</MMClips>
  <ScaleCrop>false</ScaleCrop>
  <HeadingPairs>
    <vt:vector size="4" baseType="variant">
      <vt:variant>
        <vt:lpstr>Theme</vt:lpstr>
      </vt:variant>
      <vt:variant>
        <vt:i4>4</vt:i4>
      </vt:variant>
      <vt:variant>
        <vt:lpstr>Slide Titles</vt:lpstr>
      </vt:variant>
      <vt:variant>
        <vt:i4>54</vt:i4>
      </vt:variant>
    </vt:vector>
  </HeadingPairs>
  <TitlesOfParts>
    <vt:vector size="58" baseType="lpstr">
      <vt:lpstr>1_Office Theme</vt:lpstr>
      <vt:lpstr>Θέμα του Office</vt:lpstr>
      <vt:lpstr>Marina</vt:lpstr>
      <vt:lpstr>Swiss</vt:lpstr>
      <vt:lpstr>Παραδοσιακά επαγγέλματα  στον χώρο και στον χρόνο</vt:lpstr>
      <vt:lpstr>Slide 2</vt:lpstr>
      <vt:lpstr>Slide 3</vt:lpstr>
      <vt:lpstr>Slide 4</vt:lpstr>
      <vt:lpstr>Μυλωνάς</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Λούστρος</vt:lpstr>
      <vt:lpstr>Slide 24</vt:lpstr>
      <vt:lpstr>Slide 25</vt:lpstr>
      <vt:lpstr>Λατερνατζής</vt:lpstr>
      <vt:lpstr>Slide 27</vt:lpstr>
      <vt:lpstr>Slide 28</vt:lpstr>
      <vt:lpstr>Συμπεράσματα</vt:lpstr>
      <vt:lpstr>Slide 30</vt:lpstr>
      <vt:lpstr>Βιβλιογραφία</vt:lpstr>
      <vt:lpstr>Τα παλαιά επαγγέλματα</vt:lpstr>
      <vt:lpstr>Εισαγωγή</vt:lpstr>
      <vt:lpstr>Θυρωρός</vt:lpstr>
      <vt:lpstr>Slide 35</vt:lpstr>
      <vt:lpstr>Εφημεριδοπώλης</vt:lpstr>
      <vt:lpstr>Slide 37</vt:lpstr>
      <vt:lpstr>Γανωτής </vt:lpstr>
      <vt:lpstr>Slide 39</vt:lpstr>
      <vt:lpstr>Καλαθάς</vt:lpstr>
      <vt:lpstr>Slide 41</vt:lpstr>
      <vt:lpstr>Σαλεπιτζής</vt:lpstr>
      <vt:lpstr>Slide 43</vt:lpstr>
      <vt:lpstr>Πεταλωτής</vt:lpstr>
      <vt:lpstr>Slide 45</vt:lpstr>
      <vt:lpstr>Συμπεράσματα</vt:lpstr>
      <vt:lpstr>Βιβλιογραφία</vt:lpstr>
      <vt:lpstr>ΠΑΛΙΑ ΕΠΑΓΓΕΛΜΑΤΑ</vt:lpstr>
      <vt:lpstr>ΒΑΡΕΛΑΣ: βασικα χαρακτηριστικα</vt:lpstr>
      <vt:lpstr>Slide 50</vt:lpstr>
      <vt:lpstr>ΝΕΡΟΥΛΑΣ: βασικα χαρακτηριστικα</vt:lpstr>
      <vt:lpstr>Slide 52</vt:lpstr>
      <vt:lpstr>ΚΑΡΑΒΟΜΑΡΑΓΚΟΣ: βασικα χαρακτηριστικα </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eugenia</dc:creator>
  <cp:lastModifiedBy>eugenia</cp:lastModifiedBy>
  <cp:revision>2</cp:revision>
  <dcterms:created xsi:type="dcterms:W3CDTF">2019-05-09T16:57:27Z</dcterms:created>
  <dcterms:modified xsi:type="dcterms:W3CDTF">2019-05-09T17:02:00Z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34BABC5F-AF95-4545-818D-318F1330267D</vt:lpwstr>
  </property>
  <property fmtid="{D5CDD505-2E9C-101B-9397-08002B2CF9AE}" pid="3" name="ArticulatePath">
    <vt:lpwstr>Presentation2</vt:lpwstr>
  </property>
</Properties>
</file>