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sldIdLst>
    <p:sldId id="270" r:id="rId2"/>
    <p:sldId id="256" r:id="rId3"/>
    <p:sldId id="263" r:id="rId4"/>
    <p:sldId id="264" r:id="rId5"/>
    <p:sldId id="262" r:id="rId6"/>
    <p:sldId id="265" r:id="rId7"/>
    <p:sldId id="260" r:id="rId8"/>
    <p:sldId id="261" r:id="rId9"/>
    <p:sldId id="266" r:id="rId10"/>
    <p:sldId id="268" r:id="rId11"/>
    <p:sldId id="258" r:id="rId12"/>
    <p:sldId id="269" r:id="rId13"/>
    <p:sldId id="259" r:id="rId14"/>
    <p:sldId id="272" r:id="rId15"/>
    <p:sldId id="283" r:id="rId16"/>
    <p:sldId id="290" r:id="rId17"/>
    <p:sldId id="279" r:id="rId18"/>
    <p:sldId id="284" r:id="rId19"/>
    <p:sldId id="285" r:id="rId20"/>
    <p:sldId id="286" r:id="rId21"/>
    <p:sldId id="287" r:id="rId22"/>
    <p:sldId id="288" r:id="rId23"/>
    <p:sldId id="273" r:id="rId24"/>
    <p:sldId id="280" r:id="rId25"/>
    <p:sldId id="281" r:id="rId26"/>
    <p:sldId id="282" r:id="rId27"/>
    <p:sldId id="277" r:id="rId28"/>
    <p:sldId id="278" r:id="rId29"/>
    <p:sldId id="289" r:id="rId3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A825A-F438-4C97-93D5-4D21803BC24D}" type="datetimeFigureOut">
              <a:rPr lang="el-GR" smtClean="0"/>
              <a:pPr/>
              <a:t>15/2/2023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F3290-0CE3-4C11-9620-CEF6E774B4D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F3290-0CE3-4C11-9620-CEF6E774B4D4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C065-7AFD-43D2-B388-EBBE9E275BE1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E6619-1015-4ADC-92B1-5D7D8DA9B5BF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0D581-6A31-49A3-A406-50ABBC48AEB2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FDC7-0F8A-4ABF-847D-ED279C26FBD7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69B91-4A03-4601-ADC3-C315B0756CA9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6646-1F13-4811-B778-347746CFDC3E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C67-72CF-47C3-98EC-B3696F45588C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D392-B80F-4BF1-AB26-281C3D7B7CE5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6FB0D-FBF4-416A-97D1-F65EC0F5F207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B6AED-1237-4475-B11A-B16D57866D35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15AA-D385-46B0-AFC4-7978E6744F82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81934-CFBE-42BF-8FBD-0FD1AB022F51}" type="datetime1">
              <a:rPr lang="el-GR" smtClean="0"/>
              <a:pPr/>
              <a:t>15/2/2023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1-29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iveworksheets.com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veworksheets.com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>
            <a:noAutofit/>
          </a:bodyPr>
          <a:lstStyle/>
          <a:p>
            <a:r>
              <a:rPr lang="el-GR" sz="5000" b="1" dirty="0" smtClean="0"/>
              <a:t>Εργαλεία παραγωγής εκπαιδευτικού υλικού</a:t>
            </a:r>
            <a:br>
              <a:rPr lang="el-GR" sz="5000" b="1" dirty="0" smtClean="0"/>
            </a:br>
            <a:endParaRPr lang="el-GR" sz="5000" dirty="0"/>
          </a:p>
        </p:txBody>
      </p:sp>
      <p:sp>
        <p:nvSpPr>
          <p:cNvPr id="4" name="2 - Τίτλος"/>
          <p:cNvSpPr txBox="1">
            <a:spLocks/>
          </p:cNvSpPr>
          <p:nvPr/>
        </p:nvSpPr>
        <p:spPr>
          <a:xfrm>
            <a:off x="1369368" y="6237312"/>
            <a:ext cx="7595120" cy="620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Βασιλική Τσιέλου</a:t>
            </a:r>
            <a:endParaRPr kumimoji="0" lang="el-G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971600" y="1556792"/>
            <a:ext cx="8172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4000" dirty="0" smtClean="0"/>
              <a:t>  </a:t>
            </a:r>
            <a:r>
              <a:rPr lang="el-GR" sz="4000" dirty="0" err="1" smtClean="0"/>
              <a:t>διαδραστικό</a:t>
            </a:r>
            <a:r>
              <a:rPr lang="el-GR" sz="4000" dirty="0" smtClean="0"/>
              <a:t> φύλλο εργασίας </a:t>
            </a:r>
          </a:p>
          <a:p>
            <a:r>
              <a:rPr lang="el-GR" sz="4000" dirty="0" smtClean="0"/>
              <a:t>      μέσα στην τάξη</a:t>
            </a:r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 εργαλείο τυπικής αξιολόγησης</a:t>
            </a:r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 εργαλείο </a:t>
            </a:r>
            <a:r>
              <a:rPr lang="el-GR" sz="4000" dirty="0" err="1" smtClean="0"/>
              <a:t>αυτοαξιολόγησης</a:t>
            </a:r>
            <a:r>
              <a:rPr lang="el-GR" sz="4000" dirty="0" smtClean="0"/>
              <a:t> </a:t>
            </a:r>
          </a:p>
          <a:p>
            <a:r>
              <a:rPr lang="el-GR" sz="4000" dirty="0" smtClean="0"/>
              <a:t>      του/της μαθητή/</a:t>
            </a:r>
            <a:r>
              <a:rPr lang="el-GR" sz="4000" dirty="0" err="1" smtClean="0"/>
              <a:t>τριας</a:t>
            </a:r>
            <a:endParaRPr lang="el-GR" sz="4000" dirty="0" smtClean="0"/>
          </a:p>
          <a:p>
            <a:pPr>
              <a:buFont typeface="Arial" pitchFamily="34" charset="0"/>
              <a:buChar char="•"/>
            </a:pPr>
            <a:endParaRPr lang="el-GR" sz="4000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983050"/>
            <a:ext cx="9144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5000" b="1" dirty="0" smtClean="0"/>
              <a:t>Μαθητές</a:t>
            </a:r>
            <a:endParaRPr lang="el-GR" sz="5000" b="1" dirty="0"/>
          </a:p>
        </p:txBody>
      </p:sp>
      <p:sp>
        <p:nvSpPr>
          <p:cNvPr id="9" name="8 - Ορθογώνιο"/>
          <p:cNvSpPr/>
          <p:nvPr/>
        </p:nvSpPr>
        <p:spPr>
          <a:xfrm>
            <a:off x="683568" y="2204864"/>
            <a:ext cx="7920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4000" dirty="0" smtClean="0"/>
              <a:t>  συμπληρώνουν τα φύλλα </a:t>
            </a:r>
          </a:p>
          <a:p>
            <a:r>
              <a:rPr lang="el-GR" sz="4000" dirty="0" smtClean="0"/>
              <a:t>     εργασίας ηλεκτρονικά </a:t>
            </a:r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 στέλνουν τις απαντήσεις τους </a:t>
            </a:r>
          </a:p>
          <a:p>
            <a:r>
              <a:rPr lang="el-GR" sz="4000" dirty="0" smtClean="0"/>
              <a:t>     στον εκπαιδευτικό</a:t>
            </a:r>
            <a:endParaRPr lang="el-GR" sz="4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323528" y="1443548"/>
            <a:ext cx="88204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4000" dirty="0" smtClean="0"/>
              <a:t> γίνονται πιο συμμετοχικοί και </a:t>
            </a:r>
          </a:p>
          <a:p>
            <a:r>
              <a:rPr lang="el-GR" sz="4000" dirty="0" smtClean="0"/>
              <a:t>     ενεργητικοί</a:t>
            </a:r>
          </a:p>
          <a:p>
            <a:pPr>
              <a:buFont typeface="Wingdings" pitchFamily="2" charset="2"/>
              <a:buChar char="Ø"/>
            </a:pPr>
            <a:r>
              <a:rPr lang="de-DE" sz="4000" dirty="0" smtClean="0"/>
              <a:t> </a:t>
            </a:r>
            <a:r>
              <a:rPr lang="el-GR" sz="4000" dirty="0" smtClean="0"/>
              <a:t>ελέγχουν οι ίδιοι τις γνώσεις τους</a:t>
            </a:r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προσδιορίσουν τα μαθησιακά "κενά" </a:t>
            </a:r>
          </a:p>
          <a:p>
            <a:r>
              <a:rPr lang="el-GR" sz="4000" dirty="0" smtClean="0"/>
              <a:t>    </a:t>
            </a:r>
            <a:r>
              <a:rPr lang="de-DE" sz="4000" dirty="0" smtClean="0"/>
              <a:t> </a:t>
            </a:r>
            <a:r>
              <a:rPr lang="el-GR" sz="4000" dirty="0" smtClean="0"/>
              <a:t>και τις αδυναμίες τους</a:t>
            </a:r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επαναπροσδιορίζουν τις ανάγκες τους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11663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5000" b="1" dirty="0" err="1" smtClean="0"/>
              <a:t>Διαδραστικά</a:t>
            </a:r>
            <a:r>
              <a:rPr lang="el-GR" sz="5000" b="1" dirty="0" smtClean="0"/>
              <a:t> φύλλα </a:t>
            </a:r>
            <a:r>
              <a:rPr lang="el-GR" sz="5400" b="1" dirty="0" smtClean="0"/>
              <a:t>εργασίας </a:t>
            </a:r>
            <a:endParaRPr lang="el-GR" sz="5000" b="1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046341"/>
            <a:ext cx="867645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4000" dirty="0" smtClean="0"/>
              <a:t>  Μπορούν να περιλαμβάνουν ασκήσεις </a:t>
            </a:r>
          </a:p>
          <a:p>
            <a:pPr>
              <a:buFont typeface="Arial" pitchFamily="34" charset="0"/>
              <a:buChar char="•"/>
            </a:pPr>
            <a:r>
              <a:rPr lang="el-GR" sz="3700" dirty="0" smtClean="0"/>
              <a:t>  κειμένου</a:t>
            </a:r>
          </a:p>
          <a:p>
            <a:pPr lvl="0">
              <a:buFont typeface="Arial" pitchFamily="34" charset="0"/>
              <a:buChar char="•"/>
            </a:pPr>
            <a:r>
              <a:rPr lang="el-GR" sz="4000" dirty="0" smtClean="0"/>
              <a:t>  αναδυόμενης επιλογής</a:t>
            </a:r>
            <a:endParaRPr lang="el-GR" sz="3700" dirty="0" smtClean="0"/>
          </a:p>
          <a:p>
            <a:pPr>
              <a:buFont typeface="Arial" pitchFamily="34" charset="0"/>
              <a:buChar char="•"/>
            </a:pPr>
            <a:r>
              <a:rPr lang="el-GR" sz="3700" dirty="0" smtClean="0"/>
              <a:t>  αντιστοίχισης</a:t>
            </a:r>
          </a:p>
          <a:p>
            <a:pPr>
              <a:buFont typeface="Arial" pitchFamily="34" charset="0"/>
              <a:buChar char="•"/>
            </a:pPr>
            <a:r>
              <a:rPr lang="el-GR" sz="3700" dirty="0" smtClean="0"/>
              <a:t>  πολλαπλής επιλογής </a:t>
            </a:r>
          </a:p>
          <a:p>
            <a:pPr>
              <a:buFont typeface="Arial" pitchFamily="34" charset="0"/>
              <a:buChar char="•"/>
            </a:pPr>
            <a:r>
              <a:rPr lang="el-GR" sz="3700" dirty="0" smtClean="0"/>
              <a:t>  μεταφοράς και απόθεσης</a:t>
            </a:r>
          </a:p>
          <a:p>
            <a:pPr>
              <a:buFont typeface="Arial" pitchFamily="34" charset="0"/>
              <a:buChar char="•"/>
            </a:pPr>
            <a:r>
              <a:rPr lang="el-GR" sz="3700" dirty="0" smtClean="0"/>
              <a:t>  σωστού - λάθους</a:t>
            </a:r>
          </a:p>
          <a:p>
            <a:pPr>
              <a:buFont typeface="Arial" pitchFamily="34" charset="0"/>
              <a:buChar char="•"/>
            </a:pPr>
            <a:r>
              <a:rPr lang="el-GR" sz="3700" dirty="0" smtClean="0"/>
              <a:t>  ήχου (</a:t>
            </a:r>
            <a:r>
              <a:rPr lang="de-DE" sz="3700" dirty="0" smtClean="0"/>
              <a:t>mp3</a:t>
            </a:r>
            <a:r>
              <a:rPr lang="el-GR" sz="37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l-GR" sz="3700" dirty="0" smtClean="0"/>
              <a:t>  βίντεο</a:t>
            </a:r>
            <a:r>
              <a:rPr lang="de-DE" sz="3700" dirty="0" smtClean="0"/>
              <a:t> (</a:t>
            </a:r>
            <a:r>
              <a:rPr lang="de-DE" sz="3700" dirty="0" err="1" smtClean="0"/>
              <a:t>youtube</a:t>
            </a:r>
            <a:r>
              <a:rPr lang="de-DE" sz="3700" dirty="0" smtClean="0"/>
              <a:t>)</a:t>
            </a:r>
            <a:endParaRPr lang="el-GR" sz="3700" dirty="0" smtClean="0"/>
          </a:p>
          <a:p>
            <a:pPr>
              <a:buFont typeface="Arial" pitchFamily="34" charset="0"/>
              <a:buChar char="•"/>
            </a:pPr>
            <a:r>
              <a:rPr lang="el-GR" sz="3700" dirty="0" smtClean="0"/>
              <a:t>  ομιλίας (με χρήση μικροφώνου)</a:t>
            </a:r>
            <a:endParaRPr lang="el-GR" sz="37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r>
              <a:rPr lang="el-GR" sz="4000" b="1" dirty="0" smtClean="0"/>
              <a:t>Συνοπτικά βήματα δημιουργίας</a:t>
            </a:r>
            <a:br>
              <a:rPr lang="el-GR" sz="4000" b="1" dirty="0" smtClean="0"/>
            </a:br>
            <a:r>
              <a:rPr lang="el-GR" sz="4000" b="1" dirty="0" smtClean="0"/>
              <a:t>διαδραστικών φύλλων εργασίας </a:t>
            </a:r>
            <a:endParaRPr lang="el-GR" sz="4000" b="1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1 – α) Εγγραφή </a:t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>https://www.liveworksheets.com</a:t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pic>
        <p:nvPicPr>
          <p:cNvPr id="7170" name="Picture 2" descr="Hot Topic GIFs - Find &amp; Share on GIPHY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5724128" y="-315416"/>
            <a:ext cx="1905000" cy="1905000"/>
          </a:xfrm>
          <a:prstGeom prst="rect">
            <a:avLst/>
          </a:prstGeom>
          <a:noFill/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1 – α) Εγγραφή </a:t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>https://www.liveworksheets.com</a:t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pic>
        <p:nvPicPr>
          <p:cNvPr id="1027" name="Picture 3" descr="C:\Users\VASILIKI\Desktop\Χωρίς τίτλο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96751"/>
            <a:ext cx="9113891" cy="5128127"/>
          </a:xfrm>
          <a:prstGeom prst="rect">
            <a:avLst/>
          </a:prstGeom>
          <a:noFill/>
        </p:spPr>
      </p:pic>
      <p:pic>
        <p:nvPicPr>
          <p:cNvPr id="7170" name="Picture 2" descr="Hot Topic GIFs - Find &amp; Share on GIPHY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398585">
            <a:off x="4727146" y="1567923"/>
            <a:ext cx="1905000" cy="1905000"/>
          </a:xfrm>
          <a:prstGeom prst="rect">
            <a:avLst/>
          </a:prstGeom>
          <a:noFill/>
        </p:spPr>
      </p:pic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07315"/>
            <a:ext cx="9103161" cy="5118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Hot Topic GIFs - Find &amp; Share on GIPHY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76541">
            <a:off x="5134254" y="3985792"/>
            <a:ext cx="1905000" cy="1905000"/>
          </a:xfrm>
          <a:prstGeom prst="rect">
            <a:avLst/>
          </a:prstGeom>
          <a:noFill/>
        </p:spPr>
      </p:pic>
      <p:sp>
        <p:nvSpPr>
          <p:cNvPr id="9" name="1 - Τίτλος"/>
          <p:cNvSpPr txBox="1">
            <a:spLocks/>
          </p:cNvSpPr>
          <p:nvPr/>
        </p:nvSpPr>
        <p:spPr>
          <a:xfrm>
            <a:off x="835968" y="152400"/>
            <a:ext cx="8460432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Βήμα 1 – α) Εγγραφή </a:t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  <a:t>https://www.liveworksheets.com</a:t>
            </a:r>
            <a:b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</a:br>
            <a: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  <a:t/>
            </a:r>
            <a:b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pic>
        <p:nvPicPr>
          <p:cNvPr id="2054" name="Picture 6" descr="C:\Users\VASILIKI\Desktop\Χωρίς τίτλο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05406"/>
            <a:ext cx="9149085" cy="5147930"/>
          </a:xfrm>
          <a:prstGeom prst="rect">
            <a:avLst/>
          </a:prstGeom>
          <a:noFill/>
        </p:spPr>
      </p:pic>
      <p:sp>
        <p:nvSpPr>
          <p:cNvPr id="9" name="1 - Τίτλος"/>
          <p:cNvSpPr txBox="1">
            <a:spLocks/>
          </p:cNvSpPr>
          <p:nvPr/>
        </p:nvSpPr>
        <p:spPr>
          <a:xfrm>
            <a:off x="835968" y="152400"/>
            <a:ext cx="8460432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Βήμα 1 – α) Εγγραφή </a:t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  <a:t>https://www.liveworksheets.com</a:t>
            </a:r>
            <a:b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</a:br>
            <a: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  <a:t/>
            </a:r>
            <a:b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VASILIKI\Desktop\Χωρίς τίτλο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7289"/>
            <a:ext cx="9144000" cy="5176007"/>
          </a:xfrm>
          <a:prstGeom prst="rect">
            <a:avLst/>
          </a:prstGeom>
          <a:noFill/>
        </p:spPr>
      </p:pic>
      <p:sp>
        <p:nvSpPr>
          <p:cNvPr id="6" name="1 - Τίτλος"/>
          <p:cNvSpPr txBox="1">
            <a:spLocks/>
          </p:cNvSpPr>
          <p:nvPr/>
        </p:nvSpPr>
        <p:spPr>
          <a:xfrm>
            <a:off x="0" y="6035278"/>
            <a:ext cx="8964488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Επιβεβαίωση στο </a:t>
            </a:r>
            <a:r>
              <a:rPr kumimoji="0" lang="de-DE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E-</a:t>
            </a:r>
            <a:r>
              <a:rPr kumimoji="0" lang="de-DE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mail</a:t>
            </a: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1 – α) Εγγραφή </a:t>
            </a:r>
            <a:br>
              <a:rPr lang="el-GR" sz="2800" b="1" dirty="0" smtClean="0"/>
            </a:br>
            <a:r>
              <a:rPr lang="el-GR" sz="2500" dirty="0" smtClean="0">
                <a:hlinkClick r:id="rId3"/>
              </a:rPr>
              <a:t>https://www.liveworksheets.com</a:t>
            </a:r>
            <a:br>
              <a:rPr lang="el-GR" sz="2500" dirty="0" smtClean="0">
                <a:hlinkClick r:id="rId3"/>
              </a:rPr>
            </a:br>
            <a:r>
              <a:rPr lang="el-GR" sz="2500" dirty="0" smtClean="0">
                <a:hlinkClick r:id="rId3"/>
              </a:rPr>
              <a:t/>
            </a:r>
            <a:br>
              <a:rPr lang="el-GR" sz="2500" dirty="0" smtClean="0">
                <a:hlinkClick r:id="rId3"/>
              </a:rPr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Liveworksheets</a:t>
            </a:r>
            <a:endParaRPr lang="el-GR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VASILIKI\Desktop\Χωρίς τίτλο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905" y="1844824"/>
            <a:ext cx="8932639" cy="3600400"/>
          </a:xfrm>
          <a:prstGeom prst="rect">
            <a:avLst/>
          </a:prstGeom>
          <a:noFill/>
        </p:spPr>
      </p:pic>
      <p:pic>
        <p:nvPicPr>
          <p:cNvPr id="4100" name="Picture 4" descr="Hot Topic GIFs - Find &amp; Share on GIPHY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411901">
            <a:off x="0" y="2276872"/>
            <a:ext cx="1905000" cy="1905000"/>
          </a:xfrm>
          <a:prstGeom prst="rect">
            <a:avLst/>
          </a:prstGeom>
          <a:noFill/>
        </p:spPr>
      </p:pic>
      <p:sp>
        <p:nvSpPr>
          <p:cNvPr id="6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1 – α) Εγγραφή </a:t>
            </a:r>
            <a:br>
              <a:rPr lang="el-GR" sz="2800" b="1" dirty="0" smtClean="0"/>
            </a:br>
            <a:r>
              <a:rPr lang="el-GR" sz="2500" dirty="0" smtClean="0">
                <a:hlinkClick r:id="rId4"/>
              </a:rPr>
              <a:t>https://www.liveworksheets.com</a:t>
            </a:r>
            <a:br>
              <a:rPr lang="el-GR" sz="2500" dirty="0" smtClean="0">
                <a:hlinkClick r:id="rId4"/>
              </a:rPr>
            </a:br>
            <a:r>
              <a:rPr lang="el-GR" sz="2500" dirty="0" smtClean="0">
                <a:hlinkClick r:id="rId4"/>
              </a:rPr>
              <a:t/>
            </a:r>
            <a:br>
              <a:rPr lang="el-GR" sz="2500" dirty="0" smtClean="0">
                <a:hlinkClick r:id="rId4"/>
              </a:rPr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20</a:t>
            </a:fld>
            <a:endParaRPr lang="el-G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1 – β) Σύνδεση</a:t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>https://www.liveworksheets.com</a:t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pic>
        <p:nvPicPr>
          <p:cNvPr id="1027" name="Picture 3" descr="C:\Users\VASILIKI\Desktop\Χωρίς τίτλο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96751"/>
            <a:ext cx="9113891" cy="5128127"/>
          </a:xfrm>
          <a:prstGeom prst="rect">
            <a:avLst/>
          </a:prstGeom>
          <a:noFill/>
        </p:spPr>
      </p:pic>
      <p:pic>
        <p:nvPicPr>
          <p:cNvPr id="6146" name="Picture 2" descr="Hot Topic GIFs - Find &amp; Share on GIPHY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69466">
            <a:off x="4720213" y="1416973"/>
            <a:ext cx="1905000" cy="1905000"/>
          </a:xfrm>
          <a:prstGeom prst="rect">
            <a:avLst/>
          </a:prstGeom>
          <a:noFill/>
        </p:spPr>
      </p:pic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839" y="1335307"/>
            <a:ext cx="9103161" cy="5118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ot Topic GIFs - Find &amp; Share on GIPHY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411901">
            <a:off x="4889803" y="1658572"/>
            <a:ext cx="1905000" cy="1905000"/>
          </a:xfrm>
          <a:prstGeom prst="rect">
            <a:avLst/>
          </a:prstGeom>
          <a:noFill/>
        </p:spPr>
      </p:pic>
      <p:sp>
        <p:nvSpPr>
          <p:cNvPr id="6" name="1 - Τίτλος"/>
          <p:cNvSpPr txBox="1">
            <a:spLocks/>
          </p:cNvSpPr>
          <p:nvPr/>
        </p:nvSpPr>
        <p:spPr>
          <a:xfrm>
            <a:off x="835968" y="152400"/>
            <a:ext cx="8460432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Βήμα 1 – β) Σύνδεση</a:t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  <a:t>https://www.liveworksheets.com</a:t>
            </a:r>
            <a:b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</a:br>
            <a: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  <a:t/>
            </a:r>
            <a:br>
              <a:rPr kumimoji="0" lang="el-G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l-GR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l-GR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>Βήμα 1 - Εγγραφή και σύνδεση</a:t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>https://www.liveworksheets.com</a:t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>Βήμα 2 - Προετοιμασία φύλλου </a:t>
            </a:r>
            <a:r>
              <a:rPr lang="el-GR" sz="2800" b="1" dirty="0" smtClean="0"/>
              <a:t>εργασίας</a:t>
            </a:r>
            <a:br>
              <a:rPr lang="el-GR" sz="2800" b="1" dirty="0" smtClean="0"/>
            </a:br>
            <a:r>
              <a:rPr lang="el-GR" sz="2800" dirty="0" smtClean="0"/>
              <a:t>σε </a:t>
            </a:r>
            <a:r>
              <a:rPr lang="el-GR" sz="2800" dirty="0" smtClean="0"/>
              <a:t>μορφή PDF, JPG ή PNG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1 - Εγγραφή και σύνδεση</a:t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>https://www.liveworksheets.com</a:t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>Βήμα 2 - Προετοιμασία φύλλου εργασίας</a:t>
            </a:r>
            <a:br>
              <a:rPr lang="el-GR" sz="2800" b="1" dirty="0" smtClean="0"/>
            </a:br>
            <a:r>
              <a:rPr lang="el-GR" sz="2800" dirty="0" smtClean="0"/>
              <a:t>(υποστηρίζει μόνο  PDF</a:t>
            </a:r>
            <a:r>
              <a:rPr lang="el-GR" sz="2800" dirty="0" smtClean="0"/>
              <a:t>, JPG ή </a:t>
            </a:r>
            <a:r>
              <a:rPr lang="el-GR" sz="2800" dirty="0" smtClean="0"/>
              <a:t>PNG)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>Βήμα 3 – Δημιουργία </a:t>
            </a:r>
            <a:br>
              <a:rPr lang="el-GR" sz="2800" b="1" dirty="0" smtClean="0"/>
            </a:br>
            <a:r>
              <a:rPr lang="en-US" sz="2800" dirty="0" smtClean="0"/>
              <a:t>Make interactive worksheets &gt; Get Started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1 - Εγγραφή και σύνδεση</a:t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>https://www.liveworksheets.com</a:t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>Βήμα 2 - Προετοιμασία φύλλου εργασίας</a:t>
            </a:r>
            <a:br>
              <a:rPr lang="el-GR" sz="2800" b="1" dirty="0" smtClean="0"/>
            </a:br>
            <a:r>
              <a:rPr lang="el-GR" sz="2800" dirty="0" smtClean="0"/>
              <a:t>σε μορφή PDF, JPG ή PNG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>Βήμα 3 – Δημιουργία </a:t>
            </a:r>
            <a:br>
              <a:rPr lang="el-GR" sz="2800" b="1" dirty="0" smtClean="0"/>
            </a:br>
            <a:r>
              <a:rPr lang="en-US" sz="2800" dirty="0" smtClean="0"/>
              <a:t>Make interactive worksheets &gt; Get Started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4 - Μεταφόρτωση</a:t>
            </a:r>
            <a:r>
              <a:rPr lang="el-GR" sz="2800" dirty="0" smtClean="0"/>
              <a:t> του φύλλου εργασίας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25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1 - Εγγραφή και σύνδεση</a:t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>https://www.liveworksheets.com</a:t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>Βήμα 2 - Προετοιμασία φύλλου εργασίας</a:t>
            </a:r>
            <a:br>
              <a:rPr lang="el-GR" sz="2800" b="1" dirty="0" smtClean="0"/>
            </a:br>
            <a:r>
              <a:rPr lang="el-GR" sz="2800" dirty="0" smtClean="0"/>
              <a:t>σε μορφή PDF, JPG ή PNG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>Βήμα 3 – Δημιουργία </a:t>
            </a:r>
            <a:br>
              <a:rPr lang="el-GR" sz="2800" b="1" dirty="0" smtClean="0"/>
            </a:br>
            <a:r>
              <a:rPr lang="en-US" sz="2800" dirty="0" smtClean="0"/>
              <a:t>Make interactive worksheets &gt; Get Started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4 - Μεταφόρτωση</a:t>
            </a:r>
            <a:r>
              <a:rPr lang="el-GR" sz="2800" dirty="0" smtClean="0"/>
              <a:t> του φύλλου εργασίας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>Βήμα 5 - Επεξεργασία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1 - Εγγραφή και σύνδεση</a:t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>https://www.liveworksheets.com</a:t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>Βήμα 2 - Προετοιμασία φύλλου εργασίας</a:t>
            </a:r>
            <a:br>
              <a:rPr lang="el-GR" sz="2800" b="1" dirty="0" smtClean="0"/>
            </a:br>
            <a:r>
              <a:rPr lang="el-GR" sz="2800" dirty="0" smtClean="0"/>
              <a:t>σε μορφή PDF, JPG ή PNG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>Βήμα 3 – Δημιουργία </a:t>
            </a:r>
            <a:br>
              <a:rPr lang="el-GR" sz="2800" b="1" dirty="0" smtClean="0"/>
            </a:br>
            <a:r>
              <a:rPr lang="en-US" sz="2800" dirty="0" smtClean="0"/>
              <a:t>Make interactive worksheets &gt; Get Started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4 - Μεταφόρτωση</a:t>
            </a:r>
            <a:r>
              <a:rPr lang="el-GR" sz="2800" dirty="0" smtClean="0"/>
              <a:t> του φύλλου εργασίας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>Βήμα 5 - Επεξεργασία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>Βήμα 6 - Αποθήκευση</a:t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6858000"/>
          </a:xfrm>
        </p:spPr>
        <p:txBody>
          <a:bodyPr>
            <a:noAutofit/>
          </a:bodyPr>
          <a:lstStyle/>
          <a:p>
            <a:pPr algn="l"/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1 - Εγγραφή και σύνδεση</a:t>
            </a:r>
            <a:br>
              <a:rPr lang="el-GR" sz="2800" b="1" dirty="0" smtClean="0"/>
            </a:br>
            <a:r>
              <a:rPr lang="el-GR" sz="2500" dirty="0" smtClean="0">
                <a:hlinkClick r:id="rId2"/>
              </a:rPr>
              <a:t>https://www.liveworksheets.com</a:t>
            </a:r>
            <a:br>
              <a:rPr lang="el-GR" sz="2500" dirty="0" smtClean="0">
                <a:hlinkClick r:id="rId2"/>
              </a:rPr>
            </a:br>
            <a:r>
              <a:rPr lang="el-GR" sz="2500" dirty="0" smtClean="0">
                <a:hlinkClick r:id="rId2"/>
              </a:rPr>
              <a:t/>
            </a:r>
            <a:br>
              <a:rPr lang="el-GR" sz="2500" dirty="0" smtClean="0">
                <a:hlinkClick r:id="rId2"/>
              </a:rPr>
            </a:br>
            <a:r>
              <a:rPr lang="el-GR" sz="2800" b="1" dirty="0" smtClean="0"/>
              <a:t>Βήμα 2 - Προετοιμασία φύλλου εργασίας</a:t>
            </a:r>
            <a:br>
              <a:rPr lang="el-GR" sz="2800" b="1" dirty="0" smtClean="0"/>
            </a:br>
            <a:r>
              <a:rPr lang="el-GR" sz="2800" dirty="0" smtClean="0"/>
              <a:t>σε μορφή PDF, JPG ή PNG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>Βήμα 3 – Δημιουργία </a:t>
            </a:r>
            <a:br>
              <a:rPr lang="el-GR" sz="2800" b="1" dirty="0" smtClean="0"/>
            </a:br>
            <a:r>
              <a:rPr lang="en-US" sz="2800" dirty="0" smtClean="0"/>
              <a:t>Make interactive worksheets &gt; Get Started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4 - Μεταφόρτωση</a:t>
            </a:r>
            <a:r>
              <a:rPr lang="el-GR" sz="2800" dirty="0" smtClean="0"/>
              <a:t> του φύλλου εργασίας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>Βήμα 5 - Επεξεργασία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/>
              <a:t>Βήμα 6 - Αποθήκευση</a:t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Βήμα 7 - Διαμοιρασμός</a:t>
            </a:r>
            <a:br>
              <a:rPr lang="el-GR" sz="2800" b="1" dirty="0" smtClean="0"/>
            </a:b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500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Μονάδες μέτρησης πληροφορίας και χώρου στους Η/Υ - ppt κατέβασμ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-27385"/>
            <a:ext cx="9180512" cy="6885385"/>
          </a:xfrm>
          <a:prstGeom prst="rect">
            <a:avLst/>
          </a:prstGeom>
          <a:noFill/>
        </p:spPr>
      </p:pic>
      <p:sp>
        <p:nvSpPr>
          <p:cNvPr id="3" name="2 - Έλλειψη"/>
          <p:cNvSpPr/>
          <p:nvPr/>
        </p:nvSpPr>
        <p:spPr>
          <a:xfrm>
            <a:off x="9144000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3 - Έλλειψη"/>
          <p:cNvSpPr/>
          <p:nvPr/>
        </p:nvSpPr>
        <p:spPr>
          <a:xfrm>
            <a:off x="8604448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5" name="4 - Έλλειψη"/>
          <p:cNvSpPr/>
          <p:nvPr/>
        </p:nvSpPr>
        <p:spPr>
          <a:xfrm>
            <a:off x="8100392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9" name="8 - Έλλειψη"/>
          <p:cNvSpPr/>
          <p:nvPr/>
        </p:nvSpPr>
        <p:spPr>
          <a:xfrm>
            <a:off x="7559824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10" name="9 - Έλλειψη"/>
          <p:cNvSpPr/>
          <p:nvPr/>
        </p:nvSpPr>
        <p:spPr>
          <a:xfrm>
            <a:off x="7020272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11" name="10 - Έλλειψη"/>
          <p:cNvSpPr/>
          <p:nvPr/>
        </p:nvSpPr>
        <p:spPr>
          <a:xfrm>
            <a:off x="6516216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12" name="11 - Έλλειψη"/>
          <p:cNvSpPr/>
          <p:nvPr/>
        </p:nvSpPr>
        <p:spPr>
          <a:xfrm>
            <a:off x="5975648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13" name="12 - Έλλειψη"/>
          <p:cNvSpPr/>
          <p:nvPr/>
        </p:nvSpPr>
        <p:spPr>
          <a:xfrm>
            <a:off x="5436096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14" name="13 - Έλλειψη"/>
          <p:cNvSpPr/>
          <p:nvPr/>
        </p:nvSpPr>
        <p:spPr>
          <a:xfrm>
            <a:off x="4932040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17" name="16 - Έλλειψη"/>
          <p:cNvSpPr/>
          <p:nvPr/>
        </p:nvSpPr>
        <p:spPr>
          <a:xfrm>
            <a:off x="4463480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18" name="17 - Έλλειψη"/>
          <p:cNvSpPr/>
          <p:nvPr/>
        </p:nvSpPr>
        <p:spPr>
          <a:xfrm>
            <a:off x="3923928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19" name="18 - Έλλειψη"/>
          <p:cNvSpPr/>
          <p:nvPr/>
        </p:nvSpPr>
        <p:spPr>
          <a:xfrm>
            <a:off x="3419872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20" name="19 - Έλλειψη"/>
          <p:cNvSpPr/>
          <p:nvPr/>
        </p:nvSpPr>
        <p:spPr>
          <a:xfrm>
            <a:off x="2951312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21" name="20 - Έλλειψη"/>
          <p:cNvSpPr/>
          <p:nvPr/>
        </p:nvSpPr>
        <p:spPr>
          <a:xfrm>
            <a:off x="2411760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22" name="21 - Έλλειψη"/>
          <p:cNvSpPr/>
          <p:nvPr/>
        </p:nvSpPr>
        <p:spPr>
          <a:xfrm>
            <a:off x="1907704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23" name="22 - Έλλειψη"/>
          <p:cNvSpPr/>
          <p:nvPr/>
        </p:nvSpPr>
        <p:spPr>
          <a:xfrm>
            <a:off x="1439144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24" name="23 - Έλλειψη"/>
          <p:cNvSpPr/>
          <p:nvPr/>
        </p:nvSpPr>
        <p:spPr>
          <a:xfrm>
            <a:off x="899592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25" name="24 - Έλλειψη"/>
          <p:cNvSpPr/>
          <p:nvPr/>
        </p:nvSpPr>
        <p:spPr>
          <a:xfrm>
            <a:off x="395536" y="6237312"/>
            <a:ext cx="396552" cy="36004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26" name="2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29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- Θέση περιεχομένου"/>
          <p:cNvSpPr txBox="1">
            <a:spLocks/>
          </p:cNvSpPr>
          <p:nvPr/>
        </p:nvSpPr>
        <p:spPr>
          <a:xfrm>
            <a:off x="539552" y="1844824"/>
            <a:ext cx="8604448" cy="2969171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4632" cy="1470025"/>
          </a:xfrm>
        </p:spPr>
        <p:txBody>
          <a:bodyPr>
            <a:normAutofit/>
          </a:bodyPr>
          <a:lstStyle/>
          <a:p>
            <a:r>
              <a:rPr lang="el-GR" sz="5000" b="1" dirty="0" smtClean="0"/>
              <a:t>Τι είναι; </a:t>
            </a:r>
            <a:endParaRPr lang="el-GR" sz="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844824"/>
            <a:ext cx="7499176" cy="387789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l-GR" sz="4000" dirty="0" smtClean="0"/>
              <a:t>Ψηφιακό εργαλείο μετατροπής </a:t>
            </a:r>
          </a:p>
          <a:p>
            <a:pPr>
              <a:buNone/>
            </a:pPr>
            <a:r>
              <a:rPr lang="el-GR" sz="4000" dirty="0" smtClean="0"/>
              <a:t>έντυπων φύλλων εργασίας</a:t>
            </a:r>
          </a:p>
          <a:p>
            <a:pPr>
              <a:buNone/>
            </a:pPr>
            <a:r>
              <a:rPr lang="el-GR" sz="4000" dirty="0" smtClean="0"/>
              <a:t>(</a:t>
            </a:r>
            <a:r>
              <a:rPr lang="el-GR" sz="4000" dirty="0" err="1" smtClean="0"/>
              <a:t>pdf</a:t>
            </a:r>
            <a:r>
              <a:rPr lang="el-GR" sz="4000" dirty="0" smtClean="0"/>
              <a:t>, </a:t>
            </a:r>
            <a:r>
              <a:rPr lang="el-GR" sz="4000" dirty="0" err="1" smtClean="0"/>
              <a:t>jpg</a:t>
            </a:r>
            <a:r>
              <a:rPr lang="de-DE" sz="4000" dirty="0" smtClean="0"/>
              <a:t>, </a:t>
            </a:r>
            <a:r>
              <a:rPr lang="de-DE" sz="4000" dirty="0" err="1" smtClean="0"/>
              <a:t>png</a:t>
            </a:r>
            <a:r>
              <a:rPr lang="el-GR" sz="4000" dirty="0" smtClean="0"/>
              <a:t>) </a:t>
            </a:r>
          </a:p>
          <a:p>
            <a:pPr lvl="0">
              <a:buNone/>
            </a:pPr>
            <a:r>
              <a:rPr lang="el-GR" sz="4000" dirty="0" smtClean="0"/>
              <a:t>σε ηλεκτρονικά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- Θέση περιεχομένου"/>
          <p:cNvSpPr txBox="1">
            <a:spLocks/>
          </p:cNvSpPr>
          <p:nvPr/>
        </p:nvSpPr>
        <p:spPr>
          <a:xfrm>
            <a:off x="755576" y="1971997"/>
            <a:ext cx="8172400" cy="2969171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διαδραστικές</a:t>
            </a:r>
            <a:r>
              <a:rPr kumimoji="0" lang="el-G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διαδικτυακές</a:t>
            </a:r>
            <a:r>
              <a:rPr kumimoji="0" lang="de-DE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ασκήσεις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l-G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αυτόματη διόρθωση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l-G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απλά </a:t>
            </a:r>
            <a:r>
              <a:rPr kumimoji="0" lang="el-G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διαδραστικά</a:t>
            </a:r>
            <a:r>
              <a:rPr kumimoji="0" lang="el-G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φύλλα εργασίας</a:t>
            </a:r>
            <a:endParaRPr kumimoji="0" lang="el-G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- Θέση περιεχομένου"/>
          <p:cNvSpPr txBox="1">
            <a:spLocks/>
          </p:cNvSpPr>
          <p:nvPr/>
        </p:nvSpPr>
        <p:spPr>
          <a:xfrm>
            <a:off x="539552" y="1844824"/>
            <a:ext cx="8604448" cy="2969171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 </a:t>
            </a:r>
            <a:r>
              <a:rPr lang="el-GR" sz="5600" b="1" dirty="0" smtClean="0"/>
              <a:t>Πώς μπορώ να το χρησιμοποιήσω;</a:t>
            </a:r>
            <a:endParaRPr lang="el-GR" sz="5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39552" y="1556792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4000" dirty="0" smtClean="0"/>
              <a:t>  Εγγραφή</a:t>
            </a:r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 Σύνδεση</a:t>
            </a:r>
            <a:endParaRPr lang="de-DE" sz="4000" dirty="0" smtClean="0"/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 Δημιουργία διαδραστικών φύλλων  </a:t>
            </a:r>
          </a:p>
          <a:p>
            <a:r>
              <a:rPr lang="el-GR" sz="4000" dirty="0" smtClean="0"/>
              <a:t>     εργασίας </a:t>
            </a:r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 Χρήση διαδραστικών φύλλων </a:t>
            </a:r>
          </a:p>
          <a:p>
            <a:r>
              <a:rPr lang="el-GR" sz="4000" dirty="0" smtClean="0"/>
              <a:t>     άλλων εκπαιδευτικών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55576" y="1772816"/>
            <a:ext cx="810039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4000" dirty="0" smtClean="0"/>
              <a:t>  Εισαγωγή φύλλου εργασίας </a:t>
            </a:r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 Μετατροπή ερωτήσεων σε </a:t>
            </a:r>
          </a:p>
          <a:p>
            <a:r>
              <a:rPr lang="el-GR" sz="4000" dirty="0" smtClean="0"/>
              <a:t>      </a:t>
            </a:r>
            <a:r>
              <a:rPr lang="el-GR" sz="4000" dirty="0" err="1" smtClean="0"/>
              <a:t>διαδραστικές</a:t>
            </a:r>
            <a:r>
              <a:rPr lang="el-GR" sz="40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 Σχεδιασμός πλαισίων  </a:t>
            </a:r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 Ορισμός απαντήσεων</a:t>
            </a:r>
          </a:p>
          <a:p>
            <a:pPr>
              <a:buFont typeface="Wingdings" pitchFamily="2" charset="2"/>
              <a:buChar char="Ø"/>
            </a:pPr>
            <a:r>
              <a:rPr lang="el-GR" sz="4000" dirty="0" smtClean="0"/>
              <a:t>  Ορισμός λήψης απαντήσεων των </a:t>
            </a:r>
          </a:p>
          <a:p>
            <a:r>
              <a:rPr lang="el-GR" sz="4000" dirty="0" smtClean="0"/>
              <a:t>     μαθητών</a:t>
            </a:r>
            <a:endParaRPr lang="el-GR" sz="4000" dirty="0"/>
          </a:p>
        </p:txBody>
      </p:sp>
      <p:sp>
        <p:nvSpPr>
          <p:cNvPr id="3" name="2 - Ορθογώνιο"/>
          <p:cNvSpPr/>
          <p:nvPr/>
        </p:nvSpPr>
        <p:spPr>
          <a:xfrm>
            <a:off x="0" y="692696"/>
            <a:ext cx="9144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5000" b="1" dirty="0" smtClean="0"/>
              <a:t>Δημιουργία</a:t>
            </a:r>
            <a:endParaRPr lang="el-GR" sz="5000" b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- Τίτλος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l-GR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Πως θα το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χρησιμοποιήσω;</a:t>
            </a:r>
            <a:endParaRPr kumimoji="0" lang="el-GR" sz="5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236</Words>
  <Application>Microsoft Office PowerPoint</Application>
  <PresentationFormat>Προβολή στην οθόνη (4:3)</PresentationFormat>
  <Paragraphs>100</Paragraphs>
  <Slides>29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0" baseType="lpstr">
      <vt:lpstr>Θέμα του Office</vt:lpstr>
      <vt:lpstr>Εργαλεία παραγωγής εκπαιδευτικού υλικού </vt:lpstr>
      <vt:lpstr>Liveworksheets</vt:lpstr>
      <vt:lpstr>Τι είναι; </vt:lpstr>
      <vt:lpstr>Διαφάνεια 4</vt:lpstr>
      <vt:lpstr>Διαφάνεια 5</vt:lpstr>
      <vt:lpstr> Πώς μπορώ να το χρησιμοποιήσω;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Συνοπτικά βήματα δημιουργίας διαδραστικών φύλλων εργασίας </vt:lpstr>
      <vt:lpstr>  Βήμα 1 – α) Εγγραφή  https://www.liveworksheets.com                </vt:lpstr>
      <vt:lpstr>  Βήμα 1 – α) Εγγραφή  https://www.liveworksheets.com                </vt:lpstr>
      <vt:lpstr>                  </vt:lpstr>
      <vt:lpstr>                  </vt:lpstr>
      <vt:lpstr>  Βήμα 1 – α) Εγγραφή  https://www.liveworksheets.com                </vt:lpstr>
      <vt:lpstr>  Βήμα 1 – α) Εγγραφή  https://www.liveworksheets.com                </vt:lpstr>
      <vt:lpstr>  Βήμα 1 – β) Σύνδεση https://www.liveworksheets.com                </vt:lpstr>
      <vt:lpstr>                  </vt:lpstr>
      <vt:lpstr>Βήμα 1 - Εγγραφή και σύνδεση https://www.liveworksheets.com  Βήμα 2 - Προετοιμασία φύλλου εργασίας σε μορφή PDF, JPG ή PNG           </vt:lpstr>
      <vt:lpstr>  Βήμα 1 - Εγγραφή και σύνδεση https://www.liveworksheets.com  Βήμα 2 - Προετοιμασία φύλλου εργασίας (υποστηρίζει μόνο  PDF, JPG ή PNG)  Βήμα 3 – Δημιουργία  Make interactive worksheets &gt; Get Started          </vt:lpstr>
      <vt:lpstr>  Βήμα 1 - Εγγραφή και σύνδεση https://www.liveworksheets.com  Βήμα 2 - Προετοιμασία φύλλου εργασίας σε μορφή PDF, JPG ή PNG  Βήμα 3 – Δημιουργία  Make interactive worksheets &gt; Get Started  Βήμα 4 - Μεταφόρτωση του φύλλου εργασίας        </vt:lpstr>
      <vt:lpstr>  Βήμα 1 - Εγγραφή και σύνδεση https://www.liveworksheets.com  Βήμα 2 - Προετοιμασία φύλλου εργασίας σε μορφή PDF, JPG ή PNG  Βήμα 3 – Δημιουργία  Make interactive worksheets &gt; Get Started  Βήμα 4 - Μεταφόρτωση του φύλλου εργασίας  Βήμα 5 - Επεξεργασία      </vt:lpstr>
      <vt:lpstr>  Βήμα 1 - Εγγραφή και σύνδεση https://www.liveworksheets.com  Βήμα 2 - Προετοιμασία φύλλου εργασίας σε μορφή PDF, JPG ή PNG  Βήμα 3 – Δημιουργία  Make interactive worksheets &gt; Get Started  Βήμα 4 - Μεταφόρτωση του φύλλου εργασίας  Βήμα 5 - Επεξεργασία  Βήμα 6 - Αποθήκευση    </vt:lpstr>
      <vt:lpstr>  Βήμα 1 - Εγγραφή και σύνδεση https://www.liveworksheets.com  Βήμα 2 - Προετοιμασία φύλλου εργασίας σε μορφή PDF, JPG ή PNG  Βήμα 3 – Δημιουργία  Make interactive worksheets &gt; Get Started  Βήμα 4 - Μεταφόρτωση του φύλλου εργασίας  Βήμα 5 - Επεξεργασία  Βήμα 6 - Αποθήκευση  Βήμα 7 - Διαμοιρασμός  </vt:lpstr>
      <vt:lpstr>Διαφάνεια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Liveworksheets</dc:title>
  <dc:creator>VASILIKI</dc:creator>
  <cp:lastModifiedBy>HP</cp:lastModifiedBy>
  <cp:revision>47</cp:revision>
  <dcterms:created xsi:type="dcterms:W3CDTF">2022-11-25T15:07:22Z</dcterms:created>
  <dcterms:modified xsi:type="dcterms:W3CDTF">2023-02-15T16:28:26Z</dcterms:modified>
</cp:coreProperties>
</file>