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60" r:id="rId5"/>
    <p:sldId id="262" r:id="rId6"/>
    <p:sldId id="270" r:id="rId7"/>
    <p:sldId id="269" r:id="rId8"/>
    <p:sldId id="264" r:id="rId9"/>
    <p:sldId id="267" r:id="rId10"/>
    <p:sldId id="268" r:id="rId11"/>
  </p:sldIdLst>
  <p:sldSz cx="9144000" cy="5143500" type="screen16x9"/>
  <p:notesSz cx="6858000" cy="9144000"/>
  <p:embeddedFontLst>
    <p:embeddedFont>
      <p:font typeface="Oswald" charset="0"/>
      <p:regular r:id="rId13"/>
      <p:bold r:id="rId14"/>
    </p:embeddedFont>
    <p:embeddedFont>
      <p:font typeface="Average" charset="0"/>
      <p:regular r:id="rId15"/>
    </p:embeddedFont>
    <p:embeddedFont>
      <p:font typeface="Comic Sans MS" pitchFamily="66" charset="0"/>
      <p:regular r:id="rId16"/>
      <p:bold r:id="rId17"/>
    </p:embeddedFont>
  </p:embeddedFontLst>
  <p:custDataLst>
    <p:tags r:id="rId18"/>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786" y="-9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ddb6781f1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ddb6781f1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1ddb6781f1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1ddb6781f1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1ddb6781f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1ddb6781f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ddb6781f1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ddb6781f1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ddb6781f1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1ddb6781f1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ddb6781f1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ddb6781f1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ddb6781f1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1ddb6781f1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ddb6781f1_0_1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1ddb6781f1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ddb6781f1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ddb6781f1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l"/>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5.xml"/><Relationship Id="rId5" Type="http://schemas.openxmlformats.org/officeDocument/2006/relationships/image" Target="../media/image2.jpe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1.xml"/><Relationship Id="rId1" Type="http://schemas.openxmlformats.org/officeDocument/2006/relationships/tags" Target="../tags/tag8.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1.xml"/><Relationship Id="rId1" Type="http://schemas.openxmlformats.org/officeDocument/2006/relationships/tags" Target="../tags/tag9.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1.xml"/><Relationship Id="rId1" Type="http://schemas.openxmlformats.org/officeDocument/2006/relationships/tags" Target="../tags/tag10.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dirty="0"/>
              <a:t>THE DIGITAL REVOLUTION:</a:t>
            </a:r>
            <a:endParaRPr dirty="0"/>
          </a:p>
          <a:p>
            <a:pPr marL="0" lvl="0" indent="0" algn="ctr" rtl="0">
              <a:spcBef>
                <a:spcPts val="0"/>
              </a:spcBef>
              <a:spcAft>
                <a:spcPts val="0"/>
              </a:spcAft>
              <a:buNone/>
            </a:pPr>
            <a:r>
              <a:rPr lang="el" dirty="0"/>
              <a:t>A BLESSING OR A CURSE?</a:t>
            </a:r>
            <a:endParaRPr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5"/>
          <p:cNvSpPr txBox="1">
            <a:spLocks noGrp="1"/>
          </p:cNvSpPr>
          <p:nvPr>
            <p:ph type="title"/>
          </p:nvPr>
        </p:nvSpPr>
        <p:spPr>
          <a:xfrm>
            <a:off x="179512" y="123478"/>
            <a:ext cx="8712968" cy="489654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sz="2400" dirty="0"/>
              <a:t>ΔΗΜΙΟΥΡΓΙΚΕΣ ΕΡΓΑΣΙΕΣ 2017</a:t>
            </a:r>
            <a:endParaRPr sz="2400" dirty="0"/>
          </a:p>
          <a:p>
            <a:pPr marL="0" lvl="0" indent="0" algn="l" rtl="0">
              <a:spcBef>
                <a:spcPts val="0"/>
              </a:spcBef>
              <a:spcAft>
                <a:spcPts val="0"/>
              </a:spcAft>
              <a:buNone/>
            </a:pPr>
            <a:endParaRPr sz="2400" dirty="0"/>
          </a:p>
          <a:p>
            <a:pPr marL="0" lvl="0" indent="0" algn="l" rtl="0">
              <a:spcBef>
                <a:spcPts val="0"/>
              </a:spcBef>
              <a:spcAft>
                <a:spcPts val="0"/>
              </a:spcAft>
              <a:buNone/>
            </a:pPr>
            <a:r>
              <a:rPr lang="el" sz="2400" dirty="0"/>
              <a:t>ΜΑΘΗΜΑ:ΑΓΓΛΙΚΑ</a:t>
            </a:r>
            <a:endParaRPr sz="2400" dirty="0"/>
          </a:p>
          <a:p>
            <a:pPr marL="0" lvl="0" indent="0" algn="l" rtl="0">
              <a:spcBef>
                <a:spcPts val="0"/>
              </a:spcBef>
              <a:spcAft>
                <a:spcPts val="0"/>
              </a:spcAft>
              <a:buNone/>
            </a:pPr>
            <a:r>
              <a:rPr lang="el" sz="2400" dirty="0"/>
              <a:t>ΘΕΜΑ: </a:t>
            </a:r>
            <a:r>
              <a:rPr lang="en-US" sz="2400" dirty="0" smtClean="0"/>
              <a:t>THE </a:t>
            </a:r>
            <a:r>
              <a:rPr lang="el" sz="2400" dirty="0" smtClean="0"/>
              <a:t>DIGITAL </a:t>
            </a:r>
            <a:r>
              <a:rPr lang="el" sz="2400" dirty="0"/>
              <a:t>REVOLUTION</a:t>
            </a:r>
            <a:endParaRPr sz="2400" dirty="0"/>
          </a:p>
          <a:p>
            <a:pPr marL="0" lvl="0" indent="0" algn="l" rtl="0">
              <a:spcBef>
                <a:spcPts val="0"/>
              </a:spcBef>
              <a:spcAft>
                <a:spcPts val="0"/>
              </a:spcAft>
              <a:buNone/>
            </a:pPr>
            <a:endParaRPr sz="2400" dirty="0"/>
          </a:p>
          <a:p>
            <a:pPr marL="0" lvl="0" indent="0" algn="l" rtl="0">
              <a:spcBef>
                <a:spcPts val="0"/>
              </a:spcBef>
              <a:spcAft>
                <a:spcPts val="0"/>
              </a:spcAft>
              <a:buNone/>
            </a:pPr>
            <a:r>
              <a:rPr lang="el" sz="2400" dirty="0"/>
              <a:t>ΟΜΑΔΑ:</a:t>
            </a:r>
            <a:endParaRPr sz="2400" dirty="0"/>
          </a:p>
          <a:p>
            <a:pPr marL="0" lvl="0" indent="0" algn="l" rtl="0">
              <a:spcBef>
                <a:spcPts val="0"/>
              </a:spcBef>
              <a:spcAft>
                <a:spcPts val="0"/>
              </a:spcAft>
              <a:buNone/>
            </a:pPr>
            <a:r>
              <a:rPr lang="el" sz="2400" dirty="0"/>
              <a:t>ΒΑΣΙΛΙΚΗ </a:t>
            </a:r>
            <a:r>
              <a:rPr lang="el" sz="2400" dirty="0" smtClean="0"/>
              <a:t>ΚΟΥΤΡΟΥΜΑΝΗ</a:t>
            </a:r>
            <a:endParaRPr sz="2400" dirty="0"/>
          </a:p>
          <a:p>
            <a:pPr marL="0" lvl="0" indent="0" algn="l" rtl="0">
              <a:spcBef>
                <a:spcPts val="0"/>
              </a:spcBef>
              <a:spcAft>
                <a:spcPts val="0"/>
              </a:spcAft>
              <a:buNone/>
            </a:pPr>
            <a:r>
              <a:rPr lang="el" sz="2400" dirty="0"/>
              <a:t>ΓΙΩΡΓΟΣ </a:t>
            </a:r>
            <a:r>
              <a:rPr lang="el" sz="2400" dirty="0" smtClean="0"/>
              <a:t>ΧΑΤΙΝΟΓΛΟΥ</a:t>
            </a:r>
            <a:endParaRPr sz="2400" dirty="0"/>
          </a:p>
          <a:p>
            <a:pPr marL="0" lvl="0" indent="0" algn="l" rtl="0">
              <a:spcBef>
                <a:spcPts val="0"/>
              </a:spcBef>
              <a:spcAft>
                <a:spcPts val="0"/>
              </a:spcAft>
              <a:buNone/>
            </a:pPr>
            <a:r>
              <a:rPr lang="el" sz="2400" dirty="0"/>
              <a:t>ΓΙΩΡΓΟΣ </a:t>
            </a:r>
            <a:r>
              <a:rPr lang="el" sz="2400" dirty="0" smtClean="0"/>
              <a:t>ΔΡΙΒΑΣ</a:t>
            </a:r>
            <a:r>
              <a:rPr lang="en-US" sz="2400" dirty="0" smtClean="0"/>
              <a:t/>
            </a:r>
            <a:br>
              <a:rPr lang="en-US" sz="2400" dirty="0" smtClean="0"/>
            </a:br>
            <a:r>
              <a:rPr lang="en-US" sz="2400" dirty="0" smtClean="0"/>
              <a:t/>
            </a:r>
            <a:br>
              <a:rPr lang="en-US" sz="2400" dirty="0" smtClean="0"/>
            </a:br>
            <a:r>
              <a:rPr lang="el-GR" sz="2400" dirty="0" smtClean="0"/>
              <a:t>ΥΠΕΥΘΥΝΗ  ΚΑΘΗΓΗΤΡΙΑ</a:t>
            </a:r>
            <a:r>
              <a:rPr lang="en-US" sz="2400" smtClean="0"/>
              <a:t>: </a:t>
            </a:r>
            <a:r>
              <a:rPr lang="el-GR" sz="2400" smtClean="0"/>
              <a:t>Ε</a:t>
            </a:r>
            <a:r>
              <a:rPr lang="el-GR" sz="2400" dirty="0" smtClean="0"/>
              <a:t>. ΚΟΥΤΣΟΥΜΠΟΥ</a:t>
            </a:r>
            <a:endParaRPr sz="2400"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Technology has major consequences in our life</a:t>
            </a:r>
            <a:endParaRPr/>
          </a:p>
        </p:txBody>
      </p:sp>
      <p:sp>
        <p:nvSpPr>
          <p:cNvPr id="65" name="Google Shape;65;p14"/>
          <p:cNvSpPr txBox="1">
            <a:spLocks noGrp="1"/>
          </p:cNvSpPr>
          <p:nvPr>
            <p:ph type="body" idx="1"/>
          </p:nvPr>
        </p:nvSpPr>
        <p:spPr>
          <a:xfrm>
            <a:off x="311700" y="1152475"/>
            <a:ext cx="8520600" cy="34164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l" dirty="0"/>
              <a:t>In today’s fast paced world,technology plays a major role in our </a:t>
            </a:r>
            <a:r>
              <a:rPr lang="en-US" dirty="0" smtClean="0"/>
              <a:t>everyday</a:t>
            </a:r>
            <a:r>
              <a:rPr lang="el" dirty="0" smtClean="0"/>
              <a:t> </a:t>
            </a:r>
            <a:r>
              <a:rPr lang="el" dirty="0"/>
              <a:t>life,and within a few years from now,our social life will become totally dependant on it. Technology has done wonders to make our lives easy but have we ever thought what impact it can have on human </a:t>
            </a:r>
            <a:r>
              <a:rPr lang="el" dirty="0" smtClean="0"/>
              <a:t>relations</a:t>
            </a:r>
            <a:r>
              <a:rPr lang="en-US" dirty="0" smtClean="0"/>
              <a:t> </a:t>
            </a:r>
            <a:r>
              <a:rPr lang="el" dirty="0" smtClean="0"/>
              <a:t>? </a:t>
            </a:r>
            <a:r>
              <a:rPr lang="el" dirty="0"/>
              <a:t>Let’s </a:t>
            </a:r>
            <a:r>
              <a:rPr lang="el" dirty="0" smtClean="0"/>
              <a:t>have </a:t>
            </a:r>
            <a:r>
              <a:rPr lang="el" dirty="0"/>
              <a:t>a look at the pros and the </a:t>
            </a:r>
            <a:r>
              <a:rPr lang="el" dirty="0" smtClean="0"/>
              <a:t>cons</a:t>
            </a:r>
            <a:r>
              <a:rPr lang="en-US" dirty="0" smtClean="0"/>
              <a:t>.</a:t>
            </a:r>
            <a:endParaRPr dirty="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Advantages</a:t>
            </a:r>
            <a:endParaRPr dirty="0"/>
          </a:p>
        </p:txBody>
      </p:sp>
      <p:sp>
        <p:nvSpPr>
          <p:cNvPr id="71" name="Google Shape;71;p15"/>
          <p:cNvSpPr txBox="1">
            <a:spLocks noGrp="1"/>
          </p:cNvSpPr>
          <p:nvPr>
            <p:ph type="body" idx="1"/>
          </p:nvPr>
        </p:nvSpPr>
        <p:spPr>
          <a:xfrm>
            <a:off x="311700" y="1152475"/>
            <a:ext cx="8520600" cy="3416400"/>
          </a:xfrm>
          <a:prstGeom prst="rect">
            <a:avLst/>
          </a:prstGeom>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l" dirty="0"/>
              <a:t>*First of </a:t>
            </a:r>
            <a:r>
              <a:rPr lang="el" dirty="0" smtClean="0"/>
              <a:t>all</a:t>
            </a:r>
            <a:r>
              <a:rPr lang="en-US" dirty="0" smtClean="0"/>
              <a:t>,</a:t>
            </a:r>
            <a:r>
              <a:rPr lang="el" dirty="0" smtClean="0"/>
              <a:t> </a:t>
            </a:r>
            <a:r>
              <a:rPr lang="el" dirty="0"/>
              <a:t>our devices and their connectivity matter to us right up there with food and shelter </a:t>
            </a:r>
            <a:endParaRPr dirty="0"/>
          </a:p>
          <a:p>
            <a:pPr marL="0" lvl="0" indent="0" algn="l" rtl="0">
              <a:spcBef>
                <a:spcPts val="1600"/>
              </a:spcBef>
              <a:spcAft>
                <a:spcPts val="0"/>
              </a:spcAft>
              <a:buNone/>
            </a:pPr>
            <a:r>
              <a:rPr lang="el" dirty="0"/>
              <a:t>*Technology has altered </a:t>
            </a:r>
            <a:r>
              <a:rPr lang="el" dirty="0" smtClean="0"/>
              <a:t>th</a:t>
            </a:r>
            <a:r>
              <a:rPr lang="en-US" dirty="0" smtClean="0"/>
              <a:t>e</a:t>
            </a:r>
            <a:r>
              <a:rPr lang="el" dirty="0" smtClean="0"/>
              <a:t> </a:t>
            </a:r>
            <a:r>
              <a:rPr lang="el" dirty="0"/>
              <a:t>flow of time </a:t>
            </a:r>
            <a:endParaRPr dirty="0"/>
          </a:p>
          <a:p>
            <a:pPr marL="0" lvl="0" indent="0" algn="l" rtl="0">
              <a:spcBef>
                <a:spcPts val="1600"/>
              </a:spcBef>
              <a:spcAft>
                <a:spcPts val="0"/>
              </a:spcAft>
              <a:buNone/>
            </a:pPr>
            <a:r>
              <a:rPr lang="el" dirty="0"/>
              <a:t>*We all know that the Internet has shrunk space as well as time</a:t>
            </a:r>
            <a:endParaRPr dirty="0"/>
          </a:p>
          <a:p>
            <a:pPr marL="0" lvl="0" indent="0" algn="l" rtl="0">
              <a:spcBef>
                <a:spcPts val="1600"/>
              </a:spcBef>
              <a:spcAft>
                <a:spcPts val="0"/>
              </a:spcAft>
              <a:buNone/>
            </a:pPr>
            <a:r>
              <a:rPr lang="el" dirty="0"/>
              <a:t>*Knowledge from anywhere is in our hand </a:t>
            </a:r>
            <a:endParaRPr dirty="0"/>
          </a:p>
          <a:p>
            <a:pPr marL="0" lvl="0" indent="0" algn="l" rtl="0">
              <a:spcBef>
                <a:spcPts val="1600"/>
              </a:spcBef>
              <a:spcAft>
                <a:spcPts val="0"/>
              </a:spcAft>
              <a:buNone/>
            </a:pPr>
            <a:r>
              <a:rPr lang="el" dirty="0"/>
              <a:t>*Our past is saved in our devices </a:t>
            </a:r>
            <a:endParaRPr dirty="0"/>
          </a:p>
          <a:p>
            <a:pPr marL="0" lvl="0" indent="0" algn="l" rtl="0">
              <a:spcBef>
                <a:spcPts val="1600"/>
              </a:spcBef>
              <a:spcAft>
                <a:spcPts val="1600"/>
              </a:spcAft>
              <a:buNone/>
            </a:pPr>
            <a:endParaRPr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Advantages</a:t>
            </a:r>
            <a:endParaRPr dirty="0"/>
          </a:p>
        </p:txBody>
      </p:sp>
      <p:sp>
        <p:nvSpPr>
          <p:cNvPr id="82" name="Google Shape;82;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l"/>
              <a:t>Our digital now is not the present but is always a few seconds ahead </a:t>
            </a:r>
            <a:endParaRPr/>
          </a:p>
          <a:p>
            <a:pPr marL="457200" lvl="0" indent="-342900" algn="l" rtl="0">
              <a:spcBef>
                <a:spcPts val="0"/>
              </a:spcBef>
              <a:spcAft>
                <a:spcPts val="0"/>
              </a:spcAft>
              <a:buSzPts val="1800"/>
              <a:buChar char="●"/>
            </a:pPr>
            <a:r>
              <a:rPr lang="el"/>
              <a:t>Choice is freedom </a:t>
            </a:r>
            <a:endParaRPr/>
          </a:p>
          <a:p>
            <a:pPr marL="457200" lvl="0" indent="-342900" algn="l" rtl="0">
              <a:spcBef>
                <a:spcPts val="0"/>
              </a:spcBef>
              <a:spcAft>
                <a:spcPts val="0"/>
              </a:spcAft>
              <a:buSzPts val="1800"/>
              <a:buChar char="●"/>
            </a:pPr>
            <a:r>
              <a:rPr lang="el"/>
              <a:t>Access to education</a:t>
            </a:r>
            <a:endParaRPr/>
          </a:p>
          <a:p>
            <a:pPr marL="457200" lvl="0" indent="-342900" algn="l" rtl="0">
              <a:spcBef>
                <a:spcPts val="0"/>
              </a:spcBef>
              <a:spcAft>
                <a:spcPts val="0"/>
              </a:spcAft>
              <a:buSzPts val="1800"/>
              <a:buChar char="●"/>
            </a:pPr>
            <a:r>
              <a:rPr lang="el"/>
              <a:t>Free Internet courses for all levels of education </a:t>
            </a:r>
            <a:endParaRPr/>
          </a:p>
          <a:p>
            <a:pPr marL="457200" lvl="0" indent="-342900" algn="l" rtl="0">
              <a:spcBef>
                <a:spcPts val="0"/>
              </a:spcBef>
              <a:spcAft>
                <a:spcPts val="0"/>
              </a:spcAft>
              <a:buSzPts val="1800"/>
              <a:buChar char="●"/>
            </a:pPr>
            <a:r>
              <a:rPr lang="el"/>
              <a:t>People learn on their own by games,online tutorials,youtube etc.</a:t>
            </a:r>
            <a:endParaRPr/>
          </a:p>
        </p:txBody>
      </p:sp>
      <p:pic>
        <p:nvPicPr>
          <p:cNvPr id="83" name="Google Shape;83;p17" descr="899.jpg"/>
          <p:cNvPicPr preferRelativeResize="0"/>
          <p:nvPr/>
        </p:nvPicPr>
        <p:blipFill>
          <a:blip r:embed="rId4">
            <a:alphaModFix/>
          </a:blip>
          <a:stretch>
            <a:fillRect/>
          </a:stretch>
        </p:blipFill>
        <p:spPr>
          <a:xfrm>
            <a:off x="4716016" y="3147814"/>
            <a:ext cx="2857500" cy="1600200"/>
          </a:xfrm>
          <a:prstGeom prst="rect">
            <a:avLst/>
          </a:prstGeom>
          <a:noFill/>
          <a:ln>
            <a:noFill/>
          </a:ln>
        </p:spPr>
      </p:pic>
      <p:pic>
        <p:nvPicPr>
          <p:cNvPr id="5" name="Google Shape;76;p16" descr="789.jpg"/>
          <p:cNvPicPr preferRelativeResize="0"/>
          <p:nvPr/>
        </p:nvPicPr>
        <p:blipFill>
          <a:blip r:embed="rId5">
            <a:alphaModFix/>
          </a:blip>
          <a:stretch>
            <a:fillRect/>
          </a:stretch>
        </p:blipFill>
        <p:spPr>
          <a:xfrm>
            <a:off x="1403648" y="3147814"/>
            <a:ext cx="2320733" cy="1600976"/>
          </a:xfrm>
          <a:prstGeom prst="rect">
            <a:avLst/>
          </a:prstGeom>
          <a:noFill/>
          <a:ln>
            <a:noFill/>
          </a:ln>
        </p:spPr>
      </p:pic>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Advantages</a:t>
            </a:r>
            <a:endParaRPr dirty="0"/>
          </a:p>
        </p:txBody>
      </p:sp>
      <p:sp>
        <p:nvSpPr>
          <p:cNvPr id="94" name="Google Shape;94;p19"/>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US" dirty="0" smtClean="0"/>
              <a:t>E</a:t>
            </a:r>
            <a:r>
              <a:rPr lang="el" dirty="0" smtClean="0"/>
              <a:t>ducation </a:t>
            </a:r>
            <a:r>
              <a:rPr lang="el" dirty="0"/>
              <a:t>is online and free</a:t>
            </a:r>
            <a:endParaRPr dirty="0"/>
          </a:p>
          <a:p>
            <a:pPr marL="457200" lvl="0" indent="-317500" algn="l" rtl="0">
              <a:spcBef>
                <a:spcPts val="0"/>
              </a:spcBef>
              <a:spcAft>
                <a:spcPts val="0"/>
              </a:spcAft>
              <a:buSzPts val="1400"/>
              <a:buChar char="●"/>
            </a:pPr>
            <a:r>
              <a:rPr lang="el" dirty="0"/>
              <a:t>You can find famous people and their voices on the net</a:t>
            </a:r>
            <a:endParaRPr dirty="0"/>
          </a:p>
          <a:p>
            <a:pPr marL="457200" lvl="0" indent="-317500" algn="l" rtl="0">
              <a:spcBef>
                <a:spcPts val="0"/>
              </a:spcBef>
              <a:spcAft>
                <a:spcPts val="0"/>
              </a:spcAft>
              <a:buSzPts val="1400"/>
              <a:buChar char="●"/>
            </a:pPr>
            <a:r>
              <a:rPr lang="el" dirty="0"/>
              <a:t>The logic of digital culture is the culture of </a:t>
            </a:r>
            <a:r>
              <a:rPr lang="el" dirty="0" smtClean="0"/>
              <a:t>eve</a:t>
            </a:r>
            <a:r>
              <a:rPr lang="en-US" dirty="0" smtClean="0"/>
              <a:t>r</a:t>
            </a:r>
            <a:r>
              <a:rPr lang="el" dirty="0" smtClean="0"/>
              <a:t>ything</a:t>
            </a:r>
            <a:endParaRPr dirty="0"/>
          </a:p>
          <a:p>
            <a:pPr marL="457200" lvl="0" indent="-317500" algn="l" rtl="0">
              <a:spcBef>
                <a:spcPts val="0"/>
              </a:spcBef>
              <a:spcAft>
                <a:spcPts val="0"/>
              </a:spcAft>
              <a:buSzPts val="1400"/>
              <a:buChar char="●"/>
            </a:pPr>
            <a:r>
              <a:rPr lang="el" dirty="0"/>
              <a:t>Improves housing and lifestyle</a:t>
            </a:r>
            <a:endParaRPr dirty="0"/>
          </a:p>
          <a:p>
            <a:pPr marL="457200" lvl="0" indent="-317500" algn="l" rtl="0">
              <a:spcBef>
                <a:spcPts val="0"/>
              </a:spcBef>
              <a:spcAft>
                <a:spcPts val="0"/>
              </a:spcAft>
              <a:buSzPts val="1400"/>
              <a:buChar char="●"/>
            </a:pPr>
            <a:r>
              <a:rPr lang="el" dirty="0"/>
              <a:t>Convenience of travelling and working </a:t>
            </a:r>
            <a:endParaRPr dirty="0"/>
          </a:p>
          <a:p>
            <a:pPr marL="457200" lvl="0" indent="-317500" algn="l" rtl="0">
              <a:spcBef>
                <a:spcPts val="0"/>
              </a:spcBef>
              <a:spcAft>
                <a:spcPts val="0"/>
              </a:spcAft>
              <a:buSzPts val="1400"/>
              <a:buChar char="●"/>
            </a:pPr>
            <a:r>
              <a:rPr lang="el" dirty="0"/>
              <a:t>Change </a:t>
            </a:r>
            <a:r>
              <a:rPr lang="en-US" dirty="0" smtClean="0"/>
              <a:t>of </a:t>
            </a:r>
            <a:r>
              <a:rPr lang="el" dirty="0" smtClean="0"/>
              <a:t> </a:t>
            </a:r>
            <a:r>
              <a:rPr lang="el" dirty="0"/>
              <a:t>health industry</a:t>
            </a:r>
            <a:endParaRPr dirty="0"/>
          </a:p>
          <a:p>
            <a:pPr marL="457200" lvl="0" indent="-317500" algn="l" rtl="0">
              <a:spcBef>
                <a:spcPts val="0"/>
              </a:spcBef>
              <a:spcAft>
                <a:spcPts val="0"/>
              </a:spcAft>
              <a:buSzPts val="1400"/>
              <a:buChar char="●"/>
            </a:pPr>
            <a:r>
              <a:rPr lang="el" dirty="0"/>
              <a:t>Encourages innovation and creativity </a:t>
            </a:r>
            <a:endParaRPr dirty="0"/>
          </a:p>
        </p:txBody>
      </p:sp>
      <p:sp>
        <p:nvSpPr>
          <p:cNvPr id="95" name="Google Shape;95;p19"/>
          <p:cNvSpPr txBox="1">
            <a:spLocks noGrp="1"/>
          </p:cNvSpPr>
          <p:nvPr>
            <p:ph type="body" idx="2"/>
          </p:nvPr>
        </p:nvSpPr>
        <p:spPr>
          <a:xfrm>
            <a:off x="4832400" y="1152475"/>
            <a:ext cx="3484016"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l" dirty="0"/>
              <a:t>NOT EVERYTHING IS BAD ABOUT </a:t>
            </a:r>
            <a:r>
              <a:rPr lang="el" dirty="0" smtClean="0"/>
              <a:t> </a:t>
            </a:r>
            <a:r>
              <a:rPr lang="el" dirty="0"/>
              <a:t>TECHNOLOGY AND </a:t>
            </a:r>
            <a:r>
              <a:rPr lang="el" dirty="0" smtClean="0"/>
              <a:t>ELECTRONICS</a:t>
            </a:r>
            <a:r>
              <a:rPr lang="en-US" dirty="0" smtClean="0"/>
              <a:t>.</a:t>
            </a:r>
            <a:r>
              <a:rPr lang="el" dirty="0" smtClean="0"/>
              <a:t> WE </a:t>
            </a:r>
            <a:r>
              <a:rPr lang="en-US" dirty="0" smtClean="0"/>
              <a:t> JUST </a:t>
            </a:r>
            <a:r>
              <a:rPr lang="el" dirty="0" smtClean="0"/>
              <a:t>HAVE </a:t>
            </a:r>
            <a:r>
              <a:rPr lang="el" dirty="0"/>
              <a:t>TO </a:t>
            </a:r>
            <a:r>
              <a:rPr lang="el" dirty="0" smtClean="0"/>
              <a:t>REMEMBER </a:t>
            </a:r>
            <a:r>
              <a:rPr lang="el" dirty="0"/>
              <a:t>NOT </a:t>
            </a:r>
            <a:r>
              <a:rPr lang="en-US" dirty="0" smtClean="0"/>
              <a:t> TO </a:t>
            </a:r>
            <a:r>
              <a:rPr lang="el" dirty="0" smtClean="0"/>
              <a:t>LET </a:t>
            </a:r>
            <a:r>
              <a:rPr lang="el" dirty="0"/>
              <a:t>THEM TAKE OVER OUR LIVES!</a:t>
            </a:r>
            <a:endParaRPr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3"/>
          <p:cNvSpPr txBox="1">
            <a:spLocks noGrp="1"/>
          </p:cNvSpPr>
          <p:nvPr>
            <p:ph type="body" idx="1"/>
          </p:nvPr>
        </p:nvSpPr>
        <p:spPr>
          <a:xfrm>
            <a:off x="323528" y="771550"/>
            <a:ext cx="8520600" cy="3416400"/>
          </a:xfrm>
          <a:prstGeom prst="rect">
            <a:avLst/>
          </a:prstGeom>
          <a:noFill/>
          <a:ln w="9525" cap="flat" cmpd="sng">
            <a:solidFill>
              <a:srgbClr val="434343"/>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l" sz="2400" b="1" dirty="0">
                <a:solidFill>
                  <a:srgbClr val="666666"/>
                </a:solidFill>
                <a:highlight>
                  <a:srgbClr val="FFFFFF"/>
                </a:highlight>
                <a:latin typeface="Arial"/>
                <a:ea typeface="Arial"/>
                <a:cs typeface="Arial"/>
                <a:sym typeface="Arial"/>
              </a:rPr>
              <a:t>Disadvantages</a:t>
            </a:r>
            <a:endParaRPr sz="2400" b="1" dirty="0">
              <a:solidFill>
                <a:srgbClr val="666666"/>
              </a:solidFill>
              <a:highlight>
                <a:srgbClr val="FFFFFF"/>
              </a:highlight>
              <a:latin typeface="Arial"/>
              <a:ea typeface="Arial"/>
              <a:cs typeface="Arial"/>
              <a:sym typeface="Arial"/>
            </a:endParaRPr>
          </a:p>
          <a:p>
            <a:pPr marL="457200" lvl="0" indent="-381000" algn="l" rtl="0">
              <a:spcBef>
                <a:spcPts val="800"/>
              </a:spcBef>
              <a:spcAft>
                <a:spcPts val="0"/>
              </a:spcAft>
              <a:buClr>
                <a:srgbClr val="666666"/>
              </a:buClr>
              <a:buSzPts val="2400"/>
              <a:buFont typeface="Arial"/>
              <a:buChar char="●"/>
            </a:pPr>
            <a:r>
              <a:rPr lang="el" sz="2400" dirty="0">
                <a:solidFill>
                  <a:srgbClr val="666666"/>
                </a:solidFill>
                <a:highlight>
                  <a:srgbClr val="FFFFFF"/>
                </a:highlight>
                <a:latin typeface="Arial"/>
                <a:ea typeface="Arial"/>
                <a:cs typeface="Arial"/>
                <a:sym typeface="Arial"/>
              </a:rPr>
              <a:t>Job loss – replacing </a:t>
            </a:r>
            <a:r>
              <a:rPr lang="el" sz="2400" dirty="0" smtClean="0">
                <a:solidFill>
                  <a:srgbClr val="666666"/>
                </a:solidFill>
                <a:highlight>
                  <a:srgbClr val="FFFFFF"/>
                </a:highlight>
                <a:latin typeface="Arial"/>
                <a:ea typeface="Arial"/>
                <a:cs typeface="Arial"/>
                <a:sym typeface="Arial"/>
              </a:rPr>
              <a:t>humans</a:t>
            </a:r>
            <a:r>
              <a:rPr lang="en-US" sz="2400" dirty="0" smtClean="0">
                <a:solidFill>
                  <a:srgbClr val="666666"/>
                </a:solidFill>
                <a:highlight>
                  <a:srgbClr val="FFFFFF"/>
                </a:highlight>
                <a:latin typeface="Arial"/>
                <a:ea typeface="Arial"/>
                <a:cs typeface="Arial"/>
                <a:sym typeface="Arial"/>
              </a:rPr>
              <a:t>?</a:t>
            </a:r>
            <a:endParaRPr sz="2400" dirty="0">
              <a:solidFill>
                <a:srgbClr val="666666"/>
              </a:solidFill>
              <a:highlight>
                <a:srgbClr val="FFFFFF"/>
              </a:highlight>
              <a:latin typeface="Arial"/>
              <a:ea typeface="Arial"/>
              <a:cs typeface="Arial"/>
              <a:sym typeface="Arial"/>
            </a:endParaRPr>
          </a:p>
          <a:p>
            <a:pPr marL="457200" lvl="0" indent="-381000" algn="l" rtl="0">
              <a:spcBef>
                <a:spcPts val="0"/>
              </a:spcBef>
              <a:spcAft>
                <a:spcPts val="0"/>
              </a:spcAft>
              <a:buClr>
                <a:srgbClr val="666666"/>
              </a:buClr>
              <a:buSzPts val="2400"/>
              <a:buFont typeface="Arial"/>
              <a:buChar char="●"/>
            </a:pPr>
            <a:r>
              <a:rPr lang="el" sz="2400" dirty="0">
                <a:solidFill>
                  <a:srgbClr val="666666"/>
                </a:solidFill>
                <a:highlight>
                  <a:srgbClr val="FFFFFF"/>
                </a:highlight>
                <a:latin typeface="Arial"/>
                <a:ea typeface="Arial"/>
                <a:cs typeface="Arial"/>
                <a:sym typeface="Arial"/>
              </a:rPr>
              <a:t>World destruction weapons – increasing endless </a:t>
            </a:r>
            <a:r>
              <a:rPr lang="el" sz="2400" dirty="0" smtClean="0">
                <a:solidFill>
                  <a:srgbClr val="666666"/>
                </a:solidFill>
                <a:highlight>
                  <a:srgbClr val="FFFFFF"/>
                </a:highlight>
                <a:latin typeface="Arial"/>
                <a:ea typeface="Arial"/>
                <a:cs typeface="Arial"/>
                <a:sym typeface="Arial"/>
              </a:rPr>
              <a:t>wars</a:t>
            </a:r>
            <a:r>
              <a:rPr lang="en-US" sz="2400" dirty="0" smtClean="0">
                <a:solidFill>
                  <a:srgbClr val="666666"/>
                </a:solidFill>
                <a:highlight>
                  <a:srgbClr val="FFFFFF"/>
                </a:highlight>
                <a:latin typeface="Arial"/>
                <a:ea typeface="Arial"/>
                <a:cs typeface="Arial"/>
                <a:sym typeface="Arial"/>
              </a:rPr>
              <a:t>?</a:t>
            </a:r>
            <a:endParaRPr sz="2400" dirty="0">
              <a:solidFill>
                <a:srgbClr val="666666"/>
              </a:solidFill>
              <a:highlight>
                <a:srgbClr val="FFFFFF"/>
              </a:highlight>
              <a:latin typeface="Arial"/>
              <a:ea typeface="Arial"/>
              <a:cs typeface="Arial"/>
              <a:sym typeface="Arial"/>
            </a:endParaRPr>
          </a:p>
          <a:p>
            <a:pPr marL="457200" lvl="0" indent="-381000" algn="l" rtl="0">
              <a:spcBef>
                <a:spcPts val="0"/>
              </a:spcBef>
              <a:spcAft>
                <a:spcPts val="0"/>
              </a:spcAft>
              <a:buClr>
                <a:srgbClr val="666666"/>
              </a:buClr>
              <a:buSzPts val="2400"/>
              <a:buFont typeface="Arial"/>
              <a:buChar char="●"/>
            </a:pPr>
            <a:r>
              <a:rPr lang="el" sz="2400" dirty="0">
                <a:solidFill>
                  <a:srgbClr val="666666"/>
                </a:solidFill>
                <a:highlight>
                  <a:srgbClr val="FFFFFF"/>
                </a:highlight>
                <a:latin typeface="Arial"/>
                <a:ea typeface="Arial"/>
                <a:cs typeface="Arial"/>
                <a:sym typeface="Arial"/>
              </a:rPr>
              <a:t>Increased loneliness – social </a:t>
            </a:r>
            <a:r>
              <a:rPr lang="el" sz="2400" dirty="0" smtClean="0">
                <a:solidFill>
                  <a:srgbClr val="666666"/>
                </a:solidFill>
                <a:highlight>
                  <a:srgbClr val="FFFFFF"/>
                </a:highlight>
                <a:latin typeface="Arial"/>
                <a:ea typeface="Arial"/>
                <a:cs typeface="Arial"/>
                <a:sym typeface="Arial"/>
              </a:rPr>
              <a:t>isolation</a:t>
            </a:r>
            <a:r>
              <a:rPr lang="en-US" sz="2400" dirty="0" smtClean="0">
                <a:solidFill>
                  <a:srgbClr val="666666"/>
                </a:solidFill>
                <a:highlight>
                  <a:srgbClr val="FFFFFF"/>
                </a:highlight>
                <a:latin typeface="Arial"/>
                <a:ea typeface="Arial"/>
                <a:cs typeface="Arial"/>
                <a:sym typeface="Arial"/>
              </a:rPr>
              <a:t>?</a:t>
            </a:r>
            <a:endParaRPr sz="2400" dirty="0">
              <a:solidFill>
                <a:srgbClr val="666666"/>
              </a:solidFill>
              <a:highlight>
                <a:srgbClr val="FFFFFF"/>
              </a:highlight>
              <a:latin typeface="Arial"/>
              <a:ea typeface="Arial"/>
              <a:cs typeface="Arial"/>
              <a:sym typeface="Arial"/>
            </a:endParaRPr>
          </a:p>
          <a:p>
            <a:pPr marL="457200" lvl="0" indent="-381000" algn="l" rtl="0">
              <a:spcBef>
                <a:spcPts val="0"/>
              </a:spcBef>
              <a:spcAft>
                <a:spcPts val="0"/>
              </a:spcAft>
              <a:buClr>
                <a:srgbClr val="666666"/>
              </a:buClr>
              <a:buSzPts val="2400"/>
              <a:buFont typeface="Arial"/>
              <a:buChar char="●"/>
            </a:pPr>
            <a:r>
              <a:rPr lang="el" sz="2400" dirty="0">
                <a:solidFill>
                  <a:srgbClr val="666666"/>
                </a:solidFill>
                <a:highlight>
                  <a:srgbClr val="FFFFFF"/>
                </a:highlight>
                <a:latin typeface="Arial"/>
                <a:ea typeface="Arial"/>
                <a:cs typeface="Arial"/>
                <a:sym typeface="Arial"/>
              </a:rPr>
              <a:t>Competency – increased dependency on modern tools that reduces our creativity and intelligence. </a:t>
            </a:r>
            <a:endParaRPr sz="2400" dirty="0">
              <a:solidFill>
                <a:srgbClr val="666666"/>
              </a:solidFill>
              <a:highlight>
                <a:srgbClr val="FFFFFF"/>
              </a:highlight>
              <a:latin typeface="Arial"/>
              <a:ea typeface="Arial"/>
              <a:cs typeface="Arial"/>
              <a:sym typeface="Arial"/>
            </a:endParaRPr>
          </a:p>
          <a:p>
            <a:pPr marL="0" lvl="0" indent="0" algn="l" rtl="0">
              <a:spcBef>
                <a:spcPts val="800"/>
              </a:spcBef>
              <a:spcAft>
                <a:spcPts val="1600"/>
              </a:spcAft>
              <a:buNone/>
            </a:pPr>
            <a:endParaRPr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8" descr="αρχείο λήψης.png"/>
          <p:cNvPicPr preferRelativeResize="0"/>
          <p:nvPr/>
        </p:nvPicPr>
        <p:blipFill>
          <a:blip r:embed="rId4">
            <a:alphaModFix/>
          </a:blip>
          <a:stretch>
            <a:fillRect/>
          </a:stretch>
        </p:blipFill>
        <p:spPr>
          <a:xfrm>
            <a:off x="827584" y="987574"/>
            <a:ext cx="7649161" cy="3939902"/>
          </a:xfrm>
          <a:prstGeom prst="rect">
            <a:avLst/>
          </a:prstGeom>
          <a:noFill/>
          <a:ln>
            <a:noFill/>
          </a:ln>
        </p:spPr>
      </p:pic>
      <p:sp>
        <p:nvSpPr>
          <p:cNvPr id="3" name="TextBox 2"/>
          <p:cNvSpPr txBox="1"/>
          <p:nvPr/>
        </p:nvSpPr>
        <p:spPr>
          <a:xfrm>
            <a:off x="2339752" y="267494"/>
            <a:ext cx="5112568" cy="523220"/>
          </a:xfrm>
          <a:prstGeom prst="rect">
            <a:avLst/>
          </a:prstGeom>
          <a:noFill/>
        </p:spPr>
        <p:txBody>
          <a:bodyPr wrap="square" rtlCol="0">
            <a:spAutoFit/>
          </a:bodyPr>
          <a:lstStyle/>
          <a:p>
            <a:r>
              <a:rPr lang="en-US" sz="2800" dirty="0" smtClean="0">
                <a:solidFill>
                  <a:schemeClr val="tx1"/>
                </a:solidFill>
                <a:latin typeface="Oswald" charset="0"/>
              </a:rPr>
              <a:t>The word-art our team created</a:t>
            </a:r>
            <a:endParaRPr lang="el-GR" sz="2800" dirty="0">
              <a:solidFill>
                <a:schemeClr val="tx1"/>
              </a:solidFill>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21"/>
          <p:cNvPicPr preferRelativeResize="0"/>
          <p:nvPr/>
        </p:nvPicPr>
        <p:blipFill rotWithShape="1">
          <a:blip r:embed="rId4">
            <a:alphaModFix/>
          </a:blip>
          <a:srcRect l="25600" t="17261" r="28030" b="50938"/>
          <a:stretch/>
        </p:blipFill>
        <p:spPr>
          <a:xfrm>
            <a:off x="2123729" y="843558"/>
            <a:ext cx="4248472" cy="2016224"/>
          </a:xfrm>
          <a:prstGeom prst="rect">
            <a:avLst/>
          </a:prstGeom>
          <a:noFill/>
          <a:ln>
            <a:noFill/>
          </a:ln>
        </p:spPr>
      </p:pic>
      <p:pic>
        <p:nvPicPr>
          <p:cNvPr id="106" name="Google Shape;106;p21"/>
          <p:cNvPicPr preferRelativeResize="0"/>
          <p:nvPr/>
        </p:nvPicPr>
        <p:blipFill rotWithShape="1">
          <a:blip r:embed="rId4">
            <a:alphaModFix/>
          </a:blip>
          <a:srcRect l="25152" t="50916" r="28507" b="16012"/>
          <a:stretch/>
        </p:blipFill>
        <p:spPr>
          <a:xfrm>
            <a:off x="2123729" y="2931790"/>
            <a:ext cx="4248472" cy="2067694"/>
          </a:xfrm>
          <a:prstGeom prst="rect">
            <a:avLst/>
          </a:prstGeom>
          <a:noFill/>
          <a:ln>
            <a:noFill/>
          </a:ln>
        </p:spPr>
      </p:pic>
      <p:sp>
        <p:nvSpPr>
          <p:cNvPr id="107" name="Google Shape;107;p21"/>
          <p:cNvSpPr txBox="1"/>
          <p:nvPr/>
        </p:nvSpPr>
        <p:spPr>
          <a:xfrm>
            <a:off x="2259850" y="4472600"/>
            <a:ext cx="82500" cy="176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21"/>
          <p:cNvSpPr txBox="1"/>
          <p:nvPr/>
        </p:nvSpPr>
        <p:spPr>
          <a:xfrm>
            <a:off x="2339752" y="4515966"/>
            <a:ext cx="2016224" cy="245692"/>
          </a:xfrm>
          <a:prstGeom prst="rect">
            <a:avLst/>
          </a:prstGeom>
          <a:solidFill>
            <a:srgbClr val="F3F3F3"/>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l" sz="1200" b="1" dirty="0">
                <a:latin typeface="Comic Sans MS"/>
                <a:ea typeface="Comic Sans MS"/>
                <a:cs typeface="Comic Sans MS"/>
                <a:sym typeface="Comic Sans MS"/>
              </a:rPr>
              <a:t>Where have you been?</a:t>
            </a:r>
            <a:endParaRPr sz="1200" b="1" dirty="0">
              <a:latin typeface="Comic Sans MS"/>
              <a:ea typeface="Comic Sans MS"/>
              <a:cs typeface="Comic Sans MS"/>
              <a:sym typeface="Comic Sans MS"/>
            </a:endParaRPr>
          </a:p>
        </p:txBody>
      </p:sp>
      <p:sp>
        <p:nvSpPr>
          <p:cNvPr id="6" name="TextBox 5"/>
          <p:cNvSpPr txBox="1"/>
          <p:nvPr/>
        </p:nvSpPr>
        <p:spPr>
          <a:xfrm>
            <a:off x="2195736" y="123478"/>
            <a:ext cx="4536504" cy="523220"/>
          </a:xfrm>
          <a:prstGeom prst="rect">
            <a:avLst/>
          </a:prstGeom>
          <a:noFill/>
        </p:spPr>
        <p:txBody>
          <a:bodyPr wrap="square" rtlCol="0">
            <a:spAutoFit/>
          </a:bodyPr>
          <a:lstStyle/>
          <a:p>
            <a:r>
              <a:rPr lang="en-US" sz="2800" dirty="0" smtClean="0">
                <a:solidFill>
                  <a:schemeClr val="tx1"/>
                </a:solidFill>
                <a:latin typeface="Oswald" charset="0"/>
              </a:rPr>
              <a:t>The comic our team created</a:t>
            </a:r>
            <a:endParaRPr lang="el-GR" sz="2800" dirty="0">
              <a:solidFill>
                <a:schemeClr val="tx1"/>
              </a:solidFill>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pic>
        <p:nvPicPr>
          <p:cNvPr id="123" name="Google Shape;123;p24" descr="technology-impact-on-society.jpg"/>
          <p:cNvPicPr preferRelativeResize="0"/>
          <p:nvPr/>
        </p:nvPicPr>
        <p:blipFill>
          <a:blip r:embed="rId4">
            <a:alphaModFix/>
          </a:blip>
          <a:stretch>
            <a:fillRect/>
          </a:stretch>
        </p:blipFill>
        <p:spPr>
          <a:xfrm>
            <a:off x="0" y="445925"/>
            <a:ext cx="9143999" cy="4236325"/>
          </a:xfrm>
          <a:prstGeom prst="rect">
            <a:avLst/>
          </a:prstGeom>
          <a:noFill/>
          <a:ln>
            <a:noFill/>
          </a:ln>
        </p:spPr>
      </p:pic>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0"/>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315</Words>
  <Application>Microsoft Office PowerPoint</Application>
  <PresentationFormat>On-screen Show (16:9)</PresentationFormat>
  <Paragraphs>42</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Oswald</vt:lpstr>
      <vt:lpstr>Average</vt:lpstr>
      <vt:lpstr>Comic Sans MS</vt:lpstr>
      <vt:lpstr>Slate</vt:lpstr>
      <vt:lpstr>THE DIGITAL REVOLUTION: A BLESSING OR A CURSE?</vt:lpstr>
      <vt:lpstr>Technology has major consequences in our life</vt:lpstr>
      <vt:lpstr>Advantages</vt:lpstr>
      <vt:lpstr>Advantages</vt:lpstr>
      <vt:lpstr>Advantages</vt:lpstr>
      <vt:lpstr>Slide 6</vt:lpstr>
      <vt:lpstr>Slide 7</vt:lpstr>
      <vt:lpstr>Slide 8</vt:lpstr>
      <vt:lpstr>Slide 9</vt:lpstr>
      <vt:lpstr>ΔΗΜΙΟΥΡΓΙΚΕΣ ΕΡΓΑΣΙΕΣ 2017  ΜΑΘΗΜΑ:ΑΓΓΛΙΚΑ ΘΕΜΑ: THE DIGITAL REVOLUTION  ΟΜΑΔΑ: ΒΑΣΙΛΙΚΗ ΚΟΥΤΡΟΥΜΑΝΗ ΓΙΩΡΓΟΣ ΧΑΤΙΝΟΓΛΟΥ ΓΙΩΡΓΟΣ ΔΡΙΒΑΣ  ΥΠΕΥΘΥΝΗ  ΚΑΘΗΓΗΤΡΙΑ: Ε. ΚΟΥΤΣΟΥΜΠΟΥ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DIGITAL REVOLUTION: A BLESSING OR A CURSE?</dc:title>
  <cp:lastModifiedBy>eugenia</cp:lastModifiedBy>
  <cp:revision>16</cp:revision>
  <dcterms:modified xsi:type="dcterms:W3CDTF">2019-06-28T03:54:42Z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3186A1E9-E6C8-4A24-845D-24A082CCCB14</vt:lpwstr>
  </property>
  <property fmtid="{D5CDD505-2E9C-101B-9397-08002B2CF9AE}" pid="3" name="ArticulatePath">
    <vt:lpwstr>The digital revolution</vt:lpwstr>
  </property>
</Properties>
</file>