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Masters/slideMaster44.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Masters/slideMaster33.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43.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Masters/slideMaster49.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57.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49.xml" ContentType="application/vnd.openxmlformats-officedocument.theme+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Layouts/slideLayout51.xml" ContentType="application/vnd.openxmlformats-officedocument.presentationml.slideLayout+xml"/>
  <Override PartName="/ppt/theme/theme56.xml" ContentType="application/vnd.openxmlformats-officedocument.theme+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theme/theme45.xml" ContentType="application/vnd.openxmlformats-officedocument.theme+xml"/>
  <Override PartName="/ppt/theme/theme63.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Masters/slideMaster29.xml" ContentType="application/vnd.openxmlformats-officedocument.presentationml.slideMaster+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39.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54.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61.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theme/theme64.xml" ContentType="application/vnd.openxmlformats-officedocument.them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theme/theme60.xml" ContentType="application/vnd.openxmlformats-officedocument.theme+xml"/>
  <Override PartName="/ppt/slides/slide8.xml" ContentType="application/vnd.openxmlformats-officedocument.presentationml.slide+xml"/>
  <Override PartName="/ppt/theme/theme20.xml" ContentType="application/vnd.openxmlformats-officedocument.them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theme/theme44.xml" ContentType="application/vnd.openxmlformats-officedocument.theme+xml"/>
  <Override PartName="/ppt/theme/theme55.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Override PartName="/ppt/theme/theme2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 id="2147483722" r:id="rId31"/>
    <p:sldMasterId id="2147483724" r:id="rId32"/>
    <p:sldMasterId id="2147483726" r:id="rId33"/>
    <p:sldMasterId id="2147483728" r:id="rId34"/>
    <p:sldMasterId id="2147483730" r:id="rId35"/>
    <p:sldMasterId id="2147483732" r:id="rId36"/>
    <p:sldMasterId id="2147483734" r:id="rId37"/>
    <p:sldMasterId id="2147483736" r:id="rId38"/>
    <p:sldMasterId id="2147483738" r:id="rId39"/>
    <p:sldMasterId id="2147483740" r:id="rId40"/>
    <p:sldMasterId id="2147483742" r:id="rId41"/>
    <p:sldMasterId id="2147483744" r:id="rId42"/>
    <p:sldMasterId id="2147483746" r:id="rId43"/>
    <p:sldMasterId id="2147483750" r:id="rId44"/>
    <p:sldMasterId id="2147483752" r:id="rId45"/>
    <p:sldMasterId id="2147483754" r:id="rId46"/>
    <p:sldMasterId id="2147483756" r:id="rId47"/>
    <p:sldMasterId id="2147483758" r:id="rId48"/>
    <p:sldMasterId id="2147483760" r:id="rId49"/>
    <p:sldMasterId id="2147483762" r:id="rId50"/>
    <p:sldMasterId id="2147483764" r:id="rId51"/>
    <p:sldMasterId id="2147483766" r:id="rId52"/>
    <p:sldMasterId id="2147483768" r:id="rId53"/>
    <p:sldMasterId id="2147483770" r:id="rId54"/>
    <p:sldMasterId id="2147483772" r:id="rId55"/>
    <p:sldMasterId id="2147483774" r:id="rId56"/>
    <p:sldMasterId id="2147483776" r:id="rId57"/>
    <p:sldMasterId id="2147483778" r:id="rId58"/>
    <p:sldMasterId id="2147483780" r:id="rId59"/>
    <p:sldMasterId id="2147483782" r:id="rId60"/>
    <p:sldMasterId id="2147483784" r:id="rId61"/>
    <p:sldMasterId id="2147483786" r:id="rId62"/>
    <p:sldMasterId id="2147483788" r:id="rId63"/>
    <p:sldMasterId id="2147483790" r:id="rId64"/>
  </p:sldMasterIdLst>
  <p:sldIdLst>
    <p:sldId id="256" r:id="rId65"/>
    <p:sldId id="257" r:id="rId66"/>
    <p:sldId id="258" r:id="rId67"/>
    <p:sldId id="259" r:id="rId68"/>
    <p:sldId id="260" r:id="rId69"/>
    <p:sldId id="261" r:id="rId70"/>
    <p:sldId id="262" r:id="rId71"/>
    <p:sldId id="263" r:id="rId72"/>
    <p:sldId id="264" r:id="rId73"/>
    <p:sldId id="265" r:id="rId74"/>
    <p:sldId id="266" r:id="rId75"/>
    <p:sldId id="268" r:id="rId76"/>
    <p:sldId id="269" r:id="rId77"/>
    <p:sldId id="270" r:id="rId78"/>
    <p:sldId id="271" r:id="rId79"/>
    <p:sldId id="272" r:id="rId80"/>
    <p:sldId id="273" r:id="rId81"/>
    <p:sldId id="274" r:id="rId82"/>
    <p:sldId id="275" r:id="rId83"/>
    <p:sldId id="276" r:id="rId84"/>
    <p:sldId id="277" r:id="rId85"/>
    <p:sldId id="278" r:id="rId86"/>
    <p:sldId id="279" r:id="rId87"/>
    <p:sldId id="280" r:id="rId88"/>
    <p:sldId id="281" r:id="rId89"/>
    <p:sldId id="282" r:id="rId90"/>
    <p:sldId id="283" r:id="rId91"/>
    <p:sldId id="284" r:id="rId92"/>
    <p:sldId id="285" r:id="rId93"/>
    <p:sldId id="286" r:id="rId94"/>
    <p:sldId id="288" r:id="rId95"/>
    <p:sldId id="289" r:id="rId96"/>
    <p:sldId id="290" r:id="rId97"/>
    <p:sldId id="291" r:id="rId98"/>
    <p:sldId id="292" r:id="rId99"/>
    <p:sldId id="293" r:id="rId100"/>
    <p:sldId id="294" r:id="rId101"/>
    <p:sldId id="295" r:id="rId102"/>
    <p:sldId id="296" r:id="rId103"/>
    <p:sldId id="297" r:id="rId104"/>
    <p:sldId id="298" r:id="rId105"/>
    <p:sldId id="299" r:id="rId106"/>
    <p:sldId id="300" r:id="rId107"/>
    <p:sldId id="302" r:id="rId108"/>
    <p:sldId id="303" r:id="rId109"/>
    <p:sldId id="304" r:id="rId110"/>
    <p:sldId id="305" r:id="rId111"/>
    <p:sldId id="306" r:id="rId112"/>
    <p:sldId id="307" r:id="rId113"/>
    <p:sldId id="308" r:id="rId114"/>
    <p:sldId id="309" r:id="rId115"/>
    <p:sldId id="310" r:id="rId116"/>
    <p:sldId id="311" r:id="rId117"/>
    <p:sldId id="312" r:id="rId118"/>
    <p:sldId id="313" r:id="rId119"/>
    <p:sldId id="314" r:id="rId120"/>
    <p:sldId id="315" r:id="rId121"/>
    <p:sldId id="316" r:id="rId122"/>
    <p:sldId id="317" r:id="rId123"/>
    <p:sldId id="318" r:id="rId124"/>
    <p:sldId id="319" r:id="rId125"/>
    <p:sldId id="320" r:id="rId126"/>
    <p:sldId id="321" r:id="rId127"/>
    <p:sldId id="322" r:id="rId128"/>
    <p:sldId id="323" r:id="rId1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 Target="slides/slide4.xml"/><Relationship Id="rId84" Type="http://schemas.openxmlformats.org/officeDocument/2006/relationships/slide" Target="slides/slide20.xml"/><Relationship Id="rId89" Type="http://schemas.openxmlformats.org/officeDocument/2006/relationships/slide" Target="slides/slide25.xml"/><Relationship Id="rId112" Type="http://schemas.openxmlformats.org/officeDocument/2006/relationships/slide" Target="slides/slide48.xml"/><Relationship Id="rId133"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4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0.xml"/><Relationship Id="rId79" Type="http://schemas.openxmlformats.org/officeDocument/2006/relationships/slide" Target="slides/slide15.xml"/><Relationship Id="rId102" Type="http://schemas.openxmlformats.org/officeDocument/2006/relationships/slide" Target="slides/slide38.xml"/><Relationship Id="rId123" Type="http://schemas.openxmlformats.org/officeDocument/2006/relationships/slide" Target="slides/slide59.xml"/><Relationship Id="rId128"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26.xml"/><Relationship Id="rId95" Type="http://schemas.openxmlformats.org/officeDocument/2006/relationships/slide" Target="slides/slide3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 Target="slides/slide5.xml"/><Relationship Id="rId77" Type="http://schemas.openxmlformats.org/officeDocument/2006/relationships/slide" Target="slides/slide13.xml"/><Relationship Id="rId100" Type="http://schemas.openxmlformats.org/officeDocument/2006/relationships/slide" Target="slides/slide36.xml"/><Relationship Id="rId105" Type="http://schemas.openxmlformats.org/officeDocument/2006/relationships/slide" Target="slides/slide41.xml"/><Relationship Id="rId113" Type="http://schemas.openxmlformats.org/officeDocument/2006/relationships/slide" Target="slides/slide49.xml"/><Relationship Id="rId118" Type="http://schemas.openxmlformats.org/officeDocument/2006/relationships/slide" Target="slides/slide54.xml"/><Relationship Id="rId126"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8.xml"/><Relationship Id="rId80" Type="http://schemas.openxmlformats.org/officeDocument/2006/relationships/slide" Target="slides/slide16.xml"/><Relationship Id="rId85" Type="http://schemas.openxmlformats.org/officeDocument/2006/relationships/slide" Target="slides/slide21.xml"/><Relationship Id="rId93" Type="http://schemas.openxmlformats.org/officeDocument/2006/relationships/slide" Target="slides/slide29.xml"/><Relationship Id="rId98" Type="http://schemas.openxmlformats.org/officeDocument/2006/relationships/slide" Target="slides/slide34.xml"/><Relationship Id="rId121"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3.xml"/><Relationship Id="rId103" Type="http://schemas.openxmlformats.org/officeDocument/2006/relationships/slide" Target="slides/slide39.xml"/><Relationship Id="rId108" Type="http://schemas.openxmlformats.org/officeDocument/2006/relationships/slide" Target="slides/slide44.xml"/><Relationship Id="rId116" Type="http://schemas.openxmlformats.org/officeDocument/2006/relationships/slide" Target="slides/slide52.xml"/><Relationship Id="rId124" Type="http://schemas.openxmlformats.org/officeDocument/2006/relationships/slide" Target="slides/slide60.xml"/><Relationship Id="rId129" Type="http://schemas.openxmlformats.org/officeDocument/2006/relationships/slide" Target="slides/slide6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6.xml"/><Relationship Id="rId75" Type="http://schemas.openxmlformats.org/officeDocument/2006/relationships/slide" Target="slides/slide11.xml"/><Relationship Id="rId83" Type="http://schemas.openxmlformats.org/officeDocument/2006/relationships/slide" Target="slides/slide19.xml"/><Relationship Id="rId88" Type="http://schemas.openxmlformats.org/officeDocument/2006/relationships/slide" Target="slides/slide24.xml"/><Relationship Id="rId91" Type="http://schemas.openxmlformats.org/officeDocument/2006/relationships/slide" Target="slides/slide27.xml"/><Relationship Id="rId96" Type="http://schemas.openxmlformats.org/officeDocument/2006/relationships/slide" Target="slides/slide32.xml"/><Relationship Id="rId111" Type="http://schemas.openxmlformats.org/officeDocument/2006/relationships/slide" Target="slides/slide47.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2.xml"/><Relationship Id="rId114" Type="http://schemas.openxmlformats.org/officeDocument/2006/relationships/slide" Target="slides/slide50.xml"/><Relationship Id="rId119" Type="http://schemas.openxmlformats.org/officeDocument/2006/relationships/slide" Target="slides/slide55.xml"/><Relationship Id="rId127" Type="http://schemas.openxmlformats.org/officeDocument/2006/relationships/slide" Target="slides/slide6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1.xml"/><Relationship Id="rId73" Type="http://schemas.openxmlformats.org/officeDocument/2006/relationships/slide" Target="slides/slide9.xml"/><Relationship Id="rId78" Type="http://schemas.openxmlformats.org/officeDocument/2006/relationships/slide" Target="slides/slide14.xml"/><Relationship Id="rId81" Type="http://schemas.openxmlformats.org/officeDocument/2006/relationships/slide" Target="slides/slide17.xml"/><Relationship Id="rId86" Type="http://schemas.openxmlformats.org/officeDocument/2006/relationships/slide" Target="slides/slide22.xml"/><Relationship Id="rId94" Type="http://schemas.openxmlformats.org/officeDocument/2006/relationships/slide" Target="slides/slide30.xml"/><Relationship Id="rId99" Type="http://schemas.openxmlformats.org/officeDocument/2006/relationships/slide" Target="slides/slide35.xml"/><Relationship Id="rId101" Type="http://schemas.openxmlformats.org/officeDocument/2006/relationships/slide" Target="slides/slide37.xml"/><Relationship Id="rId122" Type="http://schemas.openxmlformats.org/officeDocument/2006/relationships/slide" Target="slides/slide58.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5.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2.xml"/><Relationship Id="rId97" Type="http://schemas.openxmlformats.org/officeDocument/2006/relationships/slide" Target="slides/slide33.xml"/><Relationship Id="rId104" Type="http://schemas.openxmlformats.org/officeDocument/2006/relationships/slide" Target="slides/slide40.xml"/><Relationship Id="rId120" Type="http://schemas.openxmlformats.org/officeDocument/2006/relationships/slide" Target="slides/slide56.xml"/><Relationship Id="rId125"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7.xml"/><Relationship Id="rId92" Type="http://schemas.openxmlformats.org/officeDocument/2006/relationships/slide" Target="slides/slide2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xml"/><Relationship Id="rId87" Type="http://schemas.openxmlformats.org/officeDocument/2006/relationships/slide" Target="slides/slide23.xml"/><Relationship Id="rId110" Type="http://schemas.openxmlformats.org/officeDocument/2006/relationships/slide" Target="slides/slide46.xml"/><Relationship Id="rId115" Type="http://schemas.openxmlformats.org/officeDocument/2006/relationships/slide" Target="slides/slide51.xml"/><Relationship Id="rId131" Type="http://schemas.openxmlformats.org/officeDocument/2006/relationships/viewProps" Target="viewProps.xml"/><Relationship Id="rId61" Type="http://schemas.openxmlformats.org/officeDocument/2006/relationships/slideMaster" Target="slideMasters/slideMaster61.xml"/><Relationship Id="rId82" Type="http://schemas.openxmlformats.org/officeDocument/2006/relationships/slide" Target="slides/slide18.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739"/>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95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95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339"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23 - Ορθογώνιο"/>
          <p:cNvSpPr/>
          <p:nvPr/>
        </p:nvSpPr>
        <p:spPr>
          <a:xfrm flipV="1">
            <a:off x="5410357"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24 - Ορθογώνιο"/>
          <p:cNvSpPr/>
          <p:nvPr/>
        </p:nvSpPr>
        <p:spPr>
          <a:xfrm flipV="1">
            <a:off x="5410357"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 Ορθογώνιο"/>
          <p:cNvSpPr/>
          <p:nvPr/>
        </p:nvSpPr>
        <p:spPr>
          <a:xfrm>
            <a:off x="38"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 Τίτλος"/>
          <p:cNvSpPr>
            <a:spLocks noGrp="1"/>
          </p:cNvSpPr>
          <p:nvPr>
            <p:ph type="ctrTitle"/>
          </p:nvPr>
        </p:nvSpPr>
        <p:spPr>
          <a:xfrm>
            <a:off x="457200" y="2402201"/>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solidFill>
                <a:srgbClr val="438086"/>
              </a:solidFill>
            </a:endParaRPr>
          </a:p>
        </p:txBody>
      </p:sp>
      <p:sp>
        <p:nvSpPr>
          <p:cNvPr id="29" name="28 - Θέση αριθμού διαφάνειας"/>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1650143E-1CEE-4748-BDBA-315306472A54}" type="slidenum">
              <a:rPr lang="el-GR" smtClean="0">
                <a:solidFill>
                  <a:prstClr val="white"/>
                </a:solidFill>
              </a:rPr>
              <a:pPr/>
              <a:t>‹#›</a:t>
            </a:fld>
            <a:endParaRPr lang="el-GR">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5" name="4 - Θέση υποσέλιδου"/>
          <p:cNvSpPr>
            <a:spLocks noGrp="1"/>
          </p:cNvSpPr>
          <p:nvPr>
            <p:ph type="ftr" sz="quarter" idx="11"/>
          </p:nvPr>
        </p:nvSpPr>
        <p:spPr/>
        <p:txBody>
          <a:bodyPr/>
          <a:lstStyle/>
          <a:p>
            <a:endParaRPr lang="el-GR">
              <a:solidFill>
                <a:srgbClr val="438086"/>
              </a:solidFill>
            </a:endParaRPr>
          </a:p>
        </p:txBody>
      </p:sp>
      <p:sp>
        <p:nvSpPr>
          <p:cNvPr id="6" name="5 - Θέση αριθμού διαφάνειας"/>
          <p:cNvSpPr>
            <a:spLocks noGrp="1"/>
          </p:cNvSpPr>
          <p:nvPr>
            <p:ph type="sldNum" sz="quarter" idx="12"/>
          </p:nvPr>
        </p:nvSpPr>
        <p:spPr/>
        <p:txBody>
          <a:bodyPr/>
          <a:lstStyle/>
          <a:p>
            <a:fld id="{1650143E-1CEE-4748-BDBA-315306472A54}"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Θέση ημερομηνίας 14"/>
          <p:cNvSpPr>
            <a:spLocks noGrp="1"/>
          </p:cNvSpPr>
          <p:nvPr>
            <p:ph type="dt" sz="half" idx="10"/>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6" name="Θέση αριθμού διαφάνειας 15"/>
          <p:cNvSpPr>
            <a:spLocks noGrp="1"/>
          </p:cNvSpPr>
          <p:nvPr>
            <p:ph type="sldNum" sz="quarter" idx="11"/>
          </p:nvPr>
        </p:nvSpPr>
        <p:spPr/>
        <p:txBody>
          <a:bodyPr/>
          <a:lstStyle/>
          <a:p>
            <a:fld id="{78C5B991-4D3F-4F0E-812E-0FB113129640}" type="slidenum">
              <a:rPr lang="el-GR" smtClean="0">
                <a:solidFill>
                  <a:srgbClr val="FEFAC9"/>
                </a:solidFill>
              </a:rPr>
              <a:pPr/>
              <a:t>‹#›</a:t>
            </a:fld>
            <a:endParaRPr lang="el-GR" dirty="0">
              <a:solidFill>
                <a:srgbClr val="FEFAC9"/>
              </a:solidFill>
            </a:endParaRPr>
          </a:p>
        </p:txBody>
      </p:sp>
      <p:sp>
        <p:nvSpPr>
          <p:cNvPr id="17" name="Θέση υποσέλιδου 16"/>
          <p:cNvSpPr>
            <a:spLocks noGrp="1"/>
          </p:cNvSpPr>
          <p:nvPr>
            <p:ph type="ftr" sz="quarter" idx="12"/>
          </p:nvPr>
        </p:nvSpPr>
        <p:spPr/>
        <p:txBody>
          <a:bodyPr/>
          <a:lstStyle/>
          <a:p>
            <a:endParaRPr lang="el-GR" dirty="0">
              <a:solidFill>
                <a:srgbClr val="FEFAC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7214"/>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5" name="Θέση αριθμού διαφάνειας 14"/>
          <p:cNvSpPr>
            <a:spLocks noGrp="1"/>
          </p:cNvSpPr>
          <p:nvPr>
            <p:ph type="sldNum" sz="quarter" idx="15"/>
          </p:nvPr>
        </p:nvSpPr>
        <p:spPr/>
        <p:txBody>
          <a:bodyPr/>
          <a:lstStyle>
            <a:lvl1pPr algn="ctr">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16" name="Θέση υποσέλιδου 15"/>
          <p:cNvSpPr>
            <a:spLocks noGrp="1"/>
          </p:cNvSpPr>
          <p:nvPr>
            <p:ph type="ftr" sz="quarter" idx="16"/>
          </p:nvPr>
        </p:nvSpPr>
        <p:spPr/>
        <p:txBody>
          <a:bodyPr/>
          <a:lstStyle/>
          <a:p>
            <a:endParaRPr lang="el-GR" dirty="0">
              <a:solidFill>
                <a:srgbClr val="FEFAC9"/>
              </a:solidFill>
            </a:endParaRPr>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4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40734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308133" y="5410518"/>
            <a:ext cx="2057400" cy="365125"/>
          </a:xfrm>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a:xfrm>
            <a:off x="1407476" y="5410518"/>
            <a:ext cx="384366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422842" y="5410516"/>
            <a:ext cx="578317"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18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1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90" y="1122363"/>
            <a:ext cx="6751097"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96490" y="3602038"/>
            <a:ext cx="675109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5/17/2019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4234542D-4539-4A60-B64D-86D51C06B4D2}" type="datetimeFigureOut">
              <a:rPr lang="el-GR" smtClean="0"/>
              <a:pPr/>
              <a:t>17/5/2019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2"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3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17/5/2019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6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17/5/2019</a:t>
            </a:fld>
            <a:endParaRPr lang="el-GR"/>
          </a:p>
        </p:txBody>
      </p:sp>
      <p:sp>
        <p:nvSpPr>
          <p:cNvPr id="5" name="4 - Θέση υποσέλιδου"/>
          <p:cNvSpPr>
            <a:spLocks noGrp="1"/>
          </p:cNvSpPr>
          <p:nvPr>
            <p:ph type="ftr" sz="quarter" idx="3"/>
          </p:nvPr>
        </p:nvSpPr>
        <p:spPr>
          <a:xfrm>
            <a:off x="3124200" y="63566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6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83"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87"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89"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91"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93"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95"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699"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1"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3"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5"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7"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11"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13"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15"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17"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920B475-B71F-44B3-BC23-E8BCA28DB4D6}" type="datetimeFigureOut">
              <a:rPr lang="el-GR" smtClean="0">
                <a:solidFill>
                  <a:srgbClr val="FEFAC9"/>
                </a:solidFill>
              </a:rPr>
              <a:pPr/>
              <a:t>17/5/2019</a:t>
            </a:fld>
            <a:endParaRPr lang="el-GR" dirty="0">
              <a:solidFill>
                <a:srgbClr val="FEFAC9"/>
              </a:solidFill>
            </a:endParaRPr>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solidFill>
                <a:srgbClr val="FEFAC9"/>
              </a:solidFill>
            </a:endParaRPr>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8C5B991-4D3F-4F0E-812E-0FB113129640}" type="slidenum">
              <a:rPr lang="el-GR" smtClean="0">
                <a:solidFill>
                  <a:srgbClr val="FEFAC9"/>
                </a:solidFill>
              </a:rPr>
              <a:pPr/>
              <a:t>‹#›</a:t>
            </a:fld>
            <a:endParaRPr lang="el-GR" dirty="0">
              <a:solidFill>
                <a:srgbClr val="FEFAC9"/>
              </a:solidFill>
            </a:endParaRPr>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719" r:id="rId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17"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17"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9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9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98" y="588358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17"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17"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9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9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98" y="588358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5"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16"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16"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8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8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97" y="588358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14"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14"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8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8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95" y="588358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11"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11"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7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7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92" y="588357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07"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07"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7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7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88" y="588356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20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202"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6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6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83" y="588355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96"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96"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4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4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77" y="588354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7"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89"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89"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3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3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70" y="588353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81"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81"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1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1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62" y="588351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7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72"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5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50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53" y="588349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62"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62"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48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48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43" y="588347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cstate="email">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151"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151"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45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45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332" y="588345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13" y="60973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40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12" y="588340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75" y="588340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1"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13" y="60973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40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12" y="588340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75" y="588340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12" y="60973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40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11" y="588340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74" y="588340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10" y="609727"/>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402"/>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09" y="5883402"/>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72" y="5883402"/>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7"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07" y="60972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9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06" y="588339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69" y="588339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9"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403" y="60971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8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402" y="588338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65" y="588338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1"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98" y="60970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7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97" y="588337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60" y="588337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92" y="60969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6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91" y="588336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54" y="588336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5"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85" y="609677"/>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52"/>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84" y="5883352"/>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47" y="5883352"/>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77" y="60966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3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76" y="588333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39" y="588333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9"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68" y="60964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31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67" y="588331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30" y="588331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71"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58" y="609623"/>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8"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98"/>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5/17/2019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357" y="5883298"/>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20" y="5883298"/>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73" r:id="rId1"/>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7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77"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79"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83"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85"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4542D-4539-4A60-B64D-86D51C06B4D2}" type="datetimeFigureOut">
              <a:rPr lang="el-GR" smtClean="0"/>
              <a:pPr/>
              <a:t>17/5/2019</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9C47F4-24B8-419E-B5BC-CA57FE041F3A}" type="slidenum">
              <a:rPr lang="el-GR" smtClean="0">
                <a:solidFill>
                  <a:srgbClr val="8CADAE">
                    <a:shade val="75000"/>
                  </a:srgbClr>
                </a:solidFill>
              </a:rPr>
              <a:pPr/>
              <a:t>‹#›</a:t>
            </a:fld>
            <a:endParaRPr lang="el-GR">
              <a:solidFill>
                <a:srgbClr val="8CADAE">
                  <a:shade val="75000"/>
                </a:srgbClr>
              </a:solidFill>
            </a:endParaRP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713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29 - Ορθογώνιο"/>
          <p:cNvSpPr/>
          <p:nvPr/>
        </p:nvSpPr>
        <p:spPr>
          <a:xfrm>
            <a:off x="38" y="30859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30 - Ορθογώνιο"/>
          <p:cNvSpPr/>
          <p:nvPr/>
        </p:nvSpPr>
        <p:spPr>
          <a:xfrm flipV="1">
            <a:off x="5410339" y="36056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 Ορθογώνιο"/>
          <p:cNvSpPr/>
          <p:nvPr/>
        </p:nvSpPr>
        <p:spPr>
          <a:xfrm flipV="1">
            <a:off x="5410357" y="44042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34 - Ορθογώνιο"/>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A9B1C1-54DC-4206-98E8-9397BB5B5280}" type="datetimeFigureOut">
              <a:rPr lang="el-GR" smtClean="0">
                <a:solidFill>
                  <a:srgbClr val="438086"/>
                </a:solidFill>
              </a:rPr>
              <a:pPr/>
              <a:t>17/5/2019</a:t>
            </a:fld>
            <a:endParaRPr lang="el-GR">
              <a:solidFill>
                <a:srgbClr val="438086"/>
              </a:solidFill>
            </a:endParaRP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solidFill>
                <a:srgbClr val="438086"/>
              </a:solidFill>
            </a:endParaRP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50143E-1CEE-4748-BDBA-315306472A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8.xml"/><Relationship Id="rId5" Type="http://schemas.openxmlformats.org/officeDocument/2006/relationships/image" Target="../media/image52.jpeg"/><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3" Type="http://schemas.openxmlformats.org/officeDocument/2006/relationships/hyperlink" Target="https://el.wikipedia.org/wiki/%CE%9C%CE%B7%CF%87%CE%B1%CE%BD%CE%AE_%CE%B5%CF%83%CF%89%CF%84%CE%B5%CF%81%CE%B9%CE%BA%CE%AE%CF%82_%CE%BA%CE%B1%CF%8D%CF%83%CE%B7%CF%82" TargetMode="External"/><Relationship Id="rId2" Type="http://schemas.openxmlformats.org/officeDocument/2006/relationships/hyperlink" Target="https://docplayer.gr/918443-I-istoria-ton-mihanon-esoterikis-kaysis-arhizei-molis-to-1860-ti-kataskeyase-ton-proto-praktika-hrisimopoiisimo-kinitira-apo-ton-opoio.html" TargetMode="External"/><Relationship Id="rId1" Type="http://schemas.openxmlformats.org/officeDocument/2006/relationships/slideLayout" Target="../slideLayouts/slideLayout65.xml"/><Relationship Id="rId5" Type="http://schemas.openxmlformats.org/officeDocument/2006/relationships/hyperlink" Target="https://blog.spotawheel.gr/klasika-dilimata-venzini-vs-petrelaio/" TargetMode="External"/><Relationship Id="rId4" Type="http://schemas.openxmlformats.org/officeDocument/2006/relationships/hyperlink" Target="https://www.autofit.gr/upiresies/sustima-metadosi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2" Type="http://schemas.openxmlformats.org/officeDocument/2006/relationships/hyperlink" Target="https://el.wikipedia.org/wiki/%CE%A6%CF%81%CE%AD%CE%BD%CF%84%CE%B5%CF%81%CE%B9%CE%BA_%CE%93%CE%BA%CF%81%CE%AF%CF%86%CE%B9%CE%B8" TargetMode="External"/><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ΕΦΕΥΡΕΣΕΙΣ ΚΑΙ  ΕΦΕΥΡΕΤΕΣ</a:t>
            </a:r>
            <a:br>
              <a:rPr lang="el-GR" dirty="0" smtClean="0"/>
            </a:br>
            <a:endParaRPr lang="el-GR" dirty="0"/>
          </a:p>
        </p:txBody>
      </p:sp>
      <p:sp>
        <p:nvSpPr>
          <p:cNvPr id="3" name="2 - Υπότιτλος"/>
          <p:cNvSpPr>
            <a:spLocks noGrp="1"/>
          </p:cNvSpPr>
          <p:nvPr>
            <p:ph type="subTitle" idx="1"/>
          </p:nvPr>
        </p:nvSpPr>
        <p:spPr/>
        <p:txBody>
          <a:bodyPr/>
          <a:lstStyle/>
          <a:p>
            <a:r>
              <a:rPr lang="el-GR" dirty="0" smtClean="0"/>
              <a:t>ΕΡΕΥΝΗΤΙΚΗ ΕΡΓΑΣΙΑ</a:t>
            </a:r>
          </a:p>
          <a:p>
            <a:r>
              <a:rPr lang="el-GR" dirty="0" smtClean="0"/>
              <a:t>ΒΘΕΤ_3</a:t>
            </a:r>
          </a:p>
          <a:p>
            <a:r>
              <a:rPr lang="el-GR" smtClean="0"/>
              <a:t>2018-19 Β΄ΤΕΤΡΑΜΗΝΟ </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14356"/>
            <a:ext cx="8229600" cy="4325112"/>
          </a:xfrm>
        </p:spPr>
        <p:txBody>
          <a:bodyPr>
            <a:normAutofit fontScale="85000" lnSpcReduction="20000"/>
          </a:bodyPr>
          <a:lstStyle/>
          <a:p>
            <a:r>
              <a:rPr lang="el-GR" dirty="0" smtClean="0"/>
              <a:t>Το </a:t>
            </a:r>
            <a:r>
              <a:rPr lang="el-GR" b="1" dirty="0" smtClean="0"/>
              <a:t>αεροπλάνο</a:t>
            </a:r>
            <a:r>
              <a:rPr lang="el-GR" dirty="0" smtClean="0"/>
              <a:t> είναι μηχανοκίνητο αεροσκάφος σταθερών πτερύγων το οποίο ωθείται μπροστά από έναν κινητήρα αεριώθησης ή έναν έλικα. Υπάρχουν αεροπλάνα σε διάφορα είδη μεγεθών, σχεδίων, και διάταξης πτερύγων. Το ευρύ φάσμα χρήσης των αεροπλάνων περιλαμβάνει την αναψυχή, τη μεταφορά αγαθών και ανθρώπων, τον στρατό και την έρευνα. Η εμπορευματική αεροπορία είναι μια μαζική βιομηχανία που περιλαμβάνει τις πτήσεις δεκάδων χιλιάδων επιβατών καθημερινά από τις αεροπορικές εταιρείες. Τα περισσότερα αεροπλάνα καθοδηγούνται από έναν κυβερνήτη, αλλά υπάρχουν και μερικά τα οποία ελέγχονται εξ αποστάσεως ή μέσω υπολογιστή.</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85794"/>
            <a:ext cx="8229600" cy="5000660"/>
          </a:xfrm>
        </p:spPr>
        <p:txBody>
          <a:bodyPr>
            <a:normAutofit fontScale="62500" lnSpcReduction="20000"/>
          </a:bodyPr>
          <a:lstStyle/>
          <a:p>
            <a:r>
              <a:rPr lang="el-GR" sz="3200" dirty="0" smtClean="0"/>
              <a:t>Οι αδελφοί Ράιτ εφηύραν και πέταξαν το πρώτο αεροπλάνο το 1903, και αναγνωρίστηκαν ως «οι πρώτοι που πραγματοποίησαν μια σταθερή και ελεγχόμενη πτήση με δύναμη βαρύτερη του αέρα». Κατασκεύασαν το αεροπλάνο πάνω στα σχέδια του Τζορτζ </a:t>
            </a:r>
            <a:r>
              <a:rPr lang="el-GR" sz="3200" dirty="0" err="1" smtClean="0"/>
              <a:t>Κέιλι</a:t>
            </a:r>
            <a:r>
              <a:rPr lang="el-GR" sz="3200" dirty="0" smtClean="0"/>
              <a:t> που χρονολογούνται από το 1799, όταν αυτός όρισε την έννοια του σύγχρονου αεροπλάνου (και αργότερα κατασκεύασε και πέταξε μοντέλα αεροσκαφών και επιβατικά ανεμοπλάνα με επιτυχία).</a:t>
            </a:r>
            <a:r>
              <a:rPr lang="el-GR" sz="3200" baseline="30000" dirty="0" smtClean="0"/>
              <a:t> </a:t>
            </a:r>
            <a:r>
              <a:rPr lang="el-GR" sz="3200" dirty="0" smtClean="0"/>
              <a:t> Μεταξύ 1867 και 1896, ο Γερμανός πρωτοπόρος της αεροπορίας για ανθρώπους, </a:t>
            </a:r>
            <a:r>
              <a:rPr lang="el-GR" sz="3200" dirty="0" err="1" smtClean="0"/>
              <a:t>Ότο</a:t>
            </a:r>
            <a:r>
              <a:rPr lang="el-GR" sz="3200" dirty="0" smtClean="0"/>
              <a:t> </a:t>
            </a:r>
            <a:r>
              <a:rPr lang="el-GR" sz="3200" dirty="0" err="1" smtClean="0"/>
              <a:t>Λίλιενταλ</a:t>
            </a:r>
            <a:r>
              <a:rPr lang="el-GR" sz="3200" dirty="0" smtClean="0"/>
              <a:t> μελέτησε τις βαρύτερες από τον αέρα πτήσεις. Παρά την περιορισμένη χρήση στον Πρώτο Παγκόσμιο Πόλεμο, η τεχνολογία των αεροσκαφών συνέχισε να εξελίσσεται. Τα αεροπλάνα είχαν παρουσία σε όλες τις κύριες μάχες του Δευτέρου Παγκοσμίου Πολέμου. Το πρώτο αεριωθούμενο αεροσκάφος ήταν το Γερμανικό </a:t>
            </a:r>
            <a:r>
              <a:rPr lang="el-GR" sz="3200" dirty="0" err="1" smtClean="0"/>
              <a:t>Heinkel</a:t>
            </a:r>
            <a:r>
              <a:rPr lang="el-GR" sz="3200" dirty="0" smtClean="0"/>
              <a:t> </a:t>
            </a:r>
            <a:r>
              <a:rPr lang="el-GR" sz="3200" dirty="0" err="1" smtClean="0"/>
              <a:t>He</a:t>
            </a:r>
            <a:r>
              <a:rPr lang="el-GR" sz="3200" dirty="0" smtClean="0"/>
              <a:t> 178 το 1939. Το πρώτο αεριωθούμενο επιβατικό αεροπλάνο ήταν το </a:t>
            </a:r>
            <a:r>
              <a:rPr lang="el-GR" sz="3200" dirty="0" err="1" smtClean="0"/>
              <a:t>de</a:t>
            </a:r>
            <a:r>
              <a:rPr lang="el-GR" sz="3200" dirty="0" smtClean="0"/>
              <a:t> </a:t>
            </a:r>
            <a:r>
              <a:rPr lang="el-GR" sz="3200" dirty="0" err="1" smtClean="0"/>
              <a:t>Havilland</a:t>
            </a:r>
            <a:r>
              <a:rPr lang="el-GR" sz="3200" dirty="0" smtClean="0"/>
              <a:t> </a:t>
            </a:r>
            <a:r>
              <a:rPr lang="el-GR" sz="3200" dirty="0" err="1" smtClean="0"/>
              <a:t>Comet</a:t>
            </a:r>
            <a:r>
              <a:rPr lang="el-GR" sz="3200" dirty="0" smtClean="0"/>
              <a:t>, που πέταξε το 1952. Το </a:t>
            </a:r>
            <a:r>
              <a:rPr lang="el-GR" sz="3200" dirty="0" err="1" smtClean="0"/>
              <a:t>Boeing</a:t>
            </a:r>
            <a:r>
              <a:rPr lang="el-GR" sz="3200" dirty="0" smtClean="0"/>
              <a:t> 707, το πρώτο ευρύτατα επιτυχημένο εμπορικό αεριωθούμενο αεροσκάφος, ήταν σε χρήση για πάνω από 50 χρόνια, από το 1958 έως το 2013.</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Autofit/>
          </a:bodyPr>
          <a:lstStyle/>
          <a:p>
            <a:r>
              <a:rPr lang="el-GR" sz="2000" dirty="0" smtClean="0"/>
              <a:t>Ελευθερία Σουσουρή</a:t>
            </a:r>
          </a:p>
          <a:p>
            <a:r>
              <a:rPr lang="el-GR" sz="2000" dirty="0" smtClean="0"/>
              <a:t>Σοφία </a:t>
            </a:r>
            <a:r>
              <a:rPr lang="el-GR" sz="2000" smtClean="0"/>
              <a:t>Σοφιανοπούλου</a:t>
            </a:r>
            <a:endParaRPr lang="el-GR" sz="2000" dirty="0" smtClean="0"/>
          </a:p>
          <a:p>
            <a:r>
              <a:rPr lang="el-GR" sz="2000" dirty="0" smtClean="0"/>
              <a:t>Ζωή Στρατή</a:t>
            </a:r>
          </a:p>
          <a:p>
            <a:r>
              <a:rPr lang="el-GR" sz="2000" dirty="0" err="1" smtClean="0"/>
              <a:t>Αναστάσης</a:t>
            </a:r>
            <a:r>
              <a:rPr lang="el-GR" sz="2000" dirty="0" smtClean="0"/>
              <a:t> Τριανταφυλλίδης </a:t>
            </a:r>
            <a:endParaRPr lang="el-GR" sz="2000" dirty="0"/>
          </a:p>
        </p:txBody>
      </p:sp>
      <p:sp>
        <p:nvSpPr>
          <p:cNvPr id="2" name="Τίτλος 1"/>
          <p:cNvSpPr>
            <a:spLocks noGrp="1"/>
          </p:cNvSpPr>
          <p:nvPr>
            <p:ph type="ctrTitle"/>
          </p:nvPr>
        </p:nvSpPr>
        <p:spPr/>
        <p:txBody>
          <a:bodyPr/>
          <a:lstStyle/>
          <a:p>
            <a:r>
              <a:rPr lang="el-GR" dirty="0" smtClean="0"/>
              <a:t>Οι εφευρέσεις του </a:t>
            </a:r>
            <a:r>
              <a:rPr lang="en-US" dirty="0" smtClean="0"/>
              <a:t>Leonardo Da Vinci </a:t>
            </a:r>
            <a:endParaRPr lang="el-GR" dirty="0"/>
          </a:p>
        </p:txBody>
      </p:sp>
    </p:spTree>
    <p:extLst>
      <p:ext uri="{BB962C8B-B14F-4D97-AF65-F5344CB8AC3E}">
        <p14:creationId xmlns="" xmlns:p14="http://schemas.microsoft.com/office/powerpoint/2010/main" val="2767444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539552" y="4149080"/>
            <a:ext cx="8229600" cy="2594992"/>
          </a:xfrm>
        </p:spPr>
        <p:txBody>
          <a:bodyPr/>
          <a:lstStyle/>
          <a:p>
            <a:pPr marL="0" indent="0">
              <a:buNone/>
            </a:pPr>
            <a:r>
              <a:rPr lang="en-US" dirty="0"/>
              <a:t>“Don’t pity the humble painter. He can be lord of all things. Whatever exists in the universe, he has first in his mind, and then in his hand.’’</a:t>
            </a:r>
          </a:p>
          <a:p>
            <a:endParaRPr lang="el-GR" dirty="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85813" y="980728"/>
            <a:ext cx="7572375" cy="29083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4824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11560" y="1628800"/>
            <a:ext cx="4402832" cy="4857328"/>
          </a:xfrm>
        </p:spPr>
        <p:txBody>
          <a:bodyPr/>
          <a:lstStyle/>
          <a:p>
            <a:pPr marL="0" indent="0">
              <a:buNone/>
            </a:pPr>
            <a:r>
              <a:rPr lang="el-GR" dirty="0"/>
              <a:t>Η ιστορία του πιο επινοητικού μυαλού στην ανθρώπινη ιστορία ,όπως δεν έχει </a:t>
            </a:r>
            <a:r>
              <a:rPr lang="el-GR" dirty="0" smtClean="0"/>
              <a:t>ειπωθεί </a:t>
            </a:r>
            <a:r>
              <a:rPr lang="el-GR" dirty="0"/>
              <a:t>ποτέ </a:t>
            </a:r>
            <a:r>
              <a:rPr lang="el-GR" dirty="0" smtClean="0"/>
              <a:t>πριν. Ο καλλιτέχνης, ο </a:t>
            </a:r>
            <a:r>
              <a:rPr lang="el-GR" dirty="0"/>
              <a:t>επιστήμονας και ο μηχανικός </a:t>
            </a:r>
            <a:r>
              <a:rPr lang="el-GR" dirty="0" err="1"/>
              <a:t>Leonardo</a:t>
            </a:r>
            <a:r>
              <a:rPr lang="el-GR" dirty="0"/>
              <a:t> μια </a:t>
            </a:r>
            <a:r>
              <a:rPr lang="el-GR" dirty="0" smtClean="0"/>
              <a:t>από </a:t>
            </a:r>
            <a:r>
              <a:rPr lang="el-GR" dirty="0"/>
              <a:t>τις μεγαλύτερες μορφές της Αναγέννησης και όμως ελάχιστα πράγματα είναι </a:t>
            </a:r>
            <a:r>
              <a:rPr lang="el-GR" dirty="0" smtClean="0"/>
              <a:t>γνωστά  γι ’ αυτόν</a:t>
            </a:r>
            <a:r>
              <a:rPr lang="el-GR" dirty="0"/>
              <a:t>.</a:t>
            </a:r>
          </a:p>
          <a:p>
            <a:endParaRPr lang="el-GR" dirty="0"/>
          </a:p>
          <a:p>
            <a:endParaRPr lang="el-GR" dirty="0"/>
          </a:p>
        </p:txBody>
      </p:sp>
      <p:sp>
        <p:nvSpPr>
          <p:cNvPr id="3" name="Τίτλος 2"/>
          <p:cNvSpPr>
            <a:spLocks noGrp="1"/>
          </p:cNvSpPr>
          <p:nvPr>
            <p:ph type="title"/>
          </p:nvPr>
        </p:nvSpPr>
        <p:spPr/>
        <p:txBody>
          <a:bodyPr>
            <a:normAutofit fontScale="90000"/>
          </a:bodyPr>
          <a:lstStyle/>
          <a:p>
            <a:r>
              <a:rPr lang="el-GR" dirty="0"/>
              <a:t>Ο ά</a:t>
            </a:r>
            <a:r>
              <a:rPr lang="el-GR" dirty="0" smtClean="0"/>
              <a:t>νθρωπος </a:t>
            </a:r>
            <a:r>
              <a:rPr lang="el-GR" dirty="0"/>
              <a:t>που ή</a:t>
            </a:r>
            <a:r>
              <a:rPr lang="el-GR" dirty="0" smtClean="0"/>
              <a:t>θελε </a:t>
            </a:r>
            <a:r>
              <a:rPr lang="el-GR" dirty="0"/>
              <a:t>να μάθει τα πάντα </a:t>
            </a:r>
          </a:p>
        </p:txBody>
      </p:sp>
      <p:pic>
        <p:nvPicPr>
          <p:cNvPr id="512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76213" y="1628806"/>
            <a:ext cx="3481387" cy="452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016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5" y="1413090"/>
            <a:ext cx="8507288" cy="2188839"/>
          </a:xfrm>
        </p:spPr>
        <p:txBody>
          <a:bodyPr>
            <a:normAutofit fontScale="92500" lnSpcReduction="10000"/>
          </a:bodyPr>
          <a:lstStyle/>
          <a:p>
            <a:pPr marL="0" indent="0">
              <a:buNone/>
            </a:pPr>
            <a:r>
              <a:rPr lang="el-GR" dirty="0" smtClean="0"/>
              <a:t>Ο ντα βίντσι δεν εφεύρεση την μηχανή έφτιαξε παραλλαγές από την ήδη υπάρχουσα συσκευή του Λεόν μπατίστα που φτιάχτηκε το 1450 ενώ του Ντα Βίντσι υποθέτουν μεταξύ του 1483 και 1486.Το ανεμόμετρο του Ντα Βίντσι έχει ένα τοξωτό πλαίσιο με ένα ορθογώνιο κομμάτι ξύλου να κρέμεται στο κέντρο από έναν μεντεσέ . </a:t>
            </a:r>
            <a:endParaRPr lang="el-GR" dirty="0"/>
          </a:p>
        </p:txBody>
      </p:sp>
      <p:sp>
        <p:nvSpPr>
          <p:cNvPr id="2" name="Τίτλος 1"/>
          <p:cNvSpPr>
            <a:spLocks noGrp="1"/>
          </p:cNvSpPr>
          <p:nvPr>
            <p:ph type="title"/>
          </p:nvPr>
        </p:nvSpPr>
        <p:spPr/>
        <p:txBody>
          <a:bodyPr/>
          <a:lstStyle/>
          <a:p>
            <a:r>
              <a:rPr lang="en-US" dirty="0" smtClean="0"/>
              <a:t>A</a:t>
            </a:r>
            <a:r>
              <a:rPr lang="el-GR" dirty="0" smtClean="0"/>
              <a:t>νεμόμετρο</a:t>
            </a:r>
            <a:endParaRPr lang="el-GR" dirty="0"/>
          </a:p>
        </p:txBody>
      </p:sp>
      <p:pic>
        <p:nvPicPr>
          <p:cNvPr id="1026" name="Picture 2"/>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t="12201" b="10733"/>
          <a:stretch/>
        </p:blipFill>
        <p:spPr bwMode="auto">
          <a:xfrm>
            <a:off x="2339752" y="3703320"/>
            <a:ext cx="4572000" cy="264261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2604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2964" y="548994"/>
            <a:ext cx="8424936" cy="3312367"/>
          </a:xfrm>
        </p:spPr>
        <p:txBody>
          <a:bodyPr>
            <a:normAutofit/>
          </a:bodyPr>
          <a:lstStyle/>
          <a:p>
            <a:pPr marL="0" indent="0">
              <a:buNone/>
            </a:pPr>
            <a:r>
              <a:rPr lang="el-GR" dirty="0" smtClean="0"/>
              <a:t>Όταν φύσει ο άνεμος το κομμάτι Λουί μέσα στο πλαίσιο υψώνεται . Εκτυπωμένη μέσα στο πλαίσιο θα ήταν μια κλίμακα. Σημειώνοντας το υψηλότερο σημείο που έφτασε το ξύλο θα μετρούσε κάποιος την δύναμη του ανέμου </a:t>
            </a:r>
            <a:r>
              <a:rPr lang="en-US" dirty="0" smtClean="0"/>
              <a:t>.</a:t>
            </a:r>
            <a:endParaRPr lang="el-GR" dirty="0" smtClean="0"/>
          </a:p>
          <a:p>
            <a:pPr marL="0" indent="0">
              <a:buNone/>
            </a:pPr>
            <a:r>
              <a:rPr lang="el-GR" dirty="0" smtClean="0"/>
              <a:t>Ήλπιζε πως η συσκευή αυτή θα μπορούσε να χρησιμοποιηθεί από τους ανθρώπους για να τους δώσει την κατεύθυνση του ανέμου πριν από μία πτήση. </a:t>
            </a:r>
          </a:p>
          <a:p>
            <a:endParaRPr lang="el-GR"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71802" y="3717032"/>
            <a:ext cx="3503248" cy="255036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3837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839" y="1340768"/>
            <a:ext cx="8507288" cy="2836912"/>
          </a:xfrm>
        </p:spPr>
        <p:txBody>
          <a:bodyPr>
            <a:normAutofit lnSpcReduction="10000"/>
          </a:bodyPr>
          <a:lstStyle/>
          <a:p>
            <a:pPr marL="0" indent="0">
              <a:buNone/>
            </a:pPr>
            <a:r>
              <a:rPr lang="el-GR" dirty="0" smtClean="0"/>
              <a:t>Η περιστρεφόμενη γέφυρα, κατασκευάστηκε από τον Λεονάρντο για τον Φόρτσα. Αποτελεί ακόμα μια ανακάλυψη προορισμένη για τον πόλεμο και τη διευκόλυνση του στρατού. Είχε τη δυνατότητα να μαζεύεται και να μεταφέρεται έτσι ώστε ο στρατός να καταφέρνει να περνά πάνω από μεγάλα ποτάμια και παρόμοια εμπόδια που θα συναντούσε στο δρόμο του. </a:t>
            </a:r>
            <a:endParaRPr lang="el-GR" dirty="0"/>
          </a:p>
        </p:txBody>
      </p:sp>
      <p:sp>
        <p:nvSpPr>
          <p:cNvPr id="2" name="Τίτλος 1"/>
          <p:cNvSpPr>
            <a:spLocks noGrp="1"/>
          </p:cNvSpPr>
          <p:nvPr>
            <p:ph type="title"/>
          </p:nvPr>
        </p:nvSpPr>
        <p:spPr>
          <a:xfrm>
            <a:off x="395536" y="-171400"/>
            <a:ext cx="8229600" cy="1143000"/>
          </a:xfrm>
        </p:spPr>
        <p:txBody>
          <a:bodyPr>
            <a:normAutofit fontScale="90000"/>
          </a:bodyPr>
          <a:lstStyle/>
          <a:p>
            <a:r>
              <a:rPr lang="el-GR" dirty="0" smtClean="0"/>
              <a:t/>
            </a:r>
            <a:br>
              <a:rPr lang="el-GR" dirty="0" smtClean="0"/>
            </a:br>
            <a:r>
              <a:rPr lang="el-GR" dirty="0" smtClean="0"/>
              <a:t>Η περιστρεφόμενη γέφυρα</a:t>
            </a:r>
            <a:endParaRPr lang="el-GR"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611680" y="4005378"/>
            <a:ext cx="6143625" cy="231457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64580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1472" y="377280"/>
            <a:ext cx="4840608" cy="6480720"/>
          </a:xfrm>
        </p:spPr>
        <p:txBody>
          <a:bodyPr>
            <a:normAutofit/>
          </a:bodyPr>
          <a:lstStyle/>
          <a:p>
            <a:pPr marL="0" indent="0">
              <a:buNone/>
            </a:pPr>
            <a:r>
              <a:rPr lang="el-GR" dirty="0" smtClean="0"/>
              <a:t>Η γέφυρα θα ταλαντεύονταν πάνω από ένα ρεύμα ή τάφρο και θα πιανόταν στην άλλη πλευρά έτσι ώστε οι στρατιώτες να μπορούσαν να περάσουν με ελάχιστα προβλήματα . Η συσκευή είχε ρόδες και ένα σύστημα τροχαλίας και σχοινιού για εύκολη μεταφορά. Είχε επίσης ένα αντίβαρο για θέματα ισορροπίας. Με τη χρήση της γέφυρας αυτής, θα ήταν δυνατή η γρηγορότερη μετακίνηση του στρατού σε περίπτωση επίθεσης αλλά και ο ανεφοδιασμός του.</a:t>
            </a:r>
          </a:p>
          <a:p>
            <a:endParaRPr lang="el-GR" dirty="0"/>
          </a:p>
        </p:txBody>
      </p:sp>
      <p:pic>
        <p:nvPicPr>
          <p:cNvPr id="4098" name="Picture 2"/>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5292082" y="2636912"/>
            <a:ext cx="3312368" cy="21649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71044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515"/>
            <a:ext cx="8229600" cy="2908919"/>
          </a:xfrm>
        </p:spPr>
        <p:txBody>
          <a:bodyPr>
            <a:normAutofit/>
          </a:bodyPr>
          <a:lstStyle/>
          <a:p>
            <a:pPr marL="0" indent="0">
              <a:buNone/>
            </a:pPr>
            <a:r>
              <a:rPr lang="el-GR" dirty="0" smtClean="0"/>
              <a:t>Σχεδιασμένη για εκφοβισμό , η βαλλίστρα του Ντα Βίντσι είχε το μέγεθος 24 μέτρων μήκους . Η μηχανή αυτή είχε έξι ροδές ( τρεις σε κάθε πλευρά ) για μεταφορά , και το τόξο ήταν φτιαγμένο από ξύλο για ευελιξία . Αντί για να εκτοξεύει γιγαντία βέλη , η βαλλίστρα του Λεονάρντο ήταν κατασκευασμένη να εκτοξεύει πέτρες η πιθανότατα φλεγόμενες βόμβες . </a:t>
            </a:r>
            <a:endParaRPr lang="el-GR" dirty="0"/>
          </a:p>
        </p:txBody>
      </p:sp>
      <p:sp>
        <p:nvSpPr>
          <p:cNvPr id="2" name="Τίτλος 1"/>
          <p:cNvSpPr>
            <a:spLocks noGrp="1"/>
          </p:cNvSpPr>
          <p:nvPr>
            <p:ph type="title"/>
          </p:nvPr>
        </p:nvSpPr>
        <p:spPr/>
        <p:txBody>
          <a:bodyPr>
            <a:normAutofit/>
          </a:bodyPr>
          <a:lstStyle/>
          <a:p>
            <a:r>
              <a:rPr lang="el-GR" dirty="0" smtClean="0"/>
              <a:t> Γιγάντια βαλλίστρα</a:t>
            </a:r>
            <a:endParaRPr lang="el-GR" dirty="0"/>
          </a:p>
        </p:txBody>
      </p:sp>
      <p:pic>
        <p:nvPicPr>
          <p:cNvPr id="512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860032" y="4149080"/>
            <a:ext cx="2433738" cy="221064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1652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Μάνος </a:t>
            </a:r>
            <a:r>
              <a:rPr lang="el-GR" dirty="0" err="1" smtClean="0"/>
              <a:t>Περτέσης</a:t>
            </a:r>
            <a:endParaRPr lang="el-GR" dirty="0" smtClean="0"/>
          </a:p>
          <a:p>
            <a:r>
              <a:rPr lang="el-GR" dirty="0" smtClean="0"/>
              <a:t>Φίλιππος </a:t>
            </a:r>
            <a:r>
              <a:rPr lang="el-GR" dirty="0" err="1" smtClean="0"/>
              <a:t>Παπαδοπεράκης</a:t>
            </a:r>
            <a:r>
              <a:rPr lang="el-GR" dirty="0" smtClean="0"/>
              <a:t>	</a:t>
            </a:r>
          </a:p>
          <a:p>
            <a:r>
              <a:rPr lang="el-GR" dirty="0" err="1" smtClean="0"/>
              <a:t>Πέλα</a:t>
            </a:r>
            <a:r>
              <a:rPr lang="el-GR" dirty="0" smtClean="0"/>
              <a:t> </a:t>
            </a:r>
            <a:r>
              <a:rPr lang="el-GR" dirty="0" err="1" smtClean="0"/>
              <a:t>Παπαζήση</a:t>
            </a:r>
            <a:endParaRPr lang="el-GR" dirty="0" smtClean="0"/>
          </a:p>
          <a:p>
            <a:r>
              <a:rPr lang="el-GR" dirty="0" smtClean="0"/>
              <a:t>Χρήστος Παπαδόπουλος</a:t>
            </a:r>
            <a:endParaRPr lang="el-GR" dirty="0"/>
          </a:p>
        </p:txBody>
      </p:sp>
      <p:sp>
        <p:nvSpPr>
          <p:cNvPr id="4" name="3 - Ορθογώνιο"/>
          <p:cNvSpPr/>
          <p:nvPr/>
        </p:nvSpPr>
        <p:spPr>
          <a:xfrm>
            <a:off x="1688841" y="571480"/>
            <a:ext cx="5766322" cy="923330"/>
          </a:xfrm>
          <a:prstGeom prst="rect">
            <a:avLst/>
          </a:prstGeom>
          <a:noFill/>
        </p:spPr>
        <p:txBody>
          <a:bodyPr wrap="none" lIns="91440" tIns="45720" rIns="91440" bIns="45720">
            <a:spAutoFit/>
          </a:bodyPr>
          <a:lstStyle/>
          <a:p>
            <a:pPr algn="ctr"/>
            <a:r>
              <a:rPr lang="el-GR" sz="5400" b="1" dirty="0" smtClean="0">
                <a:ln w="31550" cmpd="sng">
                  <a:gradFill>
                    <a:gsLst>
                      <a:gs pos="70000">
                        <a:srgbClr val="5C92B5">
                          <a:shade val="50000"/>
                          <a:satMod val="190000"/>
                        </a:srgbClr>
                      </a:gs>
                      <a:gs pos="0">
                        <a:srgbClr val="5C92B5">
                          <a:tint val="77000"/>
                          <a:satMod val="180000"/>
                        </a:srgbClr>
                      </a:gs>
                    </a:gsLst>
                    <a:lin ang="5400000"/>
                  </a:gradFill>
                  <a:prstDash val="solid"/>
                </a:ln>
                <a:solidFill>
                  <a:srgbClr val="5C92B5">
                    <a:tint val="15000"/>
                    <a:satMod val="200000"/>
                  </a:srgbClr>
                </a:solidFill>
                <a:effectLst>
                  <a:outerShdw blurRad="50800" dist="40000" dir="5400000" algn="tl" rotWithShape="0">
                    <a:srgbClr val="000000">
                      <a:shade val="5000"/>
                      <a:satMod val="120000"/>
                      <a:alpha val="33000"/>
                    </a:srgbClr>
                  </a:outerShdw>
                </a:effectLst>
              </a:rPr>
              <a:t>Οι αδελφοί Ράιτ</a:t>
            </a:r>
            <a:endParaRPr lang="el-GR" sz="5400" b="1" dirty="0">
              <a:ln w="31550" cmpd="sng">
                <a:gradFill>
                  <a:gsLst>
                    <a:gs pos="70000">
                      <a:srgbClr val="5C92B5">
                        <a:shade val="50000"/>
                        <a:satMod val="190000"/>
                      </a:srgbClr>
                    </a:gs>
                    <a:gs pos="0">
                      <a:srgbClr val="5C92B5">
                        <a:tint val="77000"/>
                        <a:satMod val="180000"/>
                      </a:srgbClr>
                    </a:gs>
                  </a:gsLst>
                  <a:lin ang="5400000"/>
                </a:gradFill>
                <a:prstDash val="solid"/>
              </a:ln>
              <a:solidFill>
                <a:srgbClr val="5C92B5">
                  <a:tint val="15000"/>
                  <a:satMod val="200000"/>
                </a:srgb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4" y="789563"/>
            <a:ext cx="8291264" cy="3777283"/>
          </a:xfrm>
        </p:spPr>
        <p:txBody>
          <a:bodyPr/>
          <a:lstStyle/>
          <a:p>
            <a:pPr marL="0" indent="0">
              <a:buNone/>
            </a:pPr>
            <a:r>
              <a:rPr lang="el-GR" dirty="0" smtClean="0"/>
              <a:t>Για χρήση , ένας στρατιώτης θα γυρνούσε , μια μανιβέλα για να τραβήξει πίσω το τόξο και να βάλει τα πυρομαχικά . Ο στρατιώτης τότε θα χρησιμοποιούσε ένα ξύλινο σφυρί για να βγάλει ένα καρφί που συγκρατούσε το τόξο για πυροβολήσει το όπλο.</a:t>
            </a:r>
          </a:p>
          <a:p>
            <a:endParaRPr lang="el-GR" dirty="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411760" y="3140968"/>
            <a:ext cx="4320480" cy="285112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94988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340768"/>
            <a:ext cx="5328592" cy="5400600"/>
          </a:xfrm>
        </p:spPr>
        <p:txBody>
          <a:bodyPr>
            <a:normAutofit fontScale="92500"/>
          </a:bodyPr>
          <a:lstStyle/>
          <a:p>
            <a:pPr marL="0" indent="0">
              <a:buNone/>
            </a:pPr>
            <a:r>
              <a:rPr lang="el-GR" dirty="0" smtClean="0"/>
              <a:t>Το ρολόι του Λεονάρντο είχε δυο ξεχωριστούς μηχανισμού έναν για λεπτά και έναν για ώρες . Ο καθένας ήταν φτιαγμένος από συνδεμένα βαρίδια και λουριά . Το ρόλοι είχε επίσης ημερολόγιο για τις φάσεις του φεγγαριού . Η κυρία καινοτομία του ντα βίντσι αποτελούνταν από ελατήρια και όχι βαρίδια για να λειτούργει το ρολόι . Επίσης περιλάμβανε την λεπτομέρεια μερικών υλικών που θα χρησιμοποιούνταν για να φτιαχτεί το ρολόι περιλαμβανόμενων διαμαντιών και πετρών .</a:t>
            </a:r>
            <a:endParaRPr lang="el-GR" dirty="0"/>
          </a:p>
        </p:txBody>
      </p:sp>
      <p:sp>
        <p:nvSpPr>
          <p:cNvPr id="2" name="Τίτλος 1"/>
          <p:cNvSpPr>
            <a:spLocks noGrp="1"/>
          </p:cNvSpPr>
          <p:nvPr>
            <p:ph type="title"/>
          </p:nvPr>
        </p:nvSpPr>
        <p:spPr>
          <a:xfrm>
            <a:off x="467544" y="149736"/>
            <a:ext cx="8229600" cy="1143000"/>
          </a:xfrm>
        </p:spPr>
        <p:txBody>
          <a:bodyPr/>
          <a:lstStyle/>
          <a:p>
            <a:r>
              <a:rPr lang="el-GR" dirty="0" smtClean="0"/>
              <a:t>Ρολόι</a:t>
            </a:r>
            <a:endParaRPr lang="el-GR" dirty="0"/>
          </a:p>
        </p:txBody>
      </p:sp>
      <p:pic>
        <p:nvPicPr>
          <p:cNvPr id="717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99479" y="1124744"/>
            <a:ext cx="3208317" cy="482453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04282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2" y="908720"/>
            <a:ext cx="4680520" cy="5616624"/>
          </a:xfrm>
        </p:spPr>
        <p:txBody>
          <a:bodyPr>
            <a:normAutofit/>
          </a:bodyPr>
          <a:lstStyle/>
          <a:p>
            <a:pPr marL="0" indent="0">
              <a:buNone/>
            </a:pPr>
            <a:r>
              <a:rPr lang="el-GR" dirty="0" smtClean="0"/>
              <a:t>Η κυρία καινοτομία του ντα βίντσι αποτελούνταν από ελατήρια και όχι βαρίδια για να λειτούργει το ρολόι . Επίσης περιλάμβανε την λεπτομέρεια μερικών υλικών που θα χρησιμοποιούνταν για να φτιαχτεί το ρολόι περιλαμβανόμενων διαμαντιών και πετρών .</a:t>
            </a:r>
          </a:p>
          <a:p>
            <a:endParaRPr lang="el-GR" dirty="0"/>
          </a:p>
        </p:txBody>
      </p:sp>
      <p:pic>
        <p:nvPicPr>
          <p:cNvPr id="819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80113" y="980728"/>
            <a:ext cx="2658177" cy="52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9991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3" y="1557106"/>
            <a:ext cx="8352928" cy="2952329"/>
          </a:xfrm>
        </p:spPr>
        <p:txBody>
          <a:bodyPr>
            <a:normAutofit/>
          </a:bodyPr>
          <a:lstStyle/>
          <a:p>
            <a:pPr marL="0" indent="0">
              <a:buNone/>
            </a:pPr>
            <a:r>
              <a:rPr lang="el-GR" dirty="0" smtClean="0"/>
              <a:t>Πριν τα αυτοκινούμενα ακόμα υπάρξουν ο Λεονάρντο</a:t>
            </a:r>
            <a:r>
              <a:rPr lang="en-US" dirty="0" smtClean="0"/>
              <a:t> </a:t>
            </a:r>
            <a:r>
              <a:rPr lang="el-GR" dirty="0" smtClean="0"/>
              <a:t>Ντα Βίντσι σχεδίασε μια αυτοκινούμενη αμαξά</a:t>
            </a:r>
            <a:r>
              <a:rPr lang="en-US" dirty="0" smtClean="0"/>
              <a:t> </a:t>
            </a:r>
            <a:r>
              <a:rPr lang="el-GR" dirty="0" smtClean="0"/>
              <a:t>ικανή να κινείται</a:t>
            </a:r>
            <a:r>
              <a:rPr lang="en-US" dirty="0" smtClean="0"/>
              <a:t> </a:t>
            </a:r>
            <a:r>
              <a:rPr lang="el-GR" dirty="0" smtClean="0"/>
              <a:t>χωρίς να την σπρώχνουν. Ανάμεσα στα αλλά</a:t>
            </a:r>
            <a:r>
              <a:rPr lang="en-US" dirty="0" smtClean="0"/>
              <a:t> </a:t>
            </a:r>
            <a:r>
              <a:rPr lang="el-GR" dirty="0" smtClean="0"/>
              <a:t>κατορθώματα του</a:t>
            </a:r>
            <a:r>
              <a:rPr lang="en-US" dirty="0" smtClean="0"/>
              <a:t> </a:t>
            </a:r>
            <a:r>
              <a:rPr lang="el-GR" dirty="0" smtClean="0"/>
              <a:t>πολλοί θεωρούν την</a:t>
            </a:r>
            <a:r>
              <a:rPr lang="en-US" dirty="0" smtClean="0"/>
              <a:t> </a:t>
            </a:r>
            <a:r>
              <a:rPr lang="el-GR" dirty="0" smtClean="0"/>
              <a:t>αυτοκινούμενη αμαξά του Ντα Βίντσι να είναι</a:t>
            </a:r>
            <a:r>
              <a:rPr lang="en-US" dirty="0" smtClean="0"/>
              <a:t> </a:t>
            </a:r>
            <a:r>
              <a:rPr lang="el-GR" dirty="0" smtClean="0"/>
              <a:t>το πρώτο ρομπότ του κόσμου .</a:t>
            </a:r>
            <a:endParaRPr lang="el-GR" dirty="0"/>
          </a:p>
        </p:txBody>
      </p:sp>
      <p:sp>
        <p:nvSpPr>
          <p:cNvPr id="2" name="Τίτλος 1"/>
          <p:cNvSpPr>
            <a:spLocks noGrp="1"/>
          </p:cNvSpPr>
          <p:nvPr>
            <p:ph type="title"/>
          </p:nvPr>
        </p:nvSpPr>
        <p:spPr/>
        <p:txBody>
          <a:bodyPr/>
          <a:lstStyle/>
          <a:p>
            <a:r>
              <a:rPr lang="en-US" dirty="0"/>
              <a:t>A</a:t>
            </a:r>
            <a:r>
              <a:rPr lang="el-GR" dirty="0" smtClean="0"/>
              <a:t>υτοκινούμενη άμαξα</a:t>
            </a:r>
            <a:endParaRPr lang="el-GR" dirty="0"/>
          </a:p>
        </p:txBody>
      </p:sp>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27784" y="3861048"/>
            <a:ext cx="3386658" cy="22577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8710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404665"/>
            <a:ext cx="8424936" cy="3096343"/>
          </a:xfrm>
        </p:spPr>
        <p:txBody>
          <a:bodyPr>
            <a:normAutofit/>
          </a:bodyPr>
          <a:lstStyle/>
          <a:p>
            <a:pPr marL="0" indent="0">
              <a:buNone/>
            </a:pPr>
            <a:r>
              <a:rPr lang="el-GR" dirty="0" smtClean="0"/>
              <a:t>Η αμαξά του Ντα Βίντσι κινούνταν με την δύναμη περιτυλιγμένο</a:t>
            </a:r>
            <a:r>
              <a:rPr lang="en-US" dirty="0" smtClean="0"/>
              <a:t> </a:t>
            </a:r>
            <a:r>
              <a:rPr lang="el-GR" dirty="0" smtClean="0"/>
              <a:t>ελατήριων και επίσης είχε ικανότητες πλοήγησης και φρένων .Όταν το φρένο ελευθερωνόταν η αμαξά κινούνταν μπροστά και το</a:t>
            </a:r>
            <a:r>
              <a:rPr lang="en-US" dirty="0" smtClean="0"/>
              <a:t> </a:t>
            </a:r>
            <a:r>
              <a:rPr lang="el-GR" dirty="0" smtClean="0"/>
              <a:t>πηδάλιο ήταν</a:t>
            </a:r>
            <a:r>
              <a:rPr lang="en-US" dirty="0" smtClean="0"/>
              <a:t> </a:t>
            </a:r>
            <a:r>
              <a:rPr lang="el-GR" dirty="0" smtClean="0"/>
              <a:t>προγραμματισμένο για να προχωρήσει είτε ευθεία</a:t>
            </a:r>
            <a:r>
              <a:rPr lang="en-US" dirty="0" smtClean="0"/>
              <a:t> </a:t>
            </a:r>
            <a:r>
              <a:rPr lang="el-GR" dirty="0" smtClean="0"/>
              <a:t>είτε προς προκαθορισμένες γωνίες . </a:t>
            </a:r>
            <a:endParaRPr lang="el-GR" dirty="0"/>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51720" y="3141282"/>
            <a:ext cx="5031096" cy="314443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46383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89809" y="1413090"/>
            <a:ext cx="8723312" cy="2913187"/>
          </a:xfrm>
        </p:spPr>
        <p:txBody>
          <a:bodyPr>
            <a:normAutofit/>
          </a:bodyPr>
          <a:lstStyle/>
          <a:p>
            <a:pPr marL="0" indent="0">
              <a:buNone/>
            </a:pPr>
            <a:r>
              <a:rPr lang="el-GR" dirty="0"/>
              <a:t>Κ</a:t>
            </a:r>
            <a:r>
              <a:rPr lang="el-GR" dirty="0" smtClean="0"/>
              <a:t>ανόνι 33 καννών το όποιο αποτελούνταν από 33 κανόνια μικρού διαμετρήματος συνδεμένα μαζί . Τα κανόνια ήταν χωρισμένα σε τρεις σειρές από 11 η κάθε μια , όλα συνδεμένα σε μια περιστρεφόμενη βάση . Συνδεμένες στα πλάγια της βάσης ήταν μεγάλες ροδές . Όλα τα όπλα του οργάνου θα οπλίζονταν και κατά την διάρκεια της μάχης η πρώτη σειρά από 11 θα πυροβολούσε . </a:t>
            </a:r>
            <a:endParaRPr lang="el-GR" dirty="0"/>
          </a:p>
        </p:txBody>
      </p:sp>
      <p:sp>
        <p:nvSpPr>
          <p:cNvPr id="2" name="Τίτλος 1"/>
          <p:cNvSpPr>
            <a:spLocks noGrp="1"/>
          </p:cNvSpPr>
          <p:nvPr>
            <p:ph type="title"/>
          </p:nvPr>
        </p:nvSpPr>
        <p:spPr/>
        <p:txBody>
          <a:bodyPr/>
          <a:lstStyle/>
          <a:p>
            <a:r>
              <a:rPr lang="el-GR" dirty="0" smtClean="0"/>
              <a:t>Κανόνι</a:t>
            </a:r>
            <a:endParaRPr lang="el-GR" dirty="0"/>
          </a:p>
        </p:txBody>
      </p:sp>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499992" y="3933056"/>
            <a:ext cx="3312368" cy="246456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66456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76986"/>
            <a:ext cx="8363272" cy="3705275"/>
          </a:xfrm>
        </p:spPr>
        <p:txBody>
          <a:bodyPr>
            <a:normAutofit lnSpcReduction="10000"/>
          </a:bodyPr>
          <a:lstStyle/>
          <a:p>
            <a:pPr marL="0" indent="0">
              <a:buNone/>
            </a:pPr>
            <a:r>
              <a:rPr lang="el-GR" dirty="0" smtClean="0"/>
              <a:t>Η πλατφόρμα θα περιστρεφόταν κατάλληλα ώστε η επομένη σειρά να στοχεύσει . Η ιδέα ήταν ότι ενώ η πρώτη σειρά θα πυροβολούσε η δεύτερη θα ψυχόταν η τρίτη θα οπλιζόταν . Το σύστημα θα επέτρεπε στους στρατιώτες να πυροβολούσαν συνεχόμενα χωρίς διακοπή .Το όπλο ονόμαζαν όργανο γιατί οι σειρές από τα κανόνια έμοιαζαν με τους σωλήνες ενός οργάνου . Η δημιουργία του Λεονάρντο ντα βίντσι για το κανόνι 33 καννών ήταν η βάση της έμπνευσης για το σημερινό πολυβόλο ένα όπλο που δεν είχε καν σχεδιαστεί έως τον 19 αιώνα . </a:t>
            </a:r>
            <a:endParaRPr lang="el-GR" dirty="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71800" y="4245332"/>
            <a:ext cx="3456384" cy="225338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20975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43498" y="1556792"/>
            <a:ext cx="4824536" cy="4752528"/>
          </a:xfrm>
        </p:spPr>
        <p:txBody>
          <a:bodyPr>
            <a:normAutofit lnSpcReduction="10000"/>
          </a:bodyPr>
          <a:lstStyle/>
          <a:p>
            <a:pPr marL="0" indent="0">
              <a:buNone/>
            </a:pPr>
            <a:r>
              <a:rPr lang="el-GR" dirty="0"/>
              <a:t>ο </a:t>
            </a:r>
            <a:r>
              <a:rPr lang="el-GR" dirty="0" err="1"/>
              <a:t>Leonardo</a:t>
            </a:r>
            <a:r>
              <a:rPr lang="el-GR" dirty="0"/>
              <a:t> </a:t>
            </a:r>
            <a:r>
              <a:rPr lang="el-GR" dirty="0" err="1"/>
              <a:t>Da</a:t>
            </a:r>
            <a:r>
              <a:rPr lang="el-GR" dirty="0"/>
              <a:t> </a:t>
            </a:r>
            <a:r>
              <a:rPr lang="el-GR" dirty="0" err="1"/>
              <a:t>Vinci</a:t>
            </a:r>
            <a:r>
              <a:rPr lang="el-GR" dirty="0"/>
              <a:t> είναι ο πρώτος δυτικός ο οποίος καταπιάνεται με αυτό που σήμερα λέμε </a:t>
            </a:r>
            <a:r>
              <a:rPr lang="el-GR" dirty="0" smtClean="0"/>
              <a:t>Αλεξίπτωτο. Χαρακτηριστικά</a:t>
            </a:r>
            <a:r>
              <a:rPr lang="el-GR" dirty="0"/>
              <a:t>, στα σημειωματάριά του αναφέρει: “Με ένα μάλλινο ύφασμα σε σχήμα πυραμίδας με μήκος βάσης 12 γιάρδες και με ίσο ύψος, ο καθένας θα μπορούσε να πέσει από οποιοδήποτε ύψωμα χωρίς να διακινδυνεύει καθόλου”. </a:t>
            </a:r>
          </a:p>
        </p:txBody>
      </p:sp>
      <p:sp>
        <p:nvSpPr>
          <p:cNvPr id="3" name="Τίτλος 2"/>
          <p:cNvSpPr>
            <a:spLocks noGrp="1"/>
          </p:cNvSpPr>
          <p:nvPr>
            <p:ph type="title"/>
          </p:nvPr>
        </p:nvSpPr>
        <p:spPr/>
        <p:txBody>
          <a:bodyPr/>
          <a:lstStyle/>
          <a:p>
            <a:r>
              <a:rPr lang="el-GR" dirty="0"/>
              <a:t>Το Αλεξίπτωτο </a:t>
            </a:r>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87613" y="1412778"/>
            <a:ext cx="3121025" cy="440213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8919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539554" y="404664"/>
            <a:ext cx="8291264" cy="4035152"/>
          </a:xfrm>
        </p:spPr>
        <p:txBody>
          <a:bodyPr/>
          <a:lstStyle/>
          <a:p>
            <a:pPr marL="0" indent="0">
              <a:buNone/>
            </a:pPr>
            <a:r>
              <a:rPr lang="el-GR" dirty="0"/>
              <a:t>Αν και η εφεύρεσή του αποδείχτηκε μεταγενέστερα απόλυτα λειτουργική, ο </a:t>
            </a:r>
            <a:r>
              <a:rPr lang="el-GR" dirty="0" err="1"/>
              <a:t>Da</a:t>
            </a:r>
            <a:r>
              <a:rPr lang="el-GR" dirty="0"/>
              <a:t> </a:t>
            </a:r>
            <a:r>
              <a:rPr lang="el-GR" dirty="0" err="1"/>
              <a:t>Vinci</a:t>
            </a:r>
            <a:r>
              <a:rPr lang="el-GR" dirty="0"/>
              <a:t> την παράτησε και δεν έχουμε περισσότερες πληροφορίες γύρω απ’ αυτήν. O </a:t>
            </a:r>
            <a:r>
              <a:rPr lang="el-GR" dirty="0" err="1"/>
              <a:t>Leonardo</a:t>
            </a:r>
            <a:r>
              <a:rPr lang="el-GR" dirty="0"/>
              <a:t> ενδιαφερόταν μόνο για κάτι που θα ήλεγχε πλήρως ο άνθρωπος και όχι για κάτι τόσο απλό και αναμενόμενο. Ήθελε κάτι παραπάνω από μια απλή εφαρμογή των νόμων της Φυσικής. Έτσι, προχώρησε στην μελέτη των πτηνών και των φτερών τους, για να δημιουργήσει, εν τέλει, κάτι εντελώς διαφορετικό.</a:t>
            </a:r>
          </a:p>
          <a:p>
            <a:endParaRPr lang="el-GR"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59833" y="4213464"/>
            <a:ext cx="2448272" cy="228179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61571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83569" y="1575072"/>
            <a:ext cx="4618856" cy="4857328"/>
          </a:xfrm>
        </p:spPr>
        <p:txBody>
          <a:bodyPr>
            <a:normAutofit fontScale="92500"/>
          </a:bodyPr>
          <a:lstStyle/>
          <a:p>
            <a:pPr marL="0" indent="0">
              <a:buNone/>
            </a:pPr>
            <a:r>
              <a:rPr lang="el-GR" dirty="0"/>
              <a:t>Στις αρχές του 16ου αιώνα, ο Λεονάρντο ντα Βίντσι βρισκόταν στην Βενετία. Η πλούσια πόλη ήταν σε δεινή θέση, καθώς το ναυτικό της είχε ηττηθεί άσχημα από την Οθωμανική Αυτοκρατορία. Υπήρχε σοβαρός κίνδυνος η ίδια η πόλη να πέσει στα χέρια των Τούρκων. Η βενετική κυβέρνηση χρειαζόταν λύσεις και δεν υπήρχε καλύτερο μυαλό για να τις δώσει απ' τον Ντα Βίντσι. </a:t>
            </a:r>
          </a:p>
          <a:p>
            <a:endParaRPr lang="el-GR" dirty="0"/>
          </a:p>
        </p:txBody>
      </p:sp>
      <p:sp>
        <p:nvSpPr>
          <p:cNvPr id="3" name="Τίτλος 2"/>
          <p:cNvSpPr>
            <a:spLocks noGrp="1"/>
          </p:cNvSpPr>
          <p:nvPr>
            <p:ph type="title"/>
          </p:nvPr>
        </p:nvSpPr>
        <p:spPr/>
        <p:txBody>
          <a:bodyPr/>
          <a:lstStyle/>
          <a:p>
            <a:r>
              <a:rPr lang="el-GR" dirty="0"/>
              <a:t>Η στολή δύτη</a:t>
            </a:r>
          </a:p>
        </p:txBody>
      </p:sp>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36098" y="1537349"/>
            <a:ext cx="2981325" cy="452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392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357291" y="1000108"/>
            <a:ext cx="6115064" cy="5072098"/>
          </a:xfrm>
        </p:spPr>
        <p:txBody>
          <a:bodyPr>
            <a:normAutofit fontScale="92500" lnSpcReduction="20000"/>
          </a:bodyPr>
          <a:lstStyle/>
          <a:p>
            <a:pPr algn="ctr">
              <a:buNone/>
            </a:pPr>
            <a:r>
              <a:rPr lang="el-GR" dirty="0" smtClean="0"/>
              <a:t>Οι </a:t>
            </a:r>
            <a:r>
              <a:rPr lang="el-GR" b="1" dirty="0" smtClean="0"/>
              <a:t>αδελφοί Ράιτ</a:t>
            </a:r>
            <a:r>
              <a:rPr lang="el-GR" dirty="0" smtClean="0"/>
              <a:t>, </a:t>
            </a:r>
            <a:r>
              <a:rPr lang="el-GR" b="1" dirty="0" err="1" smtClean="0"/>
              <a:t>Όρβιλ</a:t>
            </a:r>
            <a:r>
              <a:rPr lang="el-GR" dirty="0" smtClean="0"/>
              <a:t> (</a:t>
            </a:r>
            <a:r>
              <a:rPr lang="el-GR" i="1" dirty="0" err="1" smtClean="0"/>
              <a:t>Orville</a:t>
            </a:r>
            <a:r>
              <a:rPr lang="el-GR" i="1" dirty="0" smtClean="0"/>
              <a:t> </a:t>
            </a:r>
            <a:r>
              <a:rPr lang="el-GR" i="1" dirty="0" err="1" smtClean="0"/>
              <a:t>Wright</a:t>
            </a:r>
            <a:r>
              <a:rPr lang="el-GR" dirty="0" smtClean="0"/>
              <a:t>, 19 Αυγούστου 1871 – 30 Ιανουαρίου 1948) και </a:t>
            </a:r>
            <a:r>
              <a:rPr lang="el-GR" b="1" dirty="0" err="1" smtClean="0"/>
              <a:t>Γουίλμπουρ</a:t>
            </a:r>
            <a:r>
              <a:rPr lang="el-GR" dirty="0" smtClean="0"/>
              <a:t> (</a:t>
            </a:r>
            <a:r>
              <a:rPr lang="el-GR" i="1" dirty="0" err="1" smtClean="0"/>
              <a:t>Wilbur</a:t>
            </a:r>
            <a:r>
              <a:rPr lang="el-GR" i="1" dirty="0" smtClean="0"/>
              <a:t> </a:t>
            </a:r>
            <a:r>
              <a:rPr lang="el-GR" i="1" dirty="0" err="1" smtClean="0"/>
              <a:t>Wright</a:t>
            </a:r>
            <a:r>
              <a:rPr lang="el-GR" dirty="0" smtClean="0"/>
              <a:t>, 16 Απριλίου 1867 – 30 Μαΐου 1912), είναι οι δύο Αμερικανοί στους οποίους αποδίδεται</a:t>
            </a:r>
            <a:r>
              <a:rPr lang="el-GR" baseline="30000" dirty="0" smtClean="0"/>
              <a:t> </a:t>
            </a:r>
            <a:r>
              <a:rPr lang="el-GR" dirty="0" smtClean="0"/>
              <a:t>η εφεύρεση και κατασκευή του πρώτου επιτυχημένου αεροπλάνου στον κόσμο και η πραγματοποίηση της πρώτης ελεγχόμενης, μηχανικά προωθούμενης και με διάρκεια, βαρύτερης από τον αέρα, ανθρώπινης πτήσης στις 17 Δεκεμβρίου 1903.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11560" y="1268760"/>
            <a:ext cx="5256584" cy="5472608"/>
          </a:xfrm>
        </p:spPr>
        <p:txBody>
          <a:bodyPr>
            <a:normAutofit/>
          </a:bodyPr>
          <a:lstStyle/>
          <a:p>
            <a:pPr marL="0" indent="0">
              <a:buNone/>
            </a:pPr>
            <a:r>
              <a:rPr lang="el-GR" dirty="0"/>
              <a:t>Τα πιο πλήρη σχέδια δείχνουν μια δερμάτινη στολή και μάσκα, με γυαλιά και έναν φουσκωτό ασκό που να μπορεί να βυθίζεται και να επιπλέει. Δύο κοίλοι σωλήνες αναπνοής, από ζαχαροκάλαμο και ενισχυμένοι με χαλύβδινους δακτυλίους, οδηγούν από το στόμα του δύτη μέχρι την επιφάνεια του νερού.</a:t>
            </a:r>
            <a:br>
              <a:rPr lang="el-GR" dirty="0"/>
            </a:br>
            <a:endParaRPr lang="el-GR"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993824" y="1341080"/>
            <a:ext cx="2664296" cy="417406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12000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DFC01-6B58-4492-A4CD-535A95AC0E63}"/>
              </a:ext>
            </a:extLst>
          </p:cNvPr>
          <p:cNvSpPr>
            <a:spLocks noGrp="1"/>
          </p:cNvSpPr>
          <p:nvPr>
            <p:ph type="ctrTitle"/>
          </p:nvPr>
        </p:nvSpPr>
        <p:spPr>
          <a:xfrm>
            <a:off x="1168185" y="2582028"/>
            <a:ext cx="6807634" cy="1249961"/>
          </a:xfrm>
        </p:spPr>
        <p:txBody>
          <a:bodyPr>
            <a:normAutofit fontScale="90000"/>
          </a:bodyPr>
          <a:lstStyle/>
          <a:p>
            <a:pPr algn="ctr"/>
            <a:r>
              <a:rPr lang="en-US" sz="8000" dirty="0"/>
              <a:t>Nikola tesla</a:t>
            </a:r>
            <a:r>
              <a:rPr lang="en-US" sz="4000" dirty="0"/>
              <a:t/>
            </a:r>
            <a:br>
              <a:rPr lang="en-US" sz="4000" dirty="0"/>
            </a:br>
            <a:r>
              <a:rPr lang="az-Cyrl-AZ" sz="4000" dirty="0"/>
              <a:t>Никола Тесла (</a:t>
            </a:r>
            <a:r>
              <a:rPr lang="el-GR" sz="4000" dirty="0" err="1" smtClean="0"/>
              <a:t>ΣερβιΚΑ</a:t>
            </a:r>
            <a:r>
              <a:rPr lang="el-GR" sz="4000" dirty="0" smtClean="0"/>
              <a:t>)</a:t>
            </a:r>
            <a:endParaRPr lang="en-US" sz="4000" dirty="0"/>
          </a:p>
        </p:txBody>
      </p:sp>
    </p:spTree>
    <p:extLst>
      <p:ext uri="{BB962C8B-B14F-4D97-AF65-F5344CB8AC3E}">
        <p14:creationId xmlns:p14="http://schemas.microsoft.com/office/powerpoint/2010/main" xmlns="" val="18495354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CB8CA-0947-4AAF-B9B1-47F2411D2C13}"/>
              </a:ext>
            </a:extLst>
          </p:cNvPr>
          <p:cNvSpPr>
            <a:spLocks noGrp="1"/>
          </p:cNvSpPr>
          <p:nvPr>
            <p:ph type="title"/>
          </p:nvPr>
        </p:nvSpPr>
        <p:spPr>
          <a:xfrm>
            <a:off x="856218" y="0"/>
            <a:ext cx="7429499" cy="1478570"/>
          </a:xfrm>
        </p:spPr>
        <p:txBody>
          <a:bodyPr/>
          <a:lstStyle/>
          <a:p>
            <a:pPr algn="ctr"/>
            <a:r>
              <a:rPr lang="el-GR" dirty="0"/>
              <a:t> </a:t>
            </a:r>
            <a:endParaRPr lang="en-US" dirty="0"/>
          </a:p>
        </p:txBody>
      </p:sp>
      <p:sp>
        <p:nvSpPr>
          <p:cNvPr id="3" name="Content Placeholder 2">
            <a:extLst>
              <a:ext uri="{FF2B5EF4-FFF2-40B4-BE49-F238E27FC236}">
                <a16:creationId xmlns:a16="http://schemas.microsoft.com/office/drawing/2014/main" xmlns="" id="{0FBEC274-E83D-44AB-875C-D3ECBA65CE30}"/>
              </a:ext>
            </a:extLst>
          </p:cNvPr>
          <p:cNvSpPr>
            <a:spLocks noGrp="1"/>
          </p:cNvSpPr>
          <p:nvPr>
            <p:ph idx="1"/>
          </p:nvPr>
        </p:nvSpPr>
        <p:spPr>
          <a:xfrm>
            <a:off x="856218" y="500462"/>
            <a:ext cx="7429499" cy="3541714"/>
          </a:xfrm>
        </p:spPr>
        <p:txBody>
          <a:bodyPr>
            <a:normAutofit fontScale="77500" lnSpcReduction="20000"/>
          </a:bodyPr>
          <a:lstStyle/>
          <a:p>
            <a:pPr algn="just"/>
            <a:r>
              <a:rPr lang="el-GR" dirty="0"/>
              <a:t>Γεννημένος στο Σμίλιαν στην </a:t>
            </a:r>
            <a:r>
              <a:rPr lang="el-GR" dirty="0" smtClean="0"/>
              <a:t>περιοχή </a:t>
            </a:r>
            <a:r>
              <a:rPr lang="el-GR" dirty="0"/>
              <a:t>Λίκα της σημερινής Κροατία, το οποίο ανήκε στη Σερβική κοινότητα της Αυστριακής Αυτοκρατορίας. Πατέρας του ήταν ο ορθόδοξος ιερέας του χωριού Σμίλιαν, Μιλούτιν Τέσλα, μητέρα του ήταν η Γκεοργκίνα-Τζούκα Μάντιτς, κόρη ιερέα, ενώ και τα αδέρφια της ήταν μέλη του κλήρου της χώρας. Ο ένας ήταν ο Μητροπολίτης Νίκολα Μάντιτς και ο άλλος ο μοναχός Πέταρ Μάντιτς. Το όνομα Τέσλα δηλώνει το μικρό τσεκούρι με λεπίδα σε ορθή γωνία προς τη λαβή, ωστόσο, χρησιμοποιείται επίσης για να περιγράψει ένα άτομο με προεξέχοντα δόντια, ένα κοινό χαρακτηριστικό των μελών της οικογένειας Τέσλα.</a:t>
            </a:r>
            <a:endParaRPr lang="en-US" dirty="0"/>
          </a:p>
        </p:txBody>
      </p:sp>
      <p:pic>
        <p:nvPicPr>
          <p:cNvPr id="5" name="Picture 4">
            <a:extLst>
              <a:ext uri="{FF2B5EF4-FFF2-40B4-BE49-F238E27FC236}">
                <a16:creationId xmlns:a16="http://schemas.microsoft.com/office/drawing/2014/main" xmlns="" id="{35E906DB-C646-4AC0-A52A-6B26AE4069B1}"/>
              </a:ext>
            </a:extLst>
          </p:cNvPr>
          <p:cNvPicPr>
            <a:picLocks noChangeAspect="1"/>
          </p:cNvPicPr>
          <p:nvPr/>
        </p:nvPicPr>
        <p:blipFill>
          <a:blip r:embed="rId2" cstate="email"/>
          <a:stretch>
            <a:fillRect/>
          </a:stretch>
        </p:blipFill>
        <p:spPr>
          <a:xfrm>
            <a:off x="5499234" y="3771027"/>
            <a:ext cx="1370254" cy="2448268"/>
          </a:xfrm>
          <a:prstGeom prst="rect">
            <a:avLst/>
          </a:prstGeom>
        </p:spPr>
      </p:pic>
      <p:pic>
        <p:nvPicPr>
          <p:cNvPr id="7" name="Picture 6">
            <a:extLst>
              <a:ext uri="{FF2B5EF4-FFF2-40B4-BE49-F238E27FC236}">
                <a16:creationId xmlns:a16="http://schemas.microsoft.com/office/drawing/2014/main" xmlns="" id="{EABCD573-0E34-4F14-9A18-23E479E97C5A}"/>
              </a:ext>
            </a:extLst>
          </p:cNvPr>
          <p:cNvPicPr>
            <a:picLocks noChangeAspect="1"/>
          </p:cNvPicPr>
          <p:nvPr/>
        </p:nvPicPr>
        <p:blipFill>
          <a:blip r:embed="rId3" cstate="email"/>
          <a:stretch>
            <a:fillRect/>
          </a:stretch>
        </p:blipFill>
        <p:spPr>
          <a:xfrm>
            <a:off x="1959925" y="4117677"/>
            <a:ext cx="2802158" cy="2101618"/>
          </a:xfrm>
          <a:prstGeom prst="rect">
            <a:avLst/>
          </a:prstGeom>
        </p:spPr>
      </p:pic>
    </p:spTree>
    <p:extLst>
      <p:ext uri="{BB962C8B-B14F-4D97-AF65-F5344CB8AC3E}">
        <p14:creationId xmlns:p14="http://schemas.microsoft.com/office/powerpoint/2010/main" xmlns="" val="14202656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84097-3680-4F51-A696-276E26F7DF40}"/>
              </a:ext>
            </a:extLst>
          </p:cNvPr>
          <p:cNvSpPr>
            <a:spLocks noGrp="1"/>
          </p:cNvSpPr>
          <p:nvPr>
            <p:ph type="title"/>
          </p:nvPr>
        </p:nvSpPr>
        <p:spPr>
          <a:xfrm>
            <a:off x="856217" y="368245"/>
            <a:ext cx="7429499" cy="1478570"/>
          </a:xfrm>
        </p:spPr>
        <p:txBody>
          <a:bodyPr/>
          <a:lstStyle/>
          <a:p>
            <a:pPr algn="ctr"/>
            <a:r>
              <a:rPr lang="el-GR" dirty="0"/>
              <a:t>Η τραγωδια του αδελφου του</a:t>
            </a:r>
            <a:endParaRPr lang="en-US" dirty="0"/>
          </a:p>
        </p:txBody>
      </p:sp>
      <p:sp>
        <p:nvSpPr>
          <p:cNvPr id="3" name="Content Placeholder 2">
            <a:extLst>
              <a:ext uri="{FF2B5EF4-FFF2-40B4-BE49-F238E27FC236}">
                <a16:creationId xmlns:a16="http://schemas.microsoft.com/office/drawing/2014/main" xmlns="" id="{29C1B1D3-40BF-4336-A24F-A10BFA3A2547}"/>
              </a:ext>
            </a:extLst>
          </p:cNvPr>
          <p:cNvSpPr>
            <a:spLocks noGrp="1"/>
          </p:cNvSpPr>
          <p:nvPr>
            <p:ph idx="1"/>
          </p:nvPr>
        </p:nvSpPr>
        <p:spPr>
          <a:xfrm>
            <a:off x="856217" y="1846815"/>
            <a:ext cx="7429499" cy="3541714"/>
          </a:xfrm>
        </p:spPr>
        <p:txBody>
          <a:bodyPr>
            <a:normAutofit fontScale="70000" lnSpcReduction="20000"/>
          </a:bodyPr>
          <a:lstStyle/>
          <a:p>
            <a:pPr algn="just"/>
            <a:r>
              <a:rPr lang="el-GR" dirty="0"/>
              <a:t>Είχε έναν μεγαλύτερο κατά επτά χρόνια αδελφό, τον Ντάνε Τέσλα, ο οποίος έχασε τη ζωή του, όταν ο Νίκολα ήταν επτά ετών, πέφτοντας από το άλογο ενώ έκανε ιππασία. Ο Νίκολα ζούσε στη σκιά του αδελφού του, ο οποίος αντιμετωπιζόταν από τους γονείς του ως ο πλέον ταλαντούχος και προοριζόταν να ακολουθήσει το παράδειγμα του πατέρα του και των θείων του</a:t>
            </a:r>
            <a:r>
              <a:rPr lang="el-GR" dirty="0" smtClean="0"/>
              <a:t>. Αρκετά </a:t>
            </a:r>
            <a:r>
              <a:rPr lang="el-GR" dirty="0"/>
              <a:t>χρόνια αργότερα, ο Νίκολα Τέσλα υπέφερε ακόμα από εφιάλτες και ψευδαισθήσεις που σχετίζονταν με το θάνατο του αδελφού του, ενώ εικάζεται πως πολυάριθμες φοβίες και εμμονές που χαρακτήριζαν τον Τέσλα ενδεχομένως ήταν απόρροια του αντίκτυπου που είχε κατά την παιδική του ηλικία η απώλεια του Ντάνε και η προβληματική σχέση με τον πατέρα του</a:t>
            </a:r>
          </a:p>
          <a:p>
            <a:endParaRPr lang="en-US" dirty="0"/>
          </a:p>
        </p:txBody>
      </p:sp>
    </p:spTree>
    <p:extLst>
      <p:ext uri="{BB962C8B-B14F-4D97-AF65-F5344CB8AC3E}">
        <p14:creationId xmlns:p14="http://schemas.microsoft.com/office/powerpoint/2010/main" xmlns="" val="40415615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FF97A-0F0A-4F38-9389-5FEABAF9AA69}"/>
              </a:ext>
            </a:extLst>
          </p:cNvPr>
          <p:cNvSpPr>
            <a:spLocks noGrp="1"/>
          </p:cNvSpPr>
          <p:nvPr>
            <p:ph type="title"/>
          </p:nvPr>
        </p:nvSpPr>
        <p:spPr>
          <a:xfrm>
            <a:off x="856215" y="0"/>
            <a:ext cx="7429499" cy="1478570"/>
          </a:xfrm>
        </p:spPr>
        <p:txBody>
          <a:bodyPr/>
          <a:lstStyle/>
          <a:p>
            <a:pPr algn="ctr"/>
            <a:r>
              <a:rPr lang="el-GR" dirty="0"/>
              <a:t>Σπουδεσ </a:t>
            </a:r>
            <a:endParaRPr lang="en-US" dirty="0"/>
          </a:p>
        </p:txBody>
      </p:sp>
      <p:sp>
        <p:nvSpPr>
          <p:cNvPr id="3" name="Content Placeholder 2">
            <a:extLst>
              <a:ext uri="{FF2B5EF4-FFF2-40B4-BE49-F238E27FC236}">
                <a16:creationId xmlns:a16="http://schemas.microsoft.com/office/drawing/2014/main" xmlns="" id="{C4B87BB6-0617-4097-B530-27F681DF242C}"/>
              </a:ext>
            </a:extLst>
          </p:cNvPr>
          <p:cNvSpPr>
            <a:spLocks noGrp="1"/>
          </p:cNvSpPr>
          <p:nvPr>
            <p:ph idx="1"/>
          </p:nvPr>
        </p:nvSpPr>
        <p:spPr>
          <a:xfrm>
            <a:off x="856215" y="1235150"/>
            <a:ext cx="7429499" cy="3541714"/>
          </a:xfrm>
        </p:spPr>
        <p:txBody>
          <a:bodyPr>
            <a:normAutofit fontScale="85000" lnSpcReduction="10000"/>
          </a:bodyPr>
          <a:lstStyle/>
          <a:p>
            <a:pPr algn="just"/>
            <a:r>
              <a:rPr lang="el-GR" dirty="0"/>
              <a:t>Το 1863 μετακόμισε με τους γονείς του στο Γκόσπιτς όπου ο Νίκολα έλαβε τη βασική εκπαίδευση και έμαθε τη γερμανική γλώσσα. Το 1870 συνέχισε την εκπαίδευση του μέχρι το 1873 στο </a:t>
            </a:r>
            <a:r>
              <a:rPr lang="el-GR" i="1" dirty="0"/>
              <a:t>Real Gymnasium</a:t>
            </a:r>
            <a:r>
              <a:rPr lang="el-GR" dirty="0"/>
              <a:t> στην πόλη Ράκοβατς. Εκεί ο καθηγητής του Μάρτιν Σέκουλιτς, μαζί με το συμμαθητή του Ιούλιους Μπαρτόκοβιτς, τον παρότρυναν να ασχοληθεί περισσότερο με τη μελέτη του ηλεκτρομαγνητισμού.</a:t>
            </a:r>
          </a:p>
          <a:p>
            <a:pPr algn="just"/>
            <a:r>
              <a:rPr lang="el-GR" dirty="0"/>
              <a:t>Τελικά στις 26 Ιουνίου του έτους 1873 αποφοίτησε με βαθμό «πολύ καλά» και επέστρεψε στη γενέτειρά του</a:t>
            </a:r>
          </a:p>
          <a:p>
            <a:pPr marL="0" indent="0">
              <a:buNone/>
            </a:pPr>
            <a:endParaRPr lang="en-US" dirty="0"/>
          </a:p>
        </p:txBody>
      </p:sp>
      <p:pic>
        <p:nvPicPr>
          <p:cNvPr id="5" name="Picture 4">
            <a:extLst>
              <a:ext uri="{FF2B5EF4-FFF2-40B4-BE49-F238E27FC236}">
                <a16:creationId xmlns:a16="http://schemas.microsoft.com/office/drawing/2014/main" xmlns="" id="{983D1BC0-92F6-457D-8EF8-1D7887611CD0}"/>
              </a:ext>
            </a:extLst>
          </p:cNvPr>
          <p:cNvPicPr>
            <a:picLocks noChangeAspect="1"/>
          </p:cNvPicPr>
          <p:nvPr/>
        </p:nvPicPr>
        <p:blipFill>
          <a:blip r:embed="rId2" cstate="email"/>
          <a:stretch>
            <a:fillRect/>
          </a:stretch>
        </p:blipFill>
        <p:spPr>
          <a:xfrm>
            <a:off x="5220207" y="4438087"/>
            <a:ext cx="2295041" cy="2084663"/>
          </a:xfrm>
          <a:prstGeom prst="rect">
            <a:avLst/>
          </a:prstGeom>
        </p:spPr>
      </p:pic>
    </p:spTree>
    <p:extLst>
      <p:ext uri="{BB962C8B-B14F-4D97-AF65-F5344CB8AC3E}">
        <p14:creationId xmlns:p14="http://schemas.microsoft.com/office/powerpoint/2010/main" xmlns="" val="39983193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251FF-00FA-4632-BA77-47C5F12F596A}"/>
              </a:ext>
            </a:extLst>
          </p:cNvPr>
          <p:cNvSpPr>
            <a:spLocks noGrp="1"/>
          </p:cNvSpPr>
          <p:nvPr>
            <p:ph type="title"/>
          </p:nvPr>
        </p:nvSpPr>
        <p:spPr/>
        <p:txBody>
          <a:bodyPr/>
          <a:lstStyle/>
          <a:p>
            <a:pPr algn="ctr"/>
            <a:r>
              <a:rPr lang="el-GR" dirty="0" err="1" smtClean="0"/>
              <a:t>ΟμιλουμενεΣ</a:t>
            </a:r>
            <a:r>
              <a:rPr lang="el-GR" dirty="0" smtClean="0"/>
              <a:t>  </a:t>
            </a:r>
            <a:r>
              <a:rPr lang="el-GR" dirty="0" err="1" smtClean="0"/>
              <a:t>γλωσσεΣ</a:t>
            </a:r>
            <a:r>
              <a:rPr lang="el-GR" dirty="0" smtClean="0"/>
              <a:t> </a:t>
            </a:r>
            <a:endParaRPr lang="en-US" dirty="0"/>
          </a:p>
        </p:txBody>
      </p:sp>
      <p:sp>
        <p:nvSpPr>
          <p:cNvPr id="3" name="Content Placeholder 2">
            <a:extLst>
              <a:ext uri="{FF2B5EF4-FFF2-40B4-BE49-F238E27FC236}">
                <a16:creationId xmlns:a16="http://schemas.microsoft.com/office/drawing/2014/main" xmlns="" id="{3916D1C5-BAC9-4647-854E-78132618483B}"/>
              </a:ext>
            </a:extLst>
          </p:cNvPr>
          <p:cNvSpPr>
            <a:spLocks noGrp="1"/>
          </p:cNvSpPr>
          <p:nvPr>
            <p:ph idx="1"/>
          </p:nvPr>
        </p:nvSpPr>
        <p:spPr>
          <a:xfrm>
            <a:off x="856060" y="2097088"/>
            <a:ext cx="7524542" cy="3775206"/>
          </a:xfrm>
        </p:spPr>
        <p:txBody>
          <a:bodyPr>
            <a:normAutofit fontScale="92500" lnSpcReduction="20000"/>
          </a:bodyPr>
          <a:lstStyle/>
          <a:p>
            <a:r>
              <a:rPr lang="el-GR" dirty="0"/>
              <a:t>Αγγλικά</a:t>
            </a:r>
          </a:p>
          <a:p>
            <a:r>
              <a:rPr lang="el-GR" dirty="0"/>
              <a:t>Γαλλικά</a:t>
            </a:r>
          </a:p>
          <a:p>
            <a:r>
              <a:rPr lang="el-GR" dirty="0"/>
              <a:t>Τσεχικά</a:t>
            </a:r>
          </a:p>
          <a:p>
            <a:r>
              <a:rPr lang="el-GR" dirty="0"/>
              <a:t>Ουγγρικά</a:t>
            </a:r>
          </a:p>
          <a:p>
            <a:r>
              <a:rPr lang="el-GR" dirty="0"/>
              <a:t>Γερμανικά</a:t>
            </a:r>
          </a:p>
          <a:p>
            <a:r>
              <a:rPr lang="el-GR" dirty="0"/>
              <a:t>Λατινικά</a:t>
            </a:r>
          </a:p>
          <a:p>
            <a:r>
              <a:rPr lang="el-GR" dirty="0"/>
              <a:t>Ιταλικά</a:t>
            </a:r>
          </a:p>
          <a:p>
            <a:r>
              <a:rPr lang="el-GR" dirty="0"/>
              <a:t>Σερβοκροατική γλώσσα</a:t>
            </a:r>
          </a:p>
          <a:p>
            <a:endParaRPr lang="en-US" dirty="0"/>
          </a:p>
        </p:txBody>
      </p:sp>
      <p:pic>
        <p:nvPicPr>
          <p:cNvPr id="5" name="Picture 4">
            <a:extLst>
              <a:ext uri="{FF2B5EF4-FFF2-40B4-BE49-F238E27FC236}">
                <a16:creationId xmlns:a16="http://schemas.microsoft.com/office/drawing/2014/main" xmlns="" id="{EAD601AC-D306-458F-BDFA-DD5A7CFB2359}"/>
              </a:ext>
            </a:extLst>
          </p:cNvPr>
          <p:cNvPicPr>
            <a:picLocks noChangeAspect="1"/>
          </p:cNvPicPr>
          <p:nvPr/>
        </p:nvPicPr>
        <p:blipFill>
          <a:blip r:embed="rId2" cstate="email"/>
          <a:stretch>
            <a:fillRect/>
          </a:stretch>
        </p:blipFill>
        <p:spPr>
          <a:xfrm>
            <a:off x="3731415" y="2355564"/>
            <a:ext cx="4383953" cy="2440191"/>
          </a:xfrm>
          <a:prstGeom prst="rect">
            <a:avLst/>
          </a:prstGeom>
        </p:spPr>
      </p:pic>
    </p:spTree>
    <p:extLst>
      <p:ext uri="{BB962C8B-B14F-4D97-AF65-F5344CB8AC3E}">
        <p14:creationId xmlns:p14="http://schemas.microsoft.com/office/powerpoint/2010/main" xmlns="" val="757913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954E7-7E8C-468C-AA6F-E3BE1D05F9E0}"/>
              </a:ext>
            </a:extLst>
          </p:cNvPr>
          <p:cNvSpPr>
            <a:spLocks noGrp="1"/>
          </p:cNvSpPr>
          <p:nvPr>
            <p:ph type="title"/>
          </p:nvPr>
        </p:nvSpPr>
        <p:spPr>
          <a:xfrm>
            <a:off x="856207" y="257792"/>
            <a:ext cx="7429499" cy="1478570"/>
          </a:xfrm>
        </p:spPr>
        <p:txBody>
          <a:bodyPr/>
          <a:lstStyle/>
          <a:p>
            <a:pPr algn="ctr"/>
            <a:r>
              <a:rPr lang="el-GR" dirty="0"/>
              <a:t>Τα πρωτα βηματα </a:t>
            </a:r>
            <a:endParaRPr lang="en-US" dirty="0"/>
          </a:p>
        </p:txBody>
      </p:sp>
      <p:sp>
        <p:nvSpPr>
          <p:cNvPr id="3" name="Content Placeholder 2">
            <a:extLst>
              <a:ext uri="{FF2B5EF4-FFF2-40B4-BE49-F238E27FC236}">
                <a16:creationId xmlns:a16="http://schemas.microsoft.com/office/drawing/2014/main" xmlns="" id="{7F4468AE-8800-4BBA-9DA1-CC095CE3A52F}"/>
              </a:ext>
            </a:extLst>
          </p:cNvPr>
          <p:cNvSpPr>
            <a:spLocks noGrp="1"/>
          </p:cNvSpPr>
          <p:nvPr>
            <p:ph idx="1"/>
          </p:nvPr>
        </p:nvSpPr>
        <p:spPr>
          <a:xfrm>
            <a:off x="856208" y="1658143"/>
            <a:ext cx="7429499" cy="3541714"/>
          </a:xfrm>
        </p:spPr>
        <p:txBody>
          <a:bodyPr>
            <a:normAutofit fontScale="62500" lnSpcReduction="20000"/>
          </a:bodyPr>
          <a:lstStyle/>
          <a:p>
            <a:pPr algn="just"/>
            <a:r>
              <a:rPr lang="el-GR" dirty="0"/>
              <a:t>Ο Τέσλα επέλεξε τη Βουδαπέστη καθώς εκείνη την περίοδο ο Τιβαντάρ Πούσκας, γόνος αριστοκρατικής οικογένειας, είχε εξασφαλίσει άδεια από τον Τόμας Έντισον για τη δημιουργία ενός τηλεφωνικού κέντρου στη Βουδαπέστη υπό την επίβλεψη του αδελφού του, Φέρεντς Πούσκας. Καθώς η χρηματοδότηση και οι εργασίες για την εγκατάστασή του δεν είχαν ολοκληρωθεί, ο Τέσλα προσελήφθη τελικά ως τεχνικός σχεδιαστής στο Κεντρικό Τηλεγραφικό Γραφείο της Ουγγαρίας αποκτώντας πολύτιμη πρακτική εμπειρία. Όταν λίγους μήνες μετά εγκαταστάθηκε τελικά το τηλεφωνικό κέντρο της Βουδαπέστης, ο Φέρεντς Πούσκας προσέλαβε τον Τέσλα, o οποίος κατάφερε να υλοποιήσει αρκετές βελτιώσεις στον εξοπλισμό του κέντρου ενώ όπως ο ίδιος μαρτυρά στην αυτοβιογραφία του τελειοποίησε και έναν τηλεφωνικό ενισχυτή, τον οποίο όμως δεν κατοχύρωσε ως ευρεσιτεχνία. Στην αυτοβιογραφία του, ο Τέσλα καταγράφει πως στη Βουδαπέστη αντιμετώπισε ένα σοβαρό νευρικό κλονισμό, τον οποίο ξεπέρασε με τη βοήθεια του συνεργάτη και στενού φίλου του Anthony Szigeti</a:t>
            </a:r>
            <a:endParaRPr lang="en-US" dirty="0"/>
          </a:p>
        </p:txBody>
      </p:sp>
      <p:pic>
        <p:nvPicPr>
          <p:cNvPr id="5" name="Picture 4">
            <a:extLst>
              <a:ext uri="{FF2B5EF4-FFF2-40B4-BE49-F238E27FC236}">
                <a16:creationId xmlns:a16="http://schemas.microsoft.com/office/drawing/2014/main" xmlns="" id="{80853DCE-D88F-4018-830A-AC3EA4491B6E}"/>
              </a:ext>
            </a:extLst>
          </p:cNvPr>
          <p:cNvPicPr>
            <a:picLocks noChangeAspect="1"/>
          </p:cNvPicPr>
          <p:nvPr/>
        </p:nvPicPr>
        <p:blipFill>
          <a:blip r:embed="rId2" cstate="email"/>
          <a:stretch>
            <a:fillRect/>
          </a:stretch>
        </p:blipFill>
        <p:spPr>
          <a:xfrm>
            <a:off x="3182090" y="4723002"/>
            <a:ext cx="2777436" cy="1763100"/>
          </a:xfrm>
          <a:prstGeom prst="rect">
            <a:avLst/>
          </a:prstGeom>
        </p:spPr>
      </p:pic>
    </p:spTree>
    <p:extLst>
      <p:ext uri="{BB962C8B-B14F-4D97-AF65-F5344CB8AC3E}">
        <p14:creationId xmlns:p14="http://schemas.microsoft.com/office/powerpoint/2010/main" xmlns="" val="342069838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37E482-5CB8-4A54-ACDA-8FB2D7F5DDCA}"/>
              </a:ext>
            </a:extLst>
          </p:cNvPr>
          <p:cNvSpPr>
            <a:spLocks noGrp="1"/>
          </p:cNvSpPr>
          <p:nvPr>
            <p:ph idx="1"/>
          </p:nvPr>
        </p:nvSpPr>
        <p:spPr>
          <a:xfrm>
            <a:off x="857289" y="613633"/>
            <a:ext cx="7429499" cy="3541714"/>
          </a:xfrm>
        </p:spPr>
        <p:txBody>
          <a:bodyPr>
            <a:normAutofit fontScale="85000" lnSpcReduction="20000"/>
          </a:bodyPr>
          <a:lstStyle/>
          <a:p>
            <a:pPr marL="0" indent="0" algn="just">
              <a:buNone/>
            </a:pPr>
            <a:r>
              <a:rPr lang="el-GR" dirty="0"/>
              <a:t>Μετά την πώληση του τηλεφωνικού κέντρου από τον Πούσκας, προσελήφθη στην Ηλεκτρική Εταιρεία Έντισον με έδρα το Ιβρύ στα περίχωρα του Παρισιού. Ήταν η πρώτη φορά που ο Τέσλα ήρθε σε άμεση επαφή με το έργο του Έντισον και απέκτησε βαθύτερη γνώση και εμπειρία γύρω από τις γεννήτριες και τους κινητήρες. Σύντομα ξεχώρισε για τις ικανότητές του, έχοντας μάλιστα ένα πλούσιο θεωρητικό επιστημονικό υπόβαθρο σε αντίθεση με τους περισσότερους υπαλλήλους του Έντισον, ενώ ανέπτυξε έναν αυτόματο ρυθμιστή για τα δυναμό του Έντισον, προκαλώντας τον ενθουσιασμό του προέδρου της Ηλεκτρικής Εταιρείας</a:t>
            </a:r>
          </a:p>
          <a:p>
            <a:endParaRPr lang="en-US" dirty="0"/>
          </a:p>
        </p:txBody>
      </p:sp>
      <p:pic>
        <p:nvPicPr>
          <p:cNvPr id="5" name="Picture 4">
            <a:extLst>
              <a:ext uri="{FF2B5EF4-FFF2-40B4-BE49-F238E27FC236}">
                <a16:creationId xmlns:a16="http://schemas.microsoft.com/office/drawing/2014/main" xmlns="" id="{3B0A7728-1366-47DE-8572-90EC42747BE2}"/>
              </a:ext>
            </a:extLst>
          </p:cNvPr>
          <p:cNvPicPr>
            <a:picLocks noChangeAspect="1"/>
          </p:cNvPicPr>
          <p:nvPr/>
        </p:nvPicPr>
        <p:blipFill>
          <a:blip r:embed="rId2" cstate="email"/>
          <a:stretch>
            <a:fillRect/>
          </a:stretch>
        </p:blipFill>
        <p:spPr>
          <a:xfrm>
            <a:off x="3069879" y="4059942"/>
            <a:ext cx="3404326" cy="2550398"/>
          </a:xfrm>
          <a:prstGeom prst="rect">
            <a:avLst/>
          </a:prstGeom>
        </p:spPr>
      </p:pic>
    </p:spTree>
    <p:extLst>
      <p:ext uri="{BB962C8B-B14F-4D97-AF65-F5344CB8AC3E}">
        <p14:creationId xmlns:p14="http://schemas.microsoft.com/office/powerpoint/2010/main" xmlns="" val="37103563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3500B-4ABF-4BE9-A9AD-1B1E08B400F8}"/>
              </a:ext>
            </a:extLst>
          </p:cNvPr>
          <p:cNvSpPr>
            <a:spLocks noGrp="1"/>
          </p:cNvSpPr>
          <p:nvPr>
            <p:ph type="title"/>
          </p:nvPr>
        </p:nvSpPr>
        <p:spPr>
          <a:xfrm>
            <a:off x="856197" y="131957"/>
            <a:ext cx="7429499" cy="1478570"/>
          </a:xfrm>
        </p:spPr>
        <p:txBody>
          <a:bodyPr/>
          <a:lstStyle/>
          <a:p>
            <a:pPr algn="ctr"/>
            <a:r>
              <a:rPr lang="el-GR" dirty="0"/>
              <a:t>Η συνεργασια με τον εντισον </a:t>
            </a:r>
            <a:endParaRPr lang="en-US" dirty="0"/>
          </a:p>
        </p:txBody>
      </p:sp>
      <p:sp>
        <p:nvSpPr>
          <p:cNvPr id="3" name="Content Placeholder 2">
            <a:extLst>
              <a:ext uri="{FF2B5EF4-FFF2-40B4-BE49-F238E27FC236}">
                <a16:creationId xmlns:a16="http://schemas.microsoft.com/office/drawing/2014/main" xmlns="" id="{199441EB-6788-4FFE-A5BB-9FFBB82978C1}"/>
              </a:ext>
            </a:extLst>
          </p:cNvPr>
          <p:cNvSpPr>
            <a:spLocks noGrp="1"/>
          </p:cNvSpPr>
          <p:nvPr>
            <p:ph idx="1"/>
          </p:nvPr>
        </p:nvSpPr>
        <p:spPr>
          <a:xfrm>
            <a:off x="856197" y="1200863"/>
            <a:ext cx="7429499" cy="3541714"/>
          </a:xfrm>
        </p:spPr>
        <p:txBody>
          <a:bodyPr>
            <a:normAutofit fontScale="62500" lnSpcReduction="20000"/>
          </a:bodyPr>
          <a:lstStyle/>
          <a:p>
            <a:pPr algn="just"/>
            <a:r>
              <a:rPr lang="el-GR" dirty="0"/>
              <a:t>Ο Τέσλα έφτασε στη Νέα Υόρκη τον Ιούνιο του 1884. Αμέσως συναντήθηκε με τον Έντισον.  Οι σχέσεις των δυο ανδρών δεν ήταν ποτέ ιδιαίτερα θερμές. Ο Έντισον ήταν άνθρωπος πρακτικός και βασιζόταν περισσότερο στην εργατικότητα και στις εμπειρίες του, σε αντίθεση με τον Τέσλα που ήταν ένας άνθρωπος με ιδανικά, διανοούμενος και περισσότερο θεωρητικός. Ακόμα είχαν διαφωνίες στο αντικείμενο της εργασίας τους καθώς ο Έντισον ήταν υποστηρικτής της χρήσης του συνεχούς ρεύματος, κυρίως για πρακτικούς λόγους και για ζητήματα ασφάλειας, ενώ ο Τέσλα υποστήριζε τη χρήση του εναλλασσόμενου ρεύματος. Στο διάστημα που εργάστηκε στο εργαστήριό του, ο Τέσλα επανασχεδίασε τις γεννήτριες του Έντισον βελτιώνοντας την απόδοσή τους και είχε σημαντική συμβολή στην ανάπτυξη ενός συστήματος λαμπτήρων τόξου. Απογοητευμένος από το γεγονός πως το σύστημα που σχεδίασε δεν τέθηκε τελικά σε εφαρμογή, αλλά και επειδή ποτέ δεν ανταμείφθηκε οικονομικά για τις πολύτιμες συνεισφορές του πέρα από τον μισθό του που έφτανε τα 18 δολάρια την εβδομάδα, παραιτήθηκε περίπου έξι μήνες μετά την έναρξη της συνεργασίας του με τον Έντισον</a:t>
            </a:r>
            <a:endParaRPr lang="en-US" dirty="0"/>
          </a:p>
        </p:txBody>
      </p:sp>
      <p:pic>
        <p:nvPicPr>
          <p:cNvPr id="5" name="Picture 4">
            <a:extLst>
              <a:ext uri="{FF2B5EF4-FFF2-40B4-BE49-F238E27FC236}">
                <a16:creationId xmlns:a16="http://schemas.microsoft.com/office/drawing/2014/main" xmlns="" id="{CDC01B99-2F4E-48CA-A419-635541CC394C}"/>
              </a:ext>
            </a:extLst>
          </p:cNvPr>
          <p:cNvPicPr>
            <a:picLocks noChangeAspect="1"/>
          </p:cNvPicPr>
          <p:nvPr/>
        </p:nvPicPr>
        <p:blipFill>
          <a:blip r:embed="rId2" cstate="email"/>
          <a:stretch>
            <a:fillRect/>
          </a:stretch>
        </p:blipFill>
        <p:spPr>
          <a:xfrm>
            <a:off x="3115500" y="4445728"/>
            <a:ext cx="2913077" cy="2184807"/>
          </a:xfrm>
          <a:prstGeom prst="rect">
            <a:avLst/>
          </a:prstGeom>
        </p:spPr>
      </p:pic>
    </p:spTree>
    <p:extLst>
      <p:ext uri="{BB962C8B-B14F-4D97-AF65-F5344CB8AC3E}">
        <p14:creationId xmlns:p14="http://schemas.microsoft.com/office/powerpoint/2010/main" xmlns="" val="15005150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B3D58-D271-4547-AACF-0006DBC95BE0}"/>
              </a:ext>
            </a:extLst>
          </p:cNvPr>
          <p:cNvSpPr>
            <a:spLocks noGrp="1"/>
          </p:cNvSpPr>
          <p:nvPr>
            <p:ph type="title"/>
          </p:nvPr>
        </p:nvSpPr>
        <p:spPr>
          <a:xfrm>
            <a:off x="856189" y="0"/>
            <a:ext cx="7429499" cy="1478570"/>
          </a:xfrm>
        </p:spPr>
        <p:txBody>
          <a:bodyPr/>
          <a:lstStyle/>
          <a:p>
            <a:pPr algn="ctr"/>
            <a:r>
              <a:rPr lang="el-GR" dirty="0"/>
              <a:t>Ηλεκτρικη καρεκλα</a:t>
            </a:r>
            <a:endParaRPr lang="en-US" dirty="0"/>
          </a:p>
        </p:txBody>
      </p:sp>
      <p:sp>
        <p:nvSpPr>
          <p:cNvPr id="3" name="Content Placeholder 2">
            <a:extLst>
              <a:ext uri="{FF2B5EF4-FFF2-40B4-BE49-F238E27FC236}">
                <a16:creationId xmlns:a16="http://schemas.microsoft.com/office/drawing/2014/main" xmlns="" id="{142C955E-B491-441F-A3C4-962D89D561D1}"/>
              </a:ext>
            </a:extLst>
          </p:cNvPr>
          <p:cNvSpPr>
            <a:spLocks noGrp="1"/>
          </p:cNvSpPr>
          <p:nvPr>
            <p:ph idx="1"/>
          </p:nvPr>
        </p:nvSpPr>
        <p:spPr>
          <a:xfrm>
            <a:off x="856190" y="1188721"/>
            <a:ext cx="7429499" cy="3550920"/>
          </a:xfrm>
        </p:spPr>
        <p:txBody>
          <a:bodyPr>
            <a:normAutofit fontScale="70000" lnSpcReduction="20000"/>
          </a:bodyPr>
          <a:lstStyle/>
          <a:p>
            <a:pPr algn="just"/>
            <a:r>
              <a:rPr lang="el-GR" dirty="0"/>
              <a:t>Ο Τέσλα μετά από κάποιες αποτυχημένες επιχειρηματικές ενέργειες βρίσκει νέο χρηματοδότη για τα πειράματα του το 1887. Το 1888 ο Τέσλα έδωσε μια διάλεξη με θέμα «Το Νέο Σύστημα Κινητήρων και Μετασχηματισμών Εναλλασσόμενου Ρεύματος», στο Αμερικάνικο Ινστιτούτο Ηλεκτρομηχανικής, η οποία έδωσε το έναυσμα στον βιομήχανο Τζορτζ Γουέστινχαουζ (1846-1914) να συνεργαστεί μαζί του. Ο Έντισον με τον χρηματοδότη του Μόργκαν άνοιξαν μέτωπο δυσφήμισης εναντίον του Τέσλα και των χρηματοδοτών του Γουέστινχαουζ και Μπράουν και ειδικά όταν ο τελευταίος πούλησε στις φυλακές Σινγκ-Σινγκ το σχέδιο κατασκευής και λειτουργίας της ηλεκτρικής καρέκλας με εναλλασσόμενο ρεύμα του Τέσλα. Η διοίκηση συμφώνησε και το 1890 έπειτα από πολλές επαναλήψεις εκτέλεσαν τον πρώτο κατάδικο στην ηλεκτρική καρέκλα, τον Γουίλιαμ Κέμλερ.</a:t>
            </a:r>
            <a:endParaRPr lang="en-US" dirty="0"/>
          </a:p>
        </p:txBody>
      </p:sp>
      <p:pic>
        <p:nvPicPr>
          <p:cNvPr id="5" name="Picture 4">
            <a:extLst>
              <a:ext uri="{FF2B5EF4-FFF2-40B4-BE49-F238E27FC236}">
                <a16:creationId xmlns:a16="http://schemas.microsoft.com/office/drawing/2014/main" xmlns="" id="{21A07B06-6A90-44DE-9BD5-29F76736B15D}"/>
              </a:ext>
            </a:extLst>
          </p:cNvPr>
          <p:cNvPicPr>
            <a:picLocks noChangeAspect="1"/>
          </p:cNvPicPr>
          <p:nvPr/>
        </p:nvPicPr>
        <p:blipFill>
          <a:blip r:embed="rId2" cstate="email"/>
          <a:stretch>
            <a:fillRect/>
          </a:stretch>
        </p:blipFill>
        <p:spPr>
          <a:xfrm>
            <a:off x="1499533" y="4918745"/>
            <a:ext cx="2487480" cy="1658320"/>
          </a:xfrm>
          <a:prstGeom prst="rect">
            <a:avLst/>
          </a:prstGeom>
        </p:spPr>
      </p:pic>
      <p:pic>
        <p:nvPicPr>
          <p:cNvPr id="7" name="Picture 6">
            <a:extLst>
              <a:ext uri="{FF2B5EF4-FFF2-40B4-BE49-F238E27FC236}">
                <a16:creationId xmlns:a16="http://schemas.microsoft.com/office/drawing/2014/main" xmlns="" id="{FAED67D4-4465-4754-8ED6-587AFA3ACBFF}"/>
              </a:ext>
            </a:extLst>
          </p:cNvPr>
          <p:cNvPicPr>
            <a:picLocks noChangeAspect="1"/>
          </p:cNvPicPr>
          <p:nvPr/>
        </p:nvPicPr>
        <p:blipFill>
          <a:blip r:embed="rId3" cstate="email"/>
          <a:stretch>
            <a:fillRect/>
          </a:stretch>
        </p:blipFill>
        <p:spPr>
          <a:xfrm>
            <a:off x="4477534" y="4636875"/>
            <a:ext cx="2879390" cy="2016651"/>
          </a:xfrm>
          <a:prstGeom prst="rect">
            <a:avLst/>
          </a:prstGeom>
        </p:spPr>
      </p:pic>
    </p:spTree>
    <p:extLst>
      <p:ext uri="{BB962C8B-B14F-4D97-AF65-F5344CB8AC3E}">
        <p14:creationId xmlns:p14="http://schemas.microsoft.com/office/powerpoint/2010/main" xmlns="" val="167812752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 y="1000108"/>
            <a:ext cx="5500694" cy="4857784"/>
          </a:xfrm>
        </p:spPr>
        <p:txBody>
          <a:bodyPr>
            <a:normAutofit fontScale="92500" lnSpcReduction="20000"/>
          </a:bodyPr>
          <a:lstStyle/>
          <a:p>
            <a:pPr algn="ctr">
              <a:buNone/>
            </a:pPr>
            <a:r>
              <a:rPr lang="el-GR" dirty="0" smtClean="0"/>
              <a:t>Την ιστορική αυτή πτήση τους επιχείρησαν στο </a:t>
            </a:r>
            <a:r>
              <a:rPr lang="el-GR" dirty="0" err="1" smtClean="0"/>
              <a:t>Κίτι</a:t>
            </a:r>
            <a:r>
              <a:rPr lang="el-GR" dirty="0" smtClean="0"/>
              <a:t> </a:t>
            </a:r>
            <a:r>
              <a:rPr lang="el-GR" dirty="0" err="1" smtClean="0"/>
              <a:t>Χόουκ</a:t>
            </a:r>
            <a:r>
              <a:rPr lang="el-GR" dirty="0" smtClean="0"/>
              <a:t> στη Βόρεια Καρολίνα, με το </a:t>
            </a:r>
            <a:r>
              <a:rPr lang="el-GR" dirty="0" err="1" smtClean="0"/>
              <a:t>διπλάνο</a:t>
            </a:r>
            <a:r>
              <a:rPr lang="el-GR" dirty="0" smtClean="0"/>
              <a:t> τους "</a:t>
            </a:r>
            <a:r>
              <a:rPr lang="el-GR" dirty="0" err="1" smtClean="0"/>
              <a:t>Flyer</a:t>
            </a:r>
            <a:r>
              <a:rPr lang="el-GR" dirty="0" smtClean="0"/>
              <a:t>" που έφερε κινητήρα 12 ίππων που κινούσε δύο έλικες. Η πτήση εκτελέστηκε με τέσσερις δοκιμές, διάρκειας 12, 13, 15 και 59 δευτερολέπτων. Κατά την τελευταία διανύθηκε απόσταση 260 μέτρων. Πριν την πραγματοποίηση της πτήσης αυτής πραγματοποίησαν δοκιμές τριετούς διάρκειας με ανεμόπτερα και χαρταετούς.</a:t>
            </a:r>
            <a:endParaRPr lang="el-GR" dirty="0"/>
          </a:p>
        </p:txBody>
      </p:sp>
      <p:pic>
        <p:nvPicPr>
          <p:cNvPr id="6146" name="Picture 2" descr="Orville Wright.jpg"/>
          <p:cNvPicPr>
            <a:picLocks noChangeAspect="1" noChangeArrowheads="1"/>
          </p:cNvPicPr>
          <p:nvPr/>
        </p:nvPicPr>
        <p:blipFill>
          <a:blip r:embed="rId2" cstate="email"/>
          <a:srcRect/>
          <a:stretch>
            <a:fillRect/>
          </a:stretch>
        </p:blipFill>
        <p:spPr bwMode="auto">
          <a:xfrm>
            <a:off x="5500851" y="714356"/>
            <a:ext cx="3389287" cy="4143404"/>
          </a:xfrm>
          <a:prstGeom prst="rect">
            <a:avLst/>
          </a:prstGeom>
          <a:noFill/>
        </p:spPr>
      </p:pic>
      <p:sp>
        <p:nvSpPr>
          <p:cNvPr id="6" name="5 - Ορθογώνιο"/>
          <p:cNvSpPr/>
          <p:nvPr/>
        </p:nvSpPr>
        <p:spPr>
          <a:xfrm>
            <a:off x="6500826" y="4929198"/>
            <a:ext cx="1468672" cy="369332"/>
          </a:xfrm>
          <a:prstGeom prst="rect">
            <a:avLst/>
          </a:prstGeom>
        </p:spPr>
        <p:txBody>
          <a:bodyPr wrap="none">
            <a:spAutoFit/>
          </a:bodyPr>
          <a:lstStyle/>
          <a:p>
            <a:r>
              <a:rPr lang="el-GR" b="1" dirty="0" err="1">
                <a:solidFill>
                  <a:prstClr val="black"/>
                </a:solidFill>
              </a:rPr>
              <a:t>Όρβιλ</a:t>
            </a:r>
            <a:r>
              <a:rPr lang="el-GR" b="1" dirty="0">
                <a:solidFill>
                  <a:prstClr val="black"/>
                </a:solidFill>
              </a:rPr>
              <a:t> Ράιτ</a:t>
            </a:r>
            <a:endParaRPr lang="el-GR" dirty="0">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DF330-F799-41CB-A5FD-09A19E9AEE63}"/>
              </a:ext>
            </a:extLst>
          </p:cNvPr>
          <p:cNvSpPr>
            <a:spLocks noGrp="1"/>
          </p:cNvSpPr>
          <p:nvPr>
            <p:ph type="title"/>
          </p:nvPr>
        </p:nvSpPr>
        <p:spPr>
          <a:xfrm>
            <a:off x="856182" y="0"/>
            <a:ext cx="7429499" cy="1478570"/>
          </a:xfrm>
        </p:spPr>
        <p:txBody>
          <a:bodyPr/>
          <a:lstStyle/>
          <a:p>
            <a:pPr algn="ctr"/>
            <a:r>
              <a:rPr lang="el-GR" dirty="0"/>
              <a:t>Το </a:t>
            </a:r>
            <a:r>
              <a:rPr lang="el-GR" dirty="0" err="1"/>
              <a:t>απογειο</a:t>
            </a:r>
            <a:r>
              <a:rPr lang="el-GR" dirty="0"/>
              <a:t> </a:t>
            </a:r>
            <a:r>
              <a:rPr lang="el-GR" smtClean="0"/>
              <a:t>τησ </a:t>
            </a:r>
            <a:r>
              <a:rPr lang="el-GR" dirty="0" err="1" smtClean="0"/>
              <a:t>δοξαΣ</a:t>
            </a:r>
            <a:endParaRPr lang="en-US" dirty="0"/>
          </a:p>
        </p:txBody>
      </p:sp>
      <p:sp>
        <p:nvSpPr>
          <p:cNvPr id="3" name="Content Placeholder 2">
            <a:extLst>
              <a:ext uri="{FF2B5EF4-FFF2-40B4-BE49-F238E27FC236}">
                <a16:creationId xmlns:a16="http://schemas.microsoft.com/office/drawing/2014/main" xmlns="" id="{BB00FF97-62E2-4914-9927-9016C9BCEA79}"/>
              </a:ext>
            </a:extLst>
          </p:cNvPr>
          <p:cNvSpPr>
            <a:spLocks noGrp="1"/>
          </p:cNvSpPr>
          <p:nvPr>
            <p:ph idx="1"/>
          </p:nvPr>
        </p:nvSpPr>
        <p:spPr>
          <a:xfrm>
            <a:off x="856182" y="1234419"/>
            <a:ext cx="7429499" cy="3541714"/>
          </a:xfrm>
        </p:spPr>
        <p:txBody>
          <a:bodyPr>
            <a:normAutofit fontScale="62500" lnSpcReduction="20000"/>
          </a:bodyPr>
          <a:lstStyle/>
          <a:p>
            <a:pPr algn="just"/>
            <a:r>
              <a:rPr lang="el-GR" dirty="0"/>
              <a:t>Το 1892 έως το 1903 ο Τέσλα αγωνιζόταν να αποδείξει ότι η εκπομπή και λήψη ραδιοκυμάτων ήταν δική του εφεύρεση καθώς στηριζόταν σε 13 δικές του πατέντες και όχι του Ιταλού Μαρκόνι. Τελικά ο Τέσλα δικαιώθηκε το 1943, ενώ αναγνωρίστηκε ως ο εφευρέτης του ραδιοφώνου το 1955. Παράλληλα τη νύχτα της 1η Μαΐου του έτους 1893 στη Διεθνή Έκθεση του Σικάγο, ο Γκρόβερ Κλήβελαντ, ο 24ος πρόεδρος των Η.Π.Α., φωταγώγησε την πόλη του Σικάγου με λάμπες που λειτουργούσαν με εναλλασσόμενο ρεύμα. Στο περίπτερο του Τέσλα και του Γουέστινχαουζ στην έκθεση επικρατούσε πανηγυρικό κλίμα. Το 1895 ο Ρέντγκεν με τη βοήθεια του Τέσλα μπορούσε να παινευτεί ότι εφηύρε τις ακτίνες Χ και έτσι η φήμη του Τέσλα εκτοξεύτηκε. Κατόπιν δήλωσε ότι είχε καταγωγή από εξωγήινους πολιτισμούς, πράγμα που συνάδει με τη σημερινή θεωρία της πανσπερμίας του σύμπαντος. Το 1898 ισχυρίστηκε, δημιουργώντας και χρησιμοποιώντας μια συσκευή τηλεγεωδυναμικής, ότι ήταν υπεύθυνος για μικρό σεισμό που συνέβη στη Νέα Υόρκη.</a:t>
            </a:r>
          </a:p>
          <a:p>
            <a:endParaRPr lang="en-US" dirty="0"/>
          </a:p>
        </p:txBody>
      </p:sp>
      <p:pic>
        <p:nvPicPr>
          <p:cNvPr id="5" name="Picture 4">
            <a:extLst>
              <a:ext uri="{FF2B5EF4-FFF2-40B4-BE49-F238E27FC236}">
                <a16:creationId xmlns:a16="http://schemas.microsoft.com/office/drawing/2014/main" xmlns="" id="{EAD2B7B0-415F-4E27-8837-A79228E2CB22}"/>
              </a:ext>
            </a:extLst>
          </p:cNvPr>
          <p:cNvPicPr>
            <a:picLocks noChangeAspect="1"/>
          </p:cNvPicPr>
          <p:nvPr/>
        </p:nvPicPr>
        <p:blipFill>
          <a:blip r:embed="rId2" cstate="email"/>
          <a:stretch>
            <a:fillRect/>
          </a:stretch>
        </p:blipFill>
        <p:spPr>
          <a:xfrm>
            <a:off x="3317196" y="4300110"/>
            <a:ext cx="2509685" cy="2232143"/>
          </a:xfrm>
          <a:prstGeom prst="rect">
            <a:avLst/>
          </a:prstGeom>
        </p:spPr>
      </p:pic>
    </p:spTree>
    <p:extLst>
      <p:ext uri="{BB962C8B-B14F-4D97-AF65-F5344CB8AC3E}">
        <p14:creationId xmlns:p14="http://schemas.microsoft.com/office/powerpoint/2010/main" xmlns="" val="76236210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1A0632-83AD-4EEF-A311-A1B13F75D87D}"/>
              </a:ext>
            </a:extLst>
          </p:cNvPr>
          <p:cNvSpPr>
            <a:spLocks noGrp="1"/>
          </p:cNvSpPr>
          <p:nvPr>
            <p:ph idx="1"/>
          </p:nvPr>
        </p:nvSpPr>
        <p:spPr>
          <a:xfrm>
            <a:off x="937470" y="466815"/>
            <a:ext cx="4624432" cy="6240184"/>
          </a:xfrm>
        </p:spPr>
        <p:txBody>
          <a:bodyPr>
            <a:normAutofit fontScale="70000" lnSpcReduction="20000"/>
          </a:bodyPr>
          <a:lstStyle/>
          <a:p>
            <a:pPr algn="just"/>
            <a:r>
              <a:rPr lang="el-GR" dirty="0"/>
              <a:t>Έως το 1910 ο Τέσλα είχε ξεχαστεί ή παραγκωνιστεί λόγω των νέων εφευρέσεων και θεωριών των αδερφών Ράιτ, των Μαρί και Πιέρ Κιουρί και του Αϊνστάιν και της εμμονής του Νικολά να θεωρεί τον εαυτό του και τις εφευρέσεις του υπαίτιους για την έκρηξη στη Τουγκούσκα. Από το 1915 έως το 1917 κέρδισε πολλές διακρίσεις από διάφορες ακαδημίες αλλά έχασε την ευκαιρία να προταθεί για Νόμπελ φυσικής από τον Έντισον.</a:t>
            </a:r>
          </a:p>
          <a:p>
            <a:pPr algn="just"/>
            <a:r>
              <a:rPr lang="el-GR" dirty="0"/>
              <a:t>Το 1916 νέα κόντρα ξεκίνησε στους κόλπους των φυσικών από τους οπαδούς της θεωρίας του Τέσλα, κυματική θεωρία, εναντίον των οπαδών της θεωρίας του Αϊνστάιν, ατομική θεωρία. Από το 1918 έως το 1922 κατοχύρωσε διάφορες πατέντες και ευρεσιτεχνίες για τη μηχανική των υγρών οι οποίες αγοράστηκαν από διάφορες εταιρίες για να τις εμπορευματοποιήσουν.</a:t>
            </a:r>
          </a:p>
          <a:p>
            <a:endParaRPr lang="en-US" dirty="0"/>
          </a:p>
        </p:txBody>
      </p:sp>
      <p:pic>
        <p:nvPicPr>
          <p:cNvPr id="5" name="Picture 4">
            <a:extLst>
              <a:ext uri="{FF2B5EF4-FFF2-40B4-BE49-F238E27FC236}">
                <a16:creationId xmlns:a16="http://schemas.microsoft.com/office/drawing/2014/main" xmlns="" id="{DA187791-7D3C-4103-9D28-8C6BBBB033BC}"/>
              </a:ext>
            </a:extLst>
          </p:cNvPr>
          <p:cNvPicPr>
            <a:picLocks noChangeAspect="1"/>
          </p:cNvPicPr>
          <p:nvPr/>
        </p:nvPicPr>
        <p:blipFill>
          <a:blip r:embed="rId2" cstate="email"/>
          <a:stretch>
            <a:fillRect/>
          </a:stretch>
        </p:blipFill>
        <p:spPr>
          <a:xfrm>
            <a:off x="5803608" y="2327768"/>
            <a:ext cx="2822896" cy="1977497"/>
          </a:xfrm>
          <a:prstGeom prst="rect">
            <a:avLst/>
          </a:prstGeom>
        </p:spPr>
      </p:pic>
    </p:spTree>
    <p:extLst>
      <p:ext uri="{BB962C8B-B14F-4D97-AF65-F5344CB8AC3E}">
        <p14:creationId xmlns:p14="http://schemas.microsoft.com/office/powerpoint/2010/main" xmlns="" val="3094715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C87EF7-BDE5-45BF-9A68-20BCD3797AF3}"/>
              </a:ext>
            </a:extLst>
          </p:cNvPr>
          <p:cNvSpPr>
            <a:spLocks noGrp="1"/>
          </p:cNvSpPr>
          <p:nvPr>
            <p:ph idx="1"/>
          </p:nvPr>
        </p:nvSpPr>
        <p:spPr>
          <a:xfrm>
            <a:off x="979797" y="341851"/>
            <a:ext cx="3839680" cy="6174298"/>
          </a:xfrm>
        </p:spPr>
        <p:txBody>
          <a:bodyPr>
            <a:normAutofit fontScale="62500" lnSpcReduction="20000"/>
          </a:bodyPr>
          <a:lstStyle/>
          <a:p>
            <a:r>
              <a:rPr lang="el-GR" dirty="0"/>
              <a:t>Το 1924 ο Τέσλα ισχυρίστηκε ότι είχε εφεύρει την περιβόητη «ακτίνα θανάτου», ένα υπερόπλο ικανό να καταστρέψει μεγάλες εκτάσεις δηλαδή έως και 10.000 αεροπλάνα σε απόσταση 200 μιλίων, ενώ επίσης ισχυρίστηκε ότι αυτό ήταν υπεύθυνο για την έκρηξη της Τουνγκούσκα, φυσικά οι δημοσιογράφοι και ο επιστημονικός κόσμος τον περιγέλασαν ενώ μέχρι σήμερα οι μελετητές εντάσσουν αυτή την εφεύρεση στο τομέα των ανεξήγητων φαινομένων και γεγονότων.</a:t>
            </a:r>
          </a:p>
          <a:p>
            <a:r>
              <a:rPr lang="el-GR" dirty="0"/>
              <a:t>Σήμερα η προσπάθεια αποκρυπτογράφησης μέρους των θεωριών και ανακαλύψεων του Τέσλα γίνεται με συστήματα όπως το Haarp. Το 1926, όταν έγινε 70 χρονών, τα πανεπιστήμια του Βελιγραδίου και του Ζάγκρεμπ τον εξέλεξαν ως επίτιμο διδάκτορα.</a:t>
            </a:r>
          </a:p>
          <a:p>
            <a:endParaRPr lang="en-US" dirty="0"/>
          </a:p>
        </p:txBody>
      </p:sp>
      <p:pic>
        <p:nvPicPr>
          <p:cNvPr id="5" name="Picture 4">
            <a:extLst>
              <a:ext uri="{FF2B5EF4-FFF2-40B4-BE49-F238E27FC236}">
                <a16:creationId xmlns:a16="http://schemas.microsoft.com/office/drawing/2014/main" xmlns="" id="{ED56A49C-DC12-4980-A782-CC9D967C5BD1}"/>
              </a:ext>
            </a:extLst>
          </p:cNvPr>
          <p:cNvPicPr>
            <a:picLocks noChangeAspect="1"/>
          </p:cNvPicPr>
          <p:nvPr/>
        </p:nvPicPr>
        <p:blipFill>
          <a:blip r:embed="rId2" cstate="email"/>
          <a:stretch>
            <a:fillRect/>
          </a:stretch>
        </p:blipFill>
        <p:spPr>
          <a:xfrm>
            <a:off x="5096312" y="1809750"/>
            <a:ext cx="3286125" cy="3238500"/>
          </a:xfrm>
          <a:prstGeom prst="rect">
            <a:avLst/>
          </a:prstGeom>
        </p:spPr>
      </p:pic>
    </p:spTree>
    <p:extLst>
      <p:ext uri="{BB962C8B-B14F-4D97-AF65-F5344CB8AC3E}">
        <p14:creationId xmlns:p14="http://schemas.microsoft.com/office/powerpoint/2010/main" xmlns="" val="13357090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CB757-9FCA-484B-979A-8DFBA6ED0FB2}"/>
              </a:ext>
            </a:extLst>
          </p:cNvPr>
          <p:cNvSpPr>
            <a:spLocks noGrp="1"/>
          </p:cNvSpPr>
          <p:nvPr>
            <p:ph type="title"/>
          </p:nvPr>
        </p:nvSpPr>
        <p:spPr>
          <a:xfrm>
            <a:off x="856151" y="-136491"/>
            <a:ext cx="7429499" cy="1478570"/>
          </a:xfrm>
        </p:spPr>
        <p:txBody>
          <a:bodyPr/>
          <a:lstStyle/>
          <a:p>
            <a:pPr algn="ctr"/>
            <a:r>
              <a:rPr lang="el-GR" dirty="0"/>
              <a:t>Ο </a:t>
            </a:r>
            <a:r>
              <a:rPr lang="el-GR" smtClean="0"/>
              <a:t>θανατοΣ </a:t>
            </a:r>
            <a:r>
              <a:rPr lang="el-GR" dirty="0"/>
              <a:t>του</a:t>
            </a:r>
            <a:endParaRPr lang="en-US" dirty="0"/>
          </a:p>
        </p:txBody>
      </p:sp>
      <p:sp>
        <p:nvSpPr>
          <p:cNvPr id="3" name="Content Placeholder 2">
            <a:extLst>
              <a:ext uri="{FF2B5EF4-FFF2-40B4-BE49-F238E27FC236}">
                <a16:creationId xmlns:a16="http://schemas.microsoft.com/office/drawing/2014/main" xmlns="" id="{BB485361-7CBC-4A4F-A827-A4C3FBF4D764}"/>
              </a:ext>
            </a:extLst>
          </p:cNvPr>
          <p:cNvSpPr>
            <a:spLocks noGrp="1"/>
          </p:cNvSpPr>
          <p:nvPr>
            <p:ph idx="1"/>
          </p:nvPr>
        </p:nvSpPr>
        <p:spPr>
          <a:xfrm>
            <a:off x="856152" y="974359"/>
            <a:ext cx="7429499" cy="3541714"/>
          </a:xfrm>
        </p:spPr>
        <p:txBody>
          <a:bodyPr>
            <a:normAutofit fontScale="55000" lnSpcReduction="20000"/>
          </a:bodyPr>
          <a:lstStyle/>
          <a:p>
            <a:pPr algn="just"/>
            <a:r>
              <a:rPr lang="el-GR" dirty="0"/>
              <a:t>Από το 1936 έως το θάνατο του το FBI παρακολουθούσε τις συνομιλίες και τις κινήσεις του Τέσλα φοβούμενοι ότι είχε αναπτύξει φιλικές σχέσεις με την σταλινική Σοβιετική Ένωση. Το 1937 ένα αμάξι χτύπησε τον Τέσλα σπάζοντάς του αρκετά πλευρά και κλονίζοντας σοβαρά την υγεία του. Όπως δήλωνε ο ίδιος, είχε να αρρωστήσει από τα τριάντα του χρόνια, πιστεύοντας πως για αυτό ευθύνονταν τα πειράματά του. Το κράτος της Γιουγκοσλαβίας, μετά το ατύχημα του, του έβγαλε ισόβια σύνταξη. Το 1941, με την επέκταση του ναζισμού στην Ευρώπη και τον αναβρασμό του παγκοσμίου πολέμου, ο Τέσλα ήθελε να κατασκευάσει ένα «νέο» υπερόπλο για να σώσει την πατρίδα του. Πέθανε στις 7 Ιανουαρίου 1943 από θρόμβωση της στεφανιαίας στο ξενοδοχείο Νιου Γιορκ. Βρέθηκε νεκρός δύο μέρες αργότερα καθώς είχε κρεμάσει στην πόρτα του δωματίου του την επιγραφή «Μην ενοχλείτε». Τα υπάρχοντά του, μεταξύ αυτών και οι σημειώσεις του γύρω από τις έρευνές του, περισυνέλεξε το FBI, τα οποία και ανέλυσε ο καθηγητής του ΜΙΤ και ηλεκτρολόγος μηχανικός Τζον Τραμπ καταλήγοντας στο συμπέρασμα πως παρά τις ιδέες του γύρω από την παραγωγή και ασύρματη μετάδοση ενέργειας, δεν είχε ανακαλύψει καμία εφαρμόσιμη μέθοδο.</a:t>
            </a:r>
          </a:p>
          <a:p>
            <a:endParaRPr lang="en-US" dirty="0"/>
          </a:p>
        </p:txBody>
      </p:sp>
      <p:pic>
        <p:nvPicPr>
          <p:cNvPr id="5" name="Picture 4">
            <a:extLst>
              <a:ext uri="{FF2B5EF4-FFF2-40B4-BE49-F238E27FC236}">
                <a16:creationId xmlns:a16="http://schemas.microsoft.com/office/drawing/2014/main" xmlns="" id="{50B969A1-7B64-444F-B343-27F245E916D3}"/>
              </a:ext>
            </a:extLst>
          </p:cNvPr>
          <p:cNvPicPr>
            <a:picLocks noChangeAspect="1"/>
          </p:cNvPicPr>
          <p:nvPr/>
        </p:nvPicPr>
        <p:blipFill>
          <a:blip r:embed="rId2" cstate="email"/>
          <a:stretch>
            <a:fillRect/>
          </a:stretch>
        </p:blipFill>
        <p:spPr>
          <a:xfrm>
            <a:off x="3939052" y="4573001"/>
            <a:ext cx="1090765" cy="1965342"/>
          </a:xfrm>
          <a:prstGeom prst="rect">
            <a:avLst/>
          </a:prstGeom>
        </p:spPr>
      </p:pic>
    </p:spTree>
    <p:extLst>
      <p:ext uri="{BB962C8B-B14F-4D97-AF65-F5344CB8AC3E}">
        <p14:creationId xmlns:p14="http://schemas.microsoft.com/office/powerpoint/2010/main" xmlns="" val="34869219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573" y="93518"/>
            <a:ext cx="7596855" cy="1608426"/>
          </a:xfrm>
        </p:spPr>
        <p:txBody>
          <a:bodyPr>
            <a:normAutofit fontScale="90000"/>
          </a:bodyPr>
          <a:lstStyle/>
          <a:p>
            <a:r>
              <a:rPr lang="el-GR" dirty="0" smtClean="0"/>
              <a:t>ΜΗΧΑΝΗ ΕΣΩΤΕΡΙΚΗΣ ΚΑΥΣΗΣ (Μεκ) - ΑΥΤΟΚΙΝΗΤΟ</a:t>
            </a:r>
            <a:endParaRPr lang="el-GR" dirty="0"/>
          </a:p>
        </p:txBody>
      </p:sp>
      <p:sp>
        <p:nvSpPr>
          <p:cNvPr id="3" name="Subtitle 2"/>
          <p:cNvSpPr>
            <a:spLocks noGrp="1"/>
          </p:cNvSpPr>
          <p:nvPr>
            <p:ph type="subTitle" idx="1"/>
          </p:nvPr>
        </p:nvSpPr>
        <p:spPr>
          <a:xfrm>
            <a:off x="6096865" y="2848697"/>
            <a:ext cx="1783142" cy="2040226"/>
          </a:xfrm>
        </p:spPr>
        <p:txBody>
          <a:bodyPr>
            <a:normAutofit fontScale="62500" lnSpcReduction="20000"/>
          </a:bodyPr>
          <a:lstStyle/>
          <a:p>
            <a:r>
              <a:rPr lang="el-GR" dirty="0" smtClean="0"/>
              <a:t>Πετρής Γεράσιμος</a:t>
            </a:r>
          </a:p>
          <a:p>
            <a:r>
              <a:rPr lang="el-GR" dirty="0" smtClean="0"/>
              <a:t>Σαμαρίκας Σπύρος</a:t>
            </a:r>
          </a:p>
          <a:p>
            <a:r>
              <a:rPr lang="el-GR" dirty="0" smtClean="0"/>
              <a:t>Σπάθας Κωνσταντίνος</a:t>
            </a:r>
          </a:p>
          <a:p>
            <a:r>
              <a:rPr lang="el-GR" dirty="0" smtClean="0"/>
              <a:t>Τοκατλιάν Αρτίν</a:t>
            </a:r>
          </a:p>
          <a:p>
            <a:r>
              <a:rPr lang="el-GR" dirty="0" smtClean="0"/>
              <a:t>Τμήμα: Β ΘΕΤ 3</a:t>
            </a:r>
          </a:p>
        </p:txBody>
      </p:sp>
      <p:pic>
        <p:nvPicPr>
          <p:cNvPr id="4" name="Picture 3"/>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2126673" y="2423391"/>
            <a:ext cx="2381250" cy="3175000"/>
          </a:xfrm>
          <a:prstGeom prst="rect">
            <a:avLst/>
          </a:prstGeom>
        </p:spPr>
      </p:pic>
    </p:spTree>
    <p:extLst>
      <p:ext uri="{BB962C8B-B14F-4D97-AF65-F5344CB8AC3E}">
        <p14:creationId xmlns="" xmlns:p14="http://schemas.microsoft.com/office/powerpoint/2010/main" val="186854817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14" y="235662"/>
            <a:ext cx="7765321" cy="793173"/>
          </a:xfrm>
        </p:spPr>
        <p:txBody>
          <a:bodyPr/>
          <a:lstStyle/>
          <a:p>
            <a:r>
              <a:rPr lang="el-GR" dirty="0" smtClean="0"/>
              <a:t>ΠΕΡΙΕΧΟΜΕΝΑ</a:t>
            </a:r>
            <a:endParaRPr lang="el-GR" dirty="0"/>
          </a:p>
        </p:txBody>
      </p:sp>
      <p:sp>
        <p:nvSpPr>
          <p:cNvPr id="3" name="Content Placeholder 2"/>
          <p:cNvSpPr>
            <a:spLocks noGrp="1"/>
          </p:cNvSpPr>
          <p:nvPr>
            <p:ph idx="1"/>
          </p:nvPr>
        </p:nvSpPr>
        <p:spPr>
          <a:xfrm>
            <a:off x="685348" y="1163782"/>
            <a:ext cx="7765322" cy="4627418"/>
          </a:xfrm>
        </p:spPr>
        <p:txBody>
          <a:bodyPr/>
          <a:lstStyle/>
          <a:p>
            <a:r>
              <a:rPr lang="el-GR" dirty="0" smtClean="0"/>
              <a:t>ΙΣΤΟΡΙΑ-ΕΞΕΛΙΞΗ</a:t>
            </a:r>
          </a:p>
          <a:p>
            <a:r>
              <a:rPr lang="el-GR" dirty="0" smtClean="0"/>
              <a:t>ΔΙΑΚΡΙΣΗ ΜΕΚ</a:t>
            </a:r>
          </a:p>
          <a:p>
            <a:r>
              <a:rPr lang="el-GR" dirty="0" smtClean="0"/>
              <a:t>ΛΕΙΤΟΥΡΓΙΑ ΜΕΚ</a:t>
            </a:r>
          </a:p>
          <a:p>
            <a:r>
              <a:rPr lang="el-GR" dirty="0" smtClean="0"/>
              <a:t>ΣΥΣΤΗΜΑ ΜΕΤΑΔΟΣΗΣ ΚΙΝΗΣΗΣ</a:t>
            </a:r>
          </a:p>
          <a:p>
            <a:r>
              <a:rPr lang="el-GR" dirty="0" smtClean="0"/>
              <a:t>ΣΥΓΚΡΙΣΗ ΚΙΝΗΤΗΡΩΝ ΒΕΝΖΙΝΗΣ ΚΑΙ ΠΕΤΡΕΛΑΙΟΥ (ΠΛΕΟΝΕΚΤΗΜΑΤΑ-ΜΕΙΟΝΕΚΤΗΜΑΤΑ)</a:t>
            </a:r>
          </a:p>
          <a:p>
            <a:r>
              <a:rPr lang="el-GR" dirty="0" smtClean="0"/>
              <a:t>ΒΙΒΛΙΟΓΡΑΦΙΑ</a:t>
            </a:r>
          </a:p>
          <a:p>
            <a:endParaRPr lang="el-GR" dirty="0"/>
          </a:p>
        </p:txBody>
      </p:sp>
    </p:spTree>
    <p:extLst>
      <p:ext uri="{BB962C8B-B14F-4D97-AF65-F5344CB8AC3E}">
        <p14:creationId xmlns="" xmlns:p14="http://schemas.microsoft.com/office/powerpoint/2010/main" val="379527718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413" y="235660"/>
            <a:ext cx="7765321" cy="793173"/>
          </a:xfrm>
        </p:spPr>
        <p:txBody>
          <a:bodyPr>
            <a:normAutofit/>
          </a:bodyPr>
          <a:lstStyle/>
          <a:p>
            <a:r>
              <a:rPr lang="el-GR" dirty="0" smtClean="0"/>
              <a:t>ΙΣΤΟΡΙΑ-ΕΞΕΛΙΞΗ</a:t>
            </a:r>
            <a:endParaRPr lang="el-GR" dirty="0"/>
          </a:p>
        </p:txBody>
      </p:sp>
      <p:pic>
        <p:nvPicPr>
          <p:cNvPr id="2" name="Content Placeholder 1"/>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5676894" y="1245279"/>
            <a:ext cx="2521324" cy="2232212"/>
          </a:xfrm>
        </p:spPr>
      </p:pic>
      <p:sp>
        <p:nvSpPr>
          <p:cNvPr id="6" name="Content Placeholder 2"/>
          <p:cNvSpPr txBox="1">
            <a:spLocks/>
          </p:cNvSpPr>
          <p:nvPr/>
        </p:nvSpPr>
        <p:spPr>
          <a:xfrm>
            <a:off x="685374" y="1163782"/>
            <a:ext cx="3702215" cy="46274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Η αρχή έγινε, όταν ο Ετιέν Λενουάρ το 1860 κατασκεύασε τον 1</a:t>
            </a:r>
            <a:r>
              <a:rPr lang="el-GR" sz="1800" baseline="30000" dirty="0" smtClean="0">
                <a:solidFill>
                  <a:prstClr val="white"/>
                </a:solidFill>
              </a:rPr>
              <a:t>ο</a:t>
            </a:r>
            <a:r>
              <a:rPr lang="el-GR" sz="1800" dirty="0" smtClean="0">
                <a:solidFill>
                  <a:prstClr val="white"/>
                </a:solidFill>
              </a:rPr>
              <a:t> χρησιμοποιήσιμο κινητήρα, ο οποίος δεν είχε επιτυχία λόγω έλλειψης ισχύος. Το 1876 ο Νίκολας Όττο Γερμανός μηχανικός εφάρμοσε στην πράξη την αρχή του τετράχρονου κινητήρα με τον οποίον το μείγμα συμπιεζόταν και έτσι βελτιώθηκε η ισχύς του. 10 χρόνια αργότερα οι Γκότλιμπ Ντάιμλερ και Βίλχελμ Μάιμπαχ έκαναν αίτηση για δίπλωμα ευρεσιτεχνίας για τη μοτοσυκλέτα που οι ίδιοι κατασκεύασαν. Από εκεί και ύστερα οι ποικίλες απόπειρες διάφορων επιστημόνων ήταν η αρχή για την επιτυχία των αυτοκινούμενων οχημάτων που χρησιμοποιούν τις ΜΕΚ από τις αρχές του 20</a:t>
            </a:r>
            <a:r>
              <a:rPr lang="el-GR" sz="1800" baseline="30000" dirty="0" smtClean="0">
                <a:solidFill>
                  <a:prstClr val="white"/>
                </a:solidFill>
              </a:rPr>
              <a:t>ου</a:t>
            </a:r>
            <a:r>
              <a:rPr lang="el-GR" sz="1800" dirty="0" smtClean="0">
                <a:solidFill>
                  <a:prstClr val="white"/>
                </a:solidFill>
              </a:rPr>
              <a:t> αιώνα μέχρι και σήμερα.</a:t>
            </a:r>
            <a:endParaRPr lang="el-GR" dirty="0" smtClean="0">
              <a:solidFill>
                <a:prstClr val="white"/>
              </a:solidFill>
            </a:endParaRPr>
          </a:p>
          <a:p>
            <a:endParaRPr lang="el-GR" dirty="0">
              <a:solidFill>
                <a:prstClr val="white"/>
              </a:solidFill>
            </a:endParaRPr>
          </a:p>
        </p:txBody>
      </p:sp>
      <p:sp>
        <p:nvSpPr>
          <p:cNvPr id="7" name="Content Placeholder 2"/>
          <p:cNvSpPr txBox="1">
            <a:spLocks/>
          </p:cNvSpPr>
          <p:nvPr/>
        </p:nvSpPr>
        <p:spPr>
          <a:xfrm>
            <a:off x="5676893" y="3694070"/>
            <a:ext cx="2593329" cy="53503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dirty="0" smtClean="0">
                <a:solidFill>
                  <a:prstClr val="white"/>
                </a:solidFill>
              </a:rPr>
              <a:t>Η 1</a:t>
            </a:r>
            <a:r>
              <a:rPr lang="el-GR" baseline="30000" dirty="0" smtClean="0">
                <a:solidFill>
                  <a:prstClr val="white"/>
                </a:solidFill>
              </a:rPr>
              <a:t>η</a:t>
            </a:r>
            <a:r>
              <a:rPr lang="el-GR" dirty="0" smtClean="0">
                <a:solidFill>
                  <a:prstClr val="white"/>
                </a:solidFill>
              </a:rPr>
              <a:t> μοτοσυκλέτα που κατασκευάστηκε το 1886 από τους Ντάιμλερ και Μάιμπαχ</a:t>
            </a:r>
          </a:p>
          <a:p>
            <a:endParaRPr lang="el-GR" dirty="0">
              <a:solidFill>
                <a:prstClr val="white"/>
              </a:solidFill>
            </a:endParaRPr>
          </a:p>
        </p:txBody>
      </p:sp>
    </p:spTree>
    <p:extLst>
      <p:ext uri="{BB962C8B-B14F-4D97-AF65-F5344CB8AC3E}">
        <p14:creationId xmlns="" xmlns:p14="http://schemas.microsoft.com/office/powerpoint/2010/main" val="1772886862"/>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411" y="235656"/>
            <a:ext cx="7765321" cy="793173"/>
          </a:xfrm>
        </p:spPr>
        <p:txBody>
          <a:bodyPr>
            <a:normAutofit/>
          </a:bodyPr>
          <a:lstStyle/>
          <a:p>
            <a:r>
              <a:rPr lang="el-GR" dirty="0" smtClean="0"/>
              <a:t>Διακριση μεκ</a:t>
            </a:r>
            <a:endParaRPr lang="el-GR" dirty="0"/>
          </a:p>
        </p:txBody>
      </p:sp>
      <p:sp>
        <p:nvSpPr>
          <p:cNvPr id="6" name="Content Placeholder 2"/>
          <p:cNvSpPr txBox="1">
            <a:spLocks/>
          </p:cNvSpPr>
          <p:nvPr/>
        </p:nvSpPr>
        <p:spPr>
          <a:xfrm>
            <a:off x="685374" y="1163782"/>
            <a:ext cx="3702215" cy="46274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Οι ΜΕΚ χωρίζονται με βάση: τον τύπο καυσίμου σε βενζινοκινητήρες και πετρελαιοκινητήρες ή κινητήρες Diesel</a:t>
            </a:r>
          </a:p>
          <a:p>
            <a:pPr marL="0" indent="0">
              <a:buFont typeface="Arial" panose="020B0604020202020204" pitchFamily="34" charset="0"/>
              <a:buNone/>
            </a:pPr>
            <a:r>
              <a:rPr lang="el-GR" sz="1800" dirty="0" smtClean="0">
                <a:solidFill>
                  <a:prstClr val="white"/>
                </a:solidFill>
              </a:rPr>
              <a:t>                                                    τον αριθμό των κυλίνδρων δηλ. τρικύλινδροι, τετρακύλινδροι κ.ο.κ.</a:t>
            </a:r>
          </a:p>
          <a:p>
            <a:pPr marL="0" indent="0">
              <a:buFont typeface="Arial" panose="020B0604020202020204" pitchFamily="34" charset="0"/>
              <a:buNone/>
            </a:pPr>
            <a:r>
              <a:rPr lang="el-GR" sz="1800" dirty="0">
                <a:solidFill>
                  <a:prstClr val="white"/>
                </a:solidFill>
              </a:rPr>
              <a:t> </a:t>
            </a:r>
            <a:r>
              <a:rPr lang="el-GR" sz="1800" dirty="0" smtClean="0">
                <a:solidFill>
                  <a:prstClr val="white"/>
                </a:solidFill>
              </a:rPr>
              <a:t>                                                    τη διάταξη των κυλίνδρων σε κατακόρυφοι σε σειρά, οριζόντιοι σε σειρά και τύπου V</a:t>
            </a:r>
          </a:p>
          <a:p>
            <a:pPr marL="0" indent="0">
              <a:buFont typeface="Arial" panose="020B0604020202020204" pitchFamily="34" charset="0"/>
              <a:buNone/>
            </a:pPr>
            <a:r>
              <a:rPr lang="el-GR" sz="1800" dirty="0">
                <a:solidFill>
                  <a:prstClr val="white"/>
                </a:solidFill>
              </a:rPr>
              <a:t> </a:t>
            </a:r>
            <a:r>
              <a:rPr lang="el-GR" sz="1800" dirty="0" smtClean="0">
                <a:solidFill>
                  <a:prstClr val="white"/>
                </a:solidFill>
              </a:rPr>
              <a:t>                                                     τη θέση που τοποθετούνται στο σκελετό του αυτοκινήτου σε διαμήκη δηλαδή κατά μήκος αυτού και σε εγκάρσια είτε μπροστά είτε πίσω.</a:t>
            </a:r>
            <a:endParaRPr lang="el-GR" sz="1800" dirty="0">
              <a:solidFill>
                <a:prstClr val="white"/>
              </a:solidFill>
            </a:endParaRP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656015" y="1286741"/>
            <a:ext cx="1564481" cy="2190750"/>
          </a:xfrm>
          <a:prstGeom prst="rect">
            <a:avLst/>
          </a:prstGeom>
        </p:spPr>
      </p:pic>
      <p:sp>
        <p:nvSpPr>
          <p:cNvPr id="8" name="Content Placeholder 2"/>
          <p:cNvSpPr txBox="1">
            <a:spLocks/>
          </p:cNvSpPr>
          <p:nvPr/>
        </p:nvSpPr>
        <p:spPr>
          <a:xfrm>
            <a:off x="4656015" y="3735540"/>
            <a:ext cx="1564481" cy="46239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dirty="0">
                <a:solidFill>
                  <a:prstClr val="white"/>
                </a:solidFill>
              </a:rPr>
              <a:t>Ο</a:t>
            </a:r>
            <a:r>
              <a:rPr lang="el-GR" dirty="0" smtClean="0">
                <a:solidFill>
                  <a:prstClr val="white"/>
                </a:solidFill>
              </a:rPr>
              <a:t>ριζόντιοι σε σειρά</a:t>
            </a:r>
            <a:endParaRPr lang="el-GR" dirty="0">
              <a:solidFill>
                <a:prstClr val="white"/>
              </a:solidFill>
            </a:endParaRPr>
          </a:p>
        </p:txBody>
      </p:sp>
      <p:pic>
        <p:nvPicPr>
          <p:cNvPr id="9" name="Picture 8"/>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488957" y="1555181"/>
            <a:ext cx="2182091" cy="1647199"/>
          </a:xfrm>
          <a:prstGeom prst="rect">
            <a:avLst/>
          </a:prstGeom>
        </p:spPr>
      </p:pic>
      <p:sp>
        <p:nvSpPr>
          <p:cNvPr id="10" name="Content Placeholder 2"/>
          <p:cNvSpPr txBox="1">
            <a:spLocks/>
          </p:cNvSpPr>
          <p:nvPr/>
        </p:nvSpPr>
        <p:spPr>
          <a:xfrm>
            <a:off x="6488957" y="3477492"/>
            <a:ext cx="2182091" cy="3922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dirty="0" smtClean="0">
                <a:solidFill>
                  <a:prstClr val="white"/>
                </a:solidFill>
              </a:rPr>
              <a:t>Τύπου V</a:t>
            </a:r>
            <a:endParaRPr lang="el-GR" dirty="0">
              <a:solidFill>
                <a:prstClr val="white"/>
              </a:solidFill>
            </a:endParaRPr>
          </a:p>
        </p:txBody>
      </p:sp>
    </p:spTree>
    <p:extLst>
      <p:ext uri="{BB962C8B-B14F-4D97-AF65-F5344CB8AC3E}">
        <p14:creationId xmlns="" xmlns:p14="http://schemas.microsoft.com/office/powerpoint/2010/main" val="311566461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8677" y="204478"/>
            <a:ext cx="7934297" cy="7931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dirty="0" smtClean="0">
                <a:solidFill>
                  <a:prstClr val="white"/>
                </a:solidFill>
              </a:rPr>
              <a:t>λειτουργια μεκ</a:t>
            </a:r>
            <a:endParaRPr lang="el-GR" dirty="0">
              <a:solidFill>
                <a:prstClr val="white"/>
              </a:solidFill>
            </a:endParaRPr>
          </a:p>
        </p:txBody>
      </p:sp>
      <p:sp>
        <p:nvSpPr>
          <p:cNvPr id="5" name="Content Placeholder 2"/>
          <p:cNvSpPr txBox="1">
            <a:spLocks/>
          </p:cNvSpPr>
          <p:nvPr/>
        </p:nvSpPr>
        <p:spPr>
          <a:xfrm>
            <a:off x="388617" y="1194961"/>
            <a:ext cx="3553972" cy="515389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Στα αυτοκίνητα χρησιμοποιούνται είτε βενζινοκινητήρες είτε πετρελαιοκινητήρες. Η λειτουργία και των δύο είναι ίδια, καθώς και στους δύο κινητήρες χρειάζεται </a:t>
            </a:r>
            <a:r>
              <a:rPr lang="el-GR" sz="1800" dirty="0">
                <a:solidFill>
                  <a:prstClr val="white"/>
                </a:solidFill>
              </a:rPr>
              <a:t>το έμβολο να κάνει 4 κινήσεις για να ολοκληρωθεί η διαδρομή της </a:t>
            </a:r>
            <a:r>
              <a:rPr lang="el-GR" sz="1800" dirty="0" smtClean="0">
                <a:solidFill>
                  <a:prstClr val="white"/>
                </a:solidFill>
              </a:rPr>
              <a:t>καύσης.</a:t>
            </a:r>
          </a:p>
          <a:p>
            <a:pPr marL="0" indent="0">
              <a:buFont typeface="Arial" panose="020B0604020202020204" pitchFamily="34" charset="0"/>
              <a:buNone/>
            </a:pPr>
            <a:r>
              <a:rPr lang="el-GR" sz="1800" u="sng" dirty="0" smtClean="0">
                <a:solidFill>
                  <a:prstClr val="white"/>
                </a:solidFill>
              </a:rPr>
              <a:t>Εισαγωγή:</a:t>
            </a:r>
            <a:r>
              <a:rPr lang="el-GR" sz="1800" dirty="0" smtClean="0">
                <a:solidFill>
                  <a:prstClr val="white"/>
                </a:solidFill>
              </a:rPr>
              <a:t> Η βαλβίδα εισαγωγής ανοίγει και το μείγμα εισέρχεται στο θάλαμο καύσης</a:t>
            </a:r>
          </a:p>
          <a:p>
            <a:pPr marL="0" indent="0">
              <a:buFont typeface="Arial" panose="020B0604020202020204" pitchFamily="34" charset="0"/>
              <a:buNone/>
            </a:pPr>
            <a:r>
              <a:rPr lang="el-GR" sz="1800" u="sng" dirty="0" smtClean="0">
                <a:solidFill>
                  <a:prstClr val="white"/>
                </a:solidFill>
              </a:rPr>
              <a:t>Συμπίεση:</a:t>
            </a:r>
            <a:r>
              <a:rPr lang="el-GR" sz="1800" dirty="0" smtClean="0">
                <a:solidFill>
                  <a:prstClr val="white"/>
                </a:solidFill>
              </a:rPr>
              <a:t> Το έμβολο κινείται προς το άνω σημείο συμπιέζοντας το μείγμα</a:t>
            </a:r>
          </a:p>
          <a:p>
            <a:pPr marL="0" indent="0">
              <a:buFont typeface="Arial" panose="020B0604020202020204" pitchFamily="34" charset="0"/>
              <a:buNone/>
            </a:pPr>
            <a:r>
              <a:rPr lang="el-GR" sz="1800" u="sng" dirty="0" smtClean="0">
                <a:solidFill>
                  <a:prstClr val="white"/>
                </a:solidFill>
              </a:rPr>
              <a:t>Ανάφλεξη:</a:t>
            </a:r>
            <a:r>
              <a:rPr lang="el-GR" sz="1800" dirty="0" smtClean="0">
                <a:solidFill>
                  <a:prstClr val="white"/>
                </a:solidFill>
              </a:rPr>
              <a:t> Η συμπίεση σε συνδιασμό με τον σπινθήρα που δίνει το μπουζί προκαλεί ανάφλεξη του μείγματος. Αυτό με τη σειρά του πιέζει το έμβολο προς το κάτω σημείο, με αποτέλεσμα να παράγει έργο</a:t>
            </a:r>
          </a:p>
          <a:p>
            <a:pPr marL="0" indent="0">
              <a:buFont typeface="Arial" panose="020B0604020202020204" pitchFamily="34" charset="0"/>
              <a:buNone/>
            </a:pPr>
            <a:r>
              <a:rPr lang="el-GR" sz="1800" u="sng" dirty="0" smtClean="0">
                <a:solidFill>
                  <a:prstClr val="white"/>
                </a:solidFill>
              </a:rPr>
              <a:t>Εξαγωγή:</a:t>
            </a:r>
            <a:r>
              <a:rPr lang="el-GR" sz="1800" dirty="0" smtClean="0">
                <a:solidFill>
                  <a:prstClr val="white"/>
                </a:solidFill>
              </a:rPr>
              <a:t> Το μείγμα εξέρχεται μέσω της ανοιχτής βαλβίδας εξαγωγής ωθούμενο από το έμβολο που κινείται από το κάτω στο άνω σημείο. </a:t>
            </a:r>
            <a:endParaRPr lang="el-GR" sz="1800" dirty="0">
              <a:solidFill>
                <a:prstClr val="white"/>
              </a:solidFill>
            </a:endParaRPr>
          </a:p>
        </p:txBody>
      </p:sp>
      <p:pic>
        <p:nvPicPr>
          <p:cNvPr id="15" name="Content Placeholder 14"/>
          <p:cNvPicPr>
            <a:picLocks noGrp="1" noChangeAspect="1"/>
          </p:cNvPicPr>
          <p:nvPr>
            <p:ph idx="1"/>
          </p:nvPr>
        </p:nvPicPr>
        <p:blipFill>
          <a:blip r:embed="rId2" cstate="email">
            <a:extLst>
              <a:ext uri="{28A0092B-C50C-407E-A947-70E740481C1C}">
                <a14:useLocalDpi xmlns="" xmlns:a14="http://schemas.microsoft.com/office/drawing/2010/main" val="0"/>
              </a:ext>
            </a:extLst>
          </a:blip>
          <a:stretch>
            <a:fillRect/>
          </a:stretch>
        </p:blipFill>
        <p:spPr>
          <a:xfrm>
            <a:off x="6373951" y="1981231"/>
            <a:ext cx="1373159" cy="3250568"/>
          </a:xfrm>
        </p:spPr>
      </p:pic>
      <p:pic>
        <p:nvPicPr>
          <p:cNvPr id="16" name="Picture 15"/>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7644803" y="1981231"/>
            <a:ext cx="1356219" cy="3250568"/>
          </a:xfrm>
          <a:prstGeom prst="rect">
            <a:avLst/>
          </a:prstGeom>
        </p:spPr>
      </p:pic>
      <p:pic>
        <p:nvPicPr>
          <p:cNvPr id="1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942589" y="1981231"/>
            <a:ext cx="1372364" cy="3250568"/>
          </a:xfrm>
          <a:prstGeom prst="rect">
            <a:avLst/>
          </a:prstGeom>
        </p:spPr>
      </p:pic>
      <p:pic>
        <p:nvPicPr>
          <p:cNvPr id="18" name="Picture 17"/>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5118488" y="1983065"/>
            <a:ext cx="1357647" cy="3248734"/>
          </a:xfrm>
          <a:prstGeom prst="rect">
            <a:avLst/>
          </a:prstGeom>
        </p:spPr>
      </p:pic>
    </p:spTree>
    <p:extLst>
      <p:ext uri="{BB962C8B-B14F-4D97-AF65-F5344CB8AC3E}">
        <p14:creationId xmlns="" xmlns:p14="http://schemas.microsoft.com/office/powerpoint/2010/main" val="80664998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6980" y="246034"/>
            <a:ext cx="7934297" cy="7931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dirty="0" err="1" smtClean="0">
                <a:solidFill>
                  <a:prstClr val="white"/>
                </a:solidFill>
              </a:rPr>
              <a:t>Συστημα</a:t>
            </a:r>
            <a:r>
              <a:rPr lang="el-GR" dirty="0" smtClean="0">
                <a:solidFill>
                  <a:prstClr val="white"/>
                </a:solidFill>
              </a:rPr>
              <a:t> </a:t>
            </a:r>
            <a:r>
              <a:rPr lang="el-GR" dirty="0" err="1" smtClean="0">
                <a:solidFill>
                  <a:prstClr val="white"/>
                </a:solidFill>
              </a:rPr>
              <a:t>μεταδοσηΣ</a:t>
            </a:r>
            <a:r>
              <a:rPr lang="el-GR" dirty="0" smtClean="0">
                <a:solidFill>
                  <a:prstClr val="white"/>
                </a:solidFill>
              </a:rPr>
              <a:t> κινησησ</a:t>
            </a:r>
            <a:endParaRPr lang="el-GR" dirty="0">
              <a:solidFill>
                <a:prstClr val="white"/>
              </a:solidFill>
            </a:endParaRPr>
          </a:p>
        </p:txBody>
      </p:sp>
      <p:sp>
        <p:nvSpPr>
          <p:cNvPr id="3" name="Content Placeholder 2"/>
          <p:cNvSpPr txBox="1">
            <a:spLocks/>
          </p:cNvSpPr>
          <p:nvPr/>
        </p:nvSpPr>
        <p:spPr>
          <a:xfrm>
            <a:off x="388617" y="1194961"/>
            <a:ext cx="3553972" cy="51538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Για να κινηθεί το αυτοκίνητο δεν χρειάζεται μόνο η ΜΕΚ, αλλά και το σύστημα μετάδοσης κίνησης. Αυτό αναλαμβάνει τη μεταφορά της ισχύος από τον στροφαλοφόρο άξονα του κινητήρα στους κινητήριους τροχούς και αποτελείται από:</a:t>
            </a:r>
          </a:p>
          <a:p>
            <a:r>
              <a:rPr lang="el-GR" sz="1800" dirty="0" smtClean="0">
                <a:solidFill>
                  <a:prstClr val="white"/>
                </a:solidFill>
              </a:rPr>
              <a:t>Τον συμπλέκτη</a:t>
            </a:r>
          </a:p>
          <a:p>
            <a:r>
              <a:rPr lang="el-GR" sz="1800" dirty="0" smtClean="0">
                <a:solidFill>
                  <a:prstClr val="white"/>
                </a:solidFill>
              </a:rPr>
              <a:t>Το κιβώτιο ταχυτήτων</a:t>
            </a:r>
          </a:p>
          <a:p>
            <a:r>
              <a:rPr lang="el-GR" sz="1800" dirty="0" smtClean="0">
                <a:solidFill>
                  <a:prstClr val="white"/>
                </a:solidFill>
              </a:rPr>
              <a:t>Τον άξονα μετάδοσης κίνησης</a:t>
            </a:r>
          </a:p>
          <a:p>
            <a:r>
              <a:rPr lang="el-GR" sz="1800" dirty="0" smtClean="0">
                <a:solidFill>
                  <a:prstClr val="white"/>
                </a:solidFill>
              </a:rPr>
              <a:t>Το διαφορικό</a:t>
            </a:r>
          </a:p>
          <a:p>
            <a:r>
              <a:rPr lang="el-GR" sz="1800" dirty="0" smtClean="0">
                <a:solidFill>
                  <a:prstClr val="white"/>
                </a:solidFill>
              </a:rPr>
              <a:t>Το ημιαξόνιο</a:t>
            </a:r>
          </a:p>
        </p:txBody>
      </p:sp>
      <p:pic>
        <p:nvPicPr>
          <p:cNvPr id="5" name="Picture 4"/>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142142" y="1911928"/>
            <a:ext cx="4652093" cy="3248059"/>
          </a:xfrm>
          <a:prstGeom prst="rect">
            <a:avLst/>
          </a:prstGeom>
        </p:spPr>
      </p:pic>
    </p:spTree>
    <p:extLst>
      <p:ext uri="{BB962C8B-B14F-4D97-AF65-F5344CB8AC3E}">
        <p14:creationId xmlns="" xmlns:p14="http://schemas.microsoft.com/office/powerpoint/2010/main" val="2430294248"/>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071546"/>
            <a:ext cx="5357818" cy="4325112"/>
          </a:xfrm>
        </p:spPr>
        <p:txBody>
          <a:bodyPr>
            <a:normAutofit fontScale="85000" lnSpcReduction="20000"/>
          </a:bodyPr>
          <a:lstStyle/>
          <a:p>
            <a:pPr algn="ctr">
              <a:buNone/>
            </a:pPr>
            <a:r>
              <a:rPr lang="el-GR" dirty="0" smtClean="0"/>
              <a:t>Στα επόμενα δύο χρόνια τα αδέλφια εξέλιξαν την πτητική μηχανή τους στο πρώτο πρακτικό αεροσκάφος σταθερής πτέρυγας. Παρόλο που δεν υπήρξαν οι πρώτοι που κατασκεύασαν και πέταξαν πειραματικά αεροσκάφη, οι αδελφοί Ράιτ ήταν οι πρώτοι που εφηύραν τις επιφάνειες ελέγχου του αεροσκάφους, γεγονός που κατέστησε την πτήση αεροσκαφών σταθερής πτέρυγας εφικτή.</a:t>
            </a:r>
            <a:endParaRPr lang="el-GR" dirty="0"/>
          </a:p>
        </p:txBody>
      </p:sp>
      <p:pic>
        <p:nvPicPr>
          <p:cNvPr id="5122" name="Picture 2" descr="Wilbur Wright.jpg"/>
          <p:cNvPicPr>
            <a:picLocks noChangeAspect="1" noChangeArrowheads="1"/>
          </p:cNvPicPr>
          <p:nvPr/>
        </p:nvPicPr>
        <p:blipFill>
          <a:blip r:embed="rId2" cstate="email"/>
          <a:srcRect/>
          <a:stretch>
            <a:fillRect/>
          </a:stretch>
        </p:blipFill>
        <p:spPr bwMode="auto">
          <a:xfrm>
            <a:off x="5429256" y="1000108"/>
            <a:ext cx="3247182" cy="4286280"/>
          </a:xfrm>
          <a:prstGeom prst="rect">
            <a:avLst/>
          </a:prstGeom>
          <a:noFill/>
        </p:spPr>
      </p:pic>
      <p:sp>
        <p:nvSpPr>
          <p:cNvPr id="5" name="4 - Ορθογώνιο"/>
          <p:cNvSpPr/>
          <p:nvPr/>
        </p:nvSpPr>
        <p:spPr>
          <a:xfrm>
            <a:off x="6000845" y="5357826"/>
            <a:ext cx="2129109" cy="369332"/>
          </a:xfrm>
          <a:prstGeom prst="rect">
            <a:avLst/>
          </a:prstGeom>
        </p:spPr>
        <p:txBody>
          <a:bodyPr wrap="none">
            <a:spAutoFit/>
          </a:bodyPr>
          <a:lstStyle/>
          <a:p>
            <a:r>
              <a:rPr lang="el-GR" b="1" dirty="0" err="1">
                <a:solidFill>
                  <a:prstClr val="black"/>
                </a:solidFill>
              </a:rPr>
              <a:t>Γουίλμπουρ</a:t>
            </a:r>
            <a:r>
              <a:rPr lang="el-GR" b="1" dirty="0">
                <a:solidFill>
                  <a:prstClr val="black"/>
                </a:solidFill>
              </a:rPr>
              <a:t> Ράιτ</a:t>
            </a:r>
            <a:endParaRPr lang="el-GR" dirty="0">
              <a:solidFill>
                <a:prstClr val="black"/>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6980" y="246024"/>
            <a:ext cx="7934297" cy="990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sz="2800" dirty="0" err="1" smtClean="0">
                <a:solidFill>
                  <a:prstClr val="white"/>
                </a:solidFill>
              </a:rPr>
              <a:t>Συστημα</a:t>
            </a:r>
            <a:r>
              <a:rPr lang="el-GR" sz="2800" dirty="0" smtClean="0">
                <a:solidFill>
                  <a:prstClr val="white"/>
                </a:solidFill>
              </a:rPr>
              <a:t> </a:t>
            </a:r>
            <a:r>
              <a:rPr lang="el-GR" sz="2800" dirty="0" err="1" smtClean="0">
                <a:solidFill>
                  <a:prstClr val="white"/>
                </a:solidFill>
              </a:rPr>
              <a:t>μεταδοσηΣ</a:t>
            </a:r>
            <a:r>
              <a:rPr lang="el-GR" sz="2800" dirty="0" smtClean="0">
                <a:solidFill>
                  <a:prstClr val="white"/>
                </a:solidFill>
              </a:rPr>
              <a:t> κινησησ</a:t>
            </a:r>
          </a:p>
          <a:p>
            <a:r>
              <a:rPr lang="el-GR" sz="2800" dirty="0" smtClean="0">
                <a:solidFill>
                  <a:prstClr val="white"/>
                </a:solidFill>
              </a:rPr>
              <a:t>συμπλεκτησ</a:t>
            </a:r>
            <a:endParaRPr lang="el-GR" sz="2800" dirty="0">
              <a:solidFill>
                <a:prstClr val="white"/>
              </a:solidFill>
            </a:endParaRPr>
          </a:p>
        </p:txBody>
      </p:sp>
      <p:sp>
        <p:nvSpPr>
          <p:cNvPr id="5" name="Content Placeholder 2"/>
          <p:cNvSpPr txBox="1">
            <a:spLocks/>
          </p:cNvSpPr>
          <p:nvPr/>
        </p:nvSpPr>
        <p:spPr>
          <a:xfrm>
            <a:off x="575652" y="1950035"/>
            <a:ext cx="3553972" cy="315883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Ο συμπλέκτης παίρνει το ρόλο της σύμπλεξης και της αποσύμπλεξης μεταξύ των σχέσεων του κιβωτίου ταχυτήτων. Τα είδη αυτού διακρίνονται σε 3 συστήματα σύμπλεξης: με τριβή (μηχανικός συμπλέκτης), με ηλεκτρισμό (ηλεκτρομαγνητικοί) και με υδραυλικό υγρό (υδραυλικοί). </a:t>
            </a:r>
            <a:endParaRPr lang="el-GR" sz="1800" dirty="0" smtClean="0">
              <a:solidFill>
                <a:prstClr val="white"/>
              </a:solidFill>
            </a:endParaRPr>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303693" y="1950028"/>
            <a:ext cx="2667000" cy="2667000"/>
          </a:xfrm>
          <a:prstGeom prst="rect">
            <a:avLst/>
          </a:prstGeom>
        </p:spPr>
      </p:pic>
      <p:sp>
        <p:nvSpPr>
          <p:cNvPr id="7" name="Content Placeholder 2"/>
          <p:cNvSpPr txBox="1">
            <a:spLocks/>
          </p:cNvSpPr>
          <p:nvPr/>
        </p:nvSpPr>
        <p:spPr>
          <a:xfrm>
            <a:off x="5620022" y="4816292"/>
            <a:ext cx="2034345" cy="46239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dirty="0" smtClean="0">
                <a:solidFill>
                  <a:prstClr val="white"/>
                </a:solidFill>
              </a:rPr>
              <a:t>Μηχανικός συμπλέκτης</a:t>
            </a:r>
            <a:endParaRPr lang="el-GR" dirty="0">
              <a:solidFill>
                <a:prstClr val="white"/>
              </a:solidFill>
            </a:endParaRPr>
          </a:p>
        </p:txBody>
      </p:sp>
    </p:spTree>
    <p:extLst>
      <p:ext uri="{BB962C8B-B14F-4D97-AF65-F5344CB8AC3E}">
        <p14:creationId xmlns="" xmlns:p14="http://schemas.microsoft.com/office/powerpoint/2010/main" val="224081356"/>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1310" y="398320"/>
            <a:ext cx="7934297" cy="990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sz="2800" dirty="0" err="1" smtClean="0">
                <a:solidFill>
                  <a:prstClr val="white"/>
                </a:solidFill>
              </a:rPr>
              <a:t>Συστημα</a:t>
            </a:r>
            <a:r>
              <a:rPr lang="el-GR" sz="2800" dirty="0" smtClean="0">
                <a:solidFill>
                  <a:prstClr val="white"/>
                </a:solidFill>
              </a:rPr>
              <a:t> </a:t>
            </a:r>
            <a:r>
              <a:rPr lang="el-GR" sz="2800" dirty="0" err="1" smtClean="0">
                <a:solidFill>
                  <a:prstClr val="white"/>
                </a:solidFill>
              </a:rPr>
              <a:t>μεταδοσηΣ</a:t>
            </a:r>
            <a:r>
              <a:rPr lang="el-GR" sz="2800" dirty="0" smtClean="0">
                <a:solidFill>
                  <a:prstClr val="white"/>
                </a:solidFill>
              </a:rPr>
              <a:t> κινησησ</a:t>
            </a:r>
          </a:p>
          <a:p>
            <a:r>
              <a:rPr lang="el-GR" sz="2800" dirty="0" smtClean="0">
                <a:solidFill>
                  <a:prstClr val="white"/>
                </a:solidFill>
              </a:rPr>
              <a:t>Κιβωτιο ταχυτητων</a:t>
            </a:r>
            <a:endParaRPr lang="el-GR" sz="2800" dirty="0">
              <a:solidFill>
                <a:prstClr val="white"/>
              </a:solidFill>
            </a:endParaRPr>
          </a:p>
        </p:txBody>
      </p:sp>
      <p:sp>
        <p:nvSpPr>
          <p:cNvPr id="5" name="Content Placeholder 2"/>
          <p:cNvSpPr txBox="1">
            <a:spLocks/>
          </p:cNvSpPr>
          <p:nvPr/>
        </p:nvSpPr>
        <p:spPr>
          <a:xfrm>
            <a:off x="575652" y="1388918"/>
            <a:ext cx="3553972" cy="508461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effectLst/>
              </a:rPr>
              <a:t>Το όνομά του οφείλεται στο γεγονός ότι μοιάζει με «κουτί που περιέχει γρανάζια». Σκοπός του είναι να μεταφέρει </a:t>
            </a:r>
            <a:r>
              <a:rPr lang="el-GR" sz="1800" dirty="0">
                <a:solidFill>
                  <a:prstClr val="white"/>
                </a:solidFill>
                <a:effectLst/>
              </a:rPr>
              <a:t>την ισχύ από τον συμπλέκτη στο διαφορικό και από εκεί στους τροχούς</a:t>
            </a:r>
            <a:r>
              <a:rPr lang="el-GR" sz="1800" dirty="0" smtClean="0">
                <a:solidFill>
                  <a:prstClr val="white"/>
                </a:solidFill>
                <a:effectLst/>
              </a:rPr>
              <a:t>. Η σχέση μετάδοσης είναι μεταβλητή και κάθε μία από αυτές αντιστοιχεί σε γρανάζι διαφορετικής διαμέτρου, με σκοπό οι στροφές του κινητήρα να μένουν σε χαμηλά επιπέδα, έτσι ώστε να επιτευχθεί η μέγιστη ισχύς. Χωρίζονται σε μηχανικά (χειροκίνητα) και σε αυτόματα CVT (συνεχώς μεταβαλλόμενων σχέσεων) και αυτόματα διπλού συμπλέκτη.</a:t>
            </a:r>
            <a:endParaRPr lang="el-GR" dirty="0" smtClean="0">
              <a:solidFill>
                <a:prstClr val="white"/>
              </a:solidFill>
              <a:effectLst/>
            </a:endParaRPr>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5007840" y="1524761"/>
            <a:ext cx="3591505" cy="3504438"/>
          </a:xfrm>
          <a:prstGeom prst="rect">
            <a:avLst/>
          </a:prstGeom>
        </p:spPr>
      </p:pic>
      <p:sp>
        <p:nvSpPr>
          <p:cNvPr id="7" name="Content Placeholder 2"/>
          <p:cNvSpPr txBox="1">
            <a:spLocks/>
          </p:cNvSpPr>
          <p:nvPr/>
        </p:nvSpPr>
        <p:spPr>
          <a:xfrm>
            <a:off x="5751368" y="5165042"/>
            <a:ext cx="2222518" cy="6226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dirty="0" smtClean="0">
                <a:solidFill>
                  <a:prstClr val="white"/>
                </a:solidFill>
              </a:rPr>
              <a:t>Αυτόματο κιβώτιο διπλού συμπλέκτη DSG της AUDI</a:t>
            </a:r>
            <a:endParaRPr lang="el-GR" dirty="0">
              <a:solidFill>
                <a:prstClr val="white"/>
              </a:solidFill>
            </a:endParaRPr>
          </a:p>
        </p:txBody>
      </p:sp>
    </p:spTree>
    <p:extLst>
      <p:ext uri="{BB962C8B-B14F-4D97-AF65-F5344CB8AC3E}">
        <p14:creationId xmlns="" xmlns:p14="http://schemas.microsoft.com/office/powerpoint/2010/main" val="4550620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1303" y="398320"/>
            <a:ext cx="7934297" cy="990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sz="2800" dirty="0" err="1" smtClean="0">
                <a:solidFill>
                  <a:prstClr val="white"/>
                </a:solidFill>
              </a:rPr>
              <a:t>Συστημα</a:t>
            </a:r>
            <a:r>
              <a:rPr lang="el-GR" sz="2800" dirty="0" smtClean="0">
                <a:solidFill>
                  <a:prstClr val="white"/>
                </a:solidFill>
              </a:rPr>
              <a:t> </a:t>
            </a:r>
            <a:r>
              <a:rPr lang="el-GR" sz="2800" dirty="0" err="1" smtClean="0">
                <a:solidFill>
                  <a:prstClr val="white"/>
                </a:solidFill>
              </a:rPr>
              <a:t>μεταδοσηΣ</a:t>
            </a:r>
            <a:r>
              <a:rPr lang="el-GR" sz="2800" dirty="0" smtClean="0">
                <a:solidFill>
                  <a:prstClr val="white"/>
                </a:solidFill>
              </a:rPr>
              <a:t> κινησησ</a:t>
            </a:r>
          </a:p>
          <a:p>
            <a:r>
              <a:rPr lang="el-GR" sz="2800" dirty="0" smtClean="0">
                <a:solidFill>
                  <a:prstClr val="white"/>
                </a:solidFill>
              </a:rPr>
              <a:t>Αξονασ και διαφορικο</a:t>
            </a:r>
            <a:endParaRPr lang="el-GR" sz="2800" dirty="0">
              <a:solidFill>
                <a:prstClr val="white"/>
              </a:solidFill>
            </a:endParaRPr>
          </a:p>
        </p:txBody>
      </p:sp>
      <p:sp>
        <p:nvSpPr>
          <p:cNvPr id="5" name="Content Placeholder 2"/>
          <p:cNvSpPr txBox="1">
            <a:spLocks/>
          </p:cNvSpPr>
          <p:nvPr/>
        </p:nvSpPr>
        <p:spPr>
          <a:xfrm>
            <a:off x="575652" y="1388918"/>
            <a:ext cx="3553972" cy="50846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Την μετάδοση της κίνησης την παίρνει στη συνέχεια ο άξονας με περιστροφική κίνηση κατά μήκος του αμαξόματος. Εν ακολουθία, το διαφορικό κατανέμει διαφορετική περιστροφική ταχύτητα στους τροχούς ανάλογα με την πρόσφυση που χρειάζεται ο καθένας. Οι θέσεις και των δυο εξαρτάται από το αν το όχημα είναι δικίνητο (κίνηση στους μπροστά ή στους πίσω τροχούς) ή τετρακίνητο.</a:t>
            </a:r>
            <a:endParaRPr lang="el-GR" dirty="0" smtClean="0">
              <a:solidFill>
                <a:prstClr val="white"/>
              </a:solidFill>
              <a:effectLst/>
            </a:endParaRPr>
          </a:p>
        </p:txBody>
      </p:sp>
      <p:pic>
        <p:nvPicPr>
          <p:cNvPr id="7" name="Picture 6"/>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598344" y="1388918"/>
            <a:ext cx="4342830" cy="3343014"/>
          </a:xfrm>
          <a:prstGeom prst="rect">
            <a:avLst/>
          </a:prstGeom>
        </p:spPr>
      </p:pic>
      <p:sp>
        <p:nvSpPr>
          <p:cNvPr id="8" name="Content Placeholder 2"/>
          <p:cNvSpPr txBox="1">
            <a:spLocks/>
          </p:cNvSpPr>
          <p:nvPr/>
        </p:nvSpPr>
        <p:spPr>
          <a:xfrm>
            <a:off x="5260399" y="4832610"/>
            <a:ext cx="2807006" cy="75491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sz="1600" dirty="0" smtClean="0">
                <a:solidFill>
                  <a:srgbClr val="ABDAFC">
                    <a:lumMod val="75000"/>
                  </a:srgbClr>
                </a:solidFill>
              </a:rPr>
              <a:t>Μπλε</a:t>
            </a:r>
            <a:r>
              <a:rPr lang="el-GR" sz="1600" dirty="0" smtClean="0">
                <a:solidFill>
                  <a:prstClr val="white"/>
                </a:solidFill>
              </a:rPr>
              <a:t>: άξονας μετάδοσης κίνησης</a:t>
            </a:r>
          </a:p>
          <a:p>
            <a:pPr marL="0" indent="0" algn="ctr">
              <a:buFont typeface="Arial" panose="020B0604020202020204" pitchFamily="34" charset="0"/>
              <a:buNone/>
            </a:pPr>
            <a:r>
              <a:rPr lang="el-GR" sz="1600" dirty="0" smtClean="0">
                <a:solidFill>
                  <a:srgbClr val="FF0000"/>
                </a:solidFill>
              </a:rPr>
              <a:t>Κόκκινο</a:t>
            </a:r>
            <a:r>
              <a:rPr lang="el-GR" sz="1600" dirty="0" smtClean="0">
                <a:solidFill>
                  <a:prstClr val="white"/>
                </a:solidFill>
              </a:rPr>
              <a:t>: διαφορικό</a:t>
            </a:r>
            <a:endParaRPr lang="el-GR" sz="1600" dirty="0">
              <a:solidFill>
                <a:srgbClr val="FF0000"/>
              </a:solidFill>
            </a:endParaRPr>
          </a:p>
        </p:txBody>
      </p:sp>
    </p:spTree>
    <p:extLst>
      <p:ext uri="{BB962C8B-B14F-4D97-AF65-F5344CB8AC3E}">
        <p14:creationId xmlns="" xmlns:p14="http://schemas.microsoft.com/office/powerpoint/2010/main" val="28667933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1295" y="398320"/>
            <a:ext cx="7934297" cy="99059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sz="2800" dirty="0" err="1" smtClean="0">
                <a:solidFill>
                  <a:prstClr val="white"/>
                </a:solidFill>
              </a:rPr>
              <a:t>Συστημα</a:t>
            </a:r>
            <a:r>
              <a:rPr lang="el-GR" sz="2800" dirty="0" smtClean="0">
                <a:solidFill>
                  <a:prstClr val="white"/>
                </a:solidFill>
              </a:rPr>
              <a:t> </a:t>
            </a:r>
            <a:r>
              <a:rPr lang="el-GR" sz="2800" dirty="0" err="1" smtClean="0">
                <a:solidFill>
                  <a:prstClr val="white"/>
                </a:solidFill>
              </a:rPr>
              <a:t>μεταδοσηΣ</a:t>
            </a:r>
            <a:r>
              <a:rPr lang="el-GR" sz="2800" dirty="0" smtClean="0">
                <a:solidFill>
                  <a:prstClr val="white"/>
                </a:solidFill>
              </a:rPr>
              <a:t> κινησησ</a:t>
            </a:r>
          </a:p>
          <a:p>
            <a:r>
              <a:rPr lang="el-GR" sz="2800" dirty="0" smtClean="0">
                <a:solidFill>
                  <a:prstClr val="white"/>
                </a:solidFill>
              </a:rPr>
              <a:t>ημιαξονιο</a:t>
            </a:r>
            <a:endParaRPr lang="el-GR" sz="2800" dirty="0">
              <a:solidFill>
                <a:prstClr val="white"/>
              </a:solidFill>
            </a:endParaRPr>
          </a:p>
        </p:txBody>
      </p:sp>
      <p:sp>
        <p:nvSpPr>
          <p:cNvPr id="5" name="Content Placeholder 2"/>
          <p:cNvSpPr txBox="1">
            <a:spLocks/>
          </p:cNvSpPr>
          <p:nvPr/>
        </p:nvSpPr>
        <p:spPr>
          <a:xfrm>
            <a:off x="614619" y="2386445"/>
            <a:ext cx="3553972" cy="19673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l-GR" dirty="0" smtClean="0">
                <a:solidFill>
                  <a:prstClr val="white"/>
                </a:solidFill>
              </a:rPr>
              <a:t>    </a:t>
            </a:r>
            <a:r>
              <a:rPr lang="el-GR" sz="1800" dirty="0" smtClean="0">
                <a:solidFill>
                  <a:prstClr val="white"/>
                </a:solidFill>
              </a:rPr>
              <a:t>Το ημιάξονιο είναι το τελικό στάδιο μεταφοράς της ροπής στους τροχούς. Εκτελεί περιστροφική κίνηση και όπως και ο άξονας και το διαφορικό η θέση του ποικίλει ανάλογα με τη μετάδοση κίνησης.</a:t>
            </a:r>
            <a:endParaRPr lang="el-GR" sz="1800" dirty="0" smtClean="0">
              <a:solidFill>
                <a:prstClr val="white"/>
              </a:solidFill>
              <a:effectLst/>
            </a:endParaRPr>
          </a:p>
        </p:txBody>
      </p:sp>
      <p:pic>
        <p:nvPicPr>
          <p:cNvPr id="6" name="Picture 5"/>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4473887" y="1535854"/>
            <a:ext cx="4457131" cy="3431000"/>
          </a:xfrm>
          <a:prstGeom prst="rect">
            <a:avLst/>
          </a:prstGeom>
        </p:spPr>
      </p:pic>
      <p:sp>
        <p:nvSpPr>
          <p:cNvPr id="7" name="Content Placeholder 2"/>
          <p:cNvSpPr txBox="1">
            <a:spLocks/>
          </p:cNvSpPr>
          <p:nvPr/>
        </p:nvSpPr>
        <p:spPr>
          <a:xfrm>
            <a:off x="5298919" y="5113790"/>
            <a:ext cx="2807006" cy="51954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l-GR" sz="1600" dirty="0" smtClean="0">
                <a:solidFill>
                  <a:srgbClr val="DE9C3C">
                    <a:lumMod val="75000"/>
                  </a:srgbClr>
                </a:solidFill>
              </a:rPr>
              <a:t>Καφέ</a:t>
            </a:r>
            <a:r>
              <a:rPr lang="el-GR" sz="1600" dirty="0" smtClean="0">
                <a:solidFill>
                  <a:prstClr val="white"/>
                </a:solidFill>
              </a:rPr>
              <a:t>: ημιαξόνιο</a:t>
            </a:r>
            <a:endParaRPr lang="el-GR" sz="1600" dirty="0">
              <a:solidFill>
                <a:srgbClr val="FF0000"/>
              </a:solidFill>
            </a:endParaRPr>
          </a:p>
        </p:txBody>
      </p:sp>
    </p:spTree>
    <p:extLst>
      <p:ext uri="{BB962C8B-B14F-4D97-AF65-F5344CB8AC3E}">
        <p14:creationId xmlns="" xmlns:p14="http://schemas.microsoft.com/office/powerpoint/2010/main" val="162227929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9975" y="398320"/>
            <a:ext cx="7934297" cy="990599"/>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sz="2800" dirty="0" smtClean="0">
                <a:solidFill>
                  <a:prstClr val="white"/>
                </a:solidFill>
              </a:rPr>
              <a:t>Συγκριση κινητηρων βενζινησ και πετρελαιου</a:t>
            </a:r>
          </a:p>
          <a:p>
            <a:r>
              <a:rPr lang="el-GR" sz="2800" dirty="0" smtClean="0">
                <a:solidFill>
                  <a:prstClr val="white"/>
                </a:solidFill>
              </a:rPr>
              <a:t>Πλεονεκτηματα-μειονεκτηματα</a:t>
            </a:r>
          </a:p>
        </p:txBody>
      </p:sp>
      <p:sp>
        <p:nvSpPr>
          <p:cNvPr id="5" name="Content Placeholder 2"/>
          <p:cNvSpPr txBox="1">
            <a:spLocks/>
          </p:cNvSpPr>
          <p:nvPr/>
        </p:nvSpPr>
        <p:spPr>
          <a:xfrm>
            <a:off x="575652" y="1388918"/>
            <a:ext cx="3553972" cy="50846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l-GR" dirty="0" smtClean="0">
                <a:solidFill>
                  <a:srgbClr val="00B050"/>
                </a:solidFill>
              </a:rPr>
              <a:t>ΠΛΕΟΝΕΚΤΗΜΑΤΑ (ΒΕΝΖΙΝΗ)</a:t>
            </a:r>
          </a:p>
          <a:p>
            <a:r>
              <a:rPr lang="el-GR" dirty="0" smtClean="0">
                <a:solidFill>
                  <a:prstClr val="white"/>
                </a:solidFill>
                <a:effectLst/>
              </a:rPr>
              <a:t>Χαμηλό κόστος αγοράς</a:t>
            </a:r>
          </a:p>
          <a:p>
            <a:r>
              <a:rPr lang="el-GR" dirty="0" smtClean="0">
                <a:solidFill>
                  <a:prstClr val="white"/>
                </a:solidFill>
                <a:effectLst/>
              </a:rPr>
              <a:t>Ελαφρύς λόγω ύπαρξης ελαφρών υλικών για να δομηθεί ο κινητήρας</a:t>
            </a:r>
          </a:p>
          <a:p>
            <a:r>
              <a:rPr lang="el-GR" dirty="0" smtClean="0">
                <a:solidFill>
                  <a:prstClr val="white"/>
                </a:solidFill>
                <a:effectLst/>
              </a:rPr>
              <a:t>Αυξημένες επιδόσεις ειδικά σε υψηλές στροφές</a:t>
            </a:r>
          </a:p>
          <a:p>
            <a:r>
              <a:rPr lang="el-GR" dirty="0" smtClean="0">
                <a:solidFill>
                  <a:srgbClr val="FF0000"/>
                </a:solidFill>
                <a:effectLst/>
              </a:rPr>
              <a:t>ΜΕΙΟΝΕΚΤΗΜΑΤΑ (ΒΕΝΖΙΝΗ)</a:t>
            </a:r>
          </a:p>
          <a:p>
            <a:r>
              <a:rPr lang="el-GR" dirty="0" smtClean="0">
                <a:solidFill>
                  <a:prstClr val="white"/>
                </a:solidFill>
                <a:effectLst/>
              </a:rPr>
              <a:t>Έλλειψη ανθεκτικότητας στο χρόνο</a:t>
            </a:r>
          </a:p>
          <a:p>
            <a:r>
              <a:rPr lang="el-GR" dirty="0" smtClean="0">
                <a:solidFill>
                  <a:prstClr val="white"/>
                </a:solidFill>
                <a:effectLst/>
              </a:rPr>
              <a:t>Υψηλά επίπεδα εκπομπής ρύπων με αποτέλεσμα τη ρύπανση του περιβάλλοντος</a:t>
            </a:r>
          </a:p>
          <a:p>
            <a:r>
              <a:rPr lang="el-GR" dirty="0" smtClean="0">
                <a:solidFill>
                  <a:prstClr val="white"/>
                </a:solidFill>
                <a:effectLst/>
              </a:rPr>
              <a:t>Μεγάλη κατανάλωση καυσίμου</a:t>
            </a:r>
          </a:p>
        </p:txBody>
      </p:sp>
      <p:sp>
        <p:nvSpPr>
          <p:cNvPr id="6" name="Content Placeholder 2"/>
          <p:cNvSpPr txBox="1">
            <a:spLocks/>
          </p:cNvSpPr>
          <p:nvPr/>
        </p:nvSpPr>
        <p:spPr>
          <a:xfrm>
            <a:off x="4781373" y="1388918"/>
            <a:ext cx="3553972" cy="508461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l-GR" dirty="0" smtClean="0">
                <a:solidFill>
                  <a:srgbClr val="00B050"/>
                </a:solidFill>
              </a:rPr>
              <a:t>ΠΛΕΟΝΕΚΤΗΜΑΤΑ (ΠΕΤΡΕΛΑΙΟ)</a:t>
            </a:r>
          </a:p>
          <a:p>
            <a:r>
              <a:rPr lang="el-GR" dirty="0" smtClean="0">
                <a:solidFill>
                  <a:prstClr val="white"/>
                </a:solidFill>
                <a:effectLst/>
              </a:rPr>
              <a:t>Μειωμένη κατανάλωση καυσίμου</a:t>
            </a:r>
          </a:p>
          <a:p>
            <a:r>
              <a:rPr lang="el-GR" dirty="0" smtClean="0">
                <a:solidFill>
                  <a:prstClr val="white"/>
                </a:solidFill>
                <a:effectLst/>
              </a:rPr>
              <a:t>Ροπή (γρήγορη εκκίνηση από στάση)</a:t>
            </a:r>
          </a:p>
          <a:p>
            <a:r>
              <a:rPr lang="el-GR" dirty="0" smtClean="0">
                <a:solidFill>
                  <a:prstClr val="white"/>
                </a:solidFill>
                <a:effectLst/>
              </a:rPr>
              <a:t>Ανθεκτικότητα στο χρόνο</a:t>
            </a:r>
          </a:p>
          <a:p>
            <a:r>
              <a:rPr lang="el-GR" smtClean="0">
                <a:solidFill>
                  <a:srgbClr val="FF0000"/>
                </a:solidFill>
                <a:effectLst/>
              </a:rPr>
              <a:t>ΜΕΙΟΝΕΚΤΗΜΑΤΑ (</a:t>
            </a:r>
            <a:r>
              <a:rPr lang="el-GR" dirty="0" smtClean="0">
                <a:solidFill>
                  <a:srgbClr val="FF0000"/>
                </a:solidFill>
                <a:effectLst/>
              </a:rPr>
              <a:t>ΠΕΤΡΕΛΑΙΟ)</a:t>
            </a:r>
          </a:p>
          <a:p>
            <a:r>
              <a:rPr lang="el-GR" dirty="0" smtClean="0">
                <a:solidFill>
                  <a:prstClr val="white"/>
                </a:solidFill>
                <a:effectLst/>
              </a:rPr>
              <a:t>Υψηλό κόστος αγοράς</a:t>
            </a:r>
          </a:p>
          <a:p>
            <a:r>
              <a:rPr lang="el-GR" dirty="0" smtClean="0">
                <a:solidFill>
                  <a:prstClr val="white"/>
                </a:solidFill>
                <a:effectLst/>
              </a:rPr>
              <a:t>Η τελική ταχύτητα που μπορεί να προσδώσει στο αυτοκίνητο ένας πετρελαιοκινητήρας είναι μικρότερη από αυτή που δίνει ένας βενζινοκινητήρας.</a:t>
            </a:r>
          </a:p>
        </p:txBody>
      </p:sp>
    </p:spTree>
    <p:extLst>
      <p:ext uri="{BB962C8B-B14F-4D97-AF65-F5344CB8AC3E}">
        <p14:creationId xmlns="" xmlns:p14="http://schemas.microsoft.com/office/powerpoint/2010/main" val="25877218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359" y="235552"/>
            <a:ext cx="7765321" cy="79317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l-GR" dirty="0" smtClean="0">
                <a:solidFill>
                  <a:prstClr val="white"/>
                </a:solidFill>
              </a:rPr>
              <a:t>βιβλιογραφια</a:t>
            </a:r>
            <a:endParaRPr lang="el-GR" dirty="0">
              <a:solidFill>
                <a:prstClr val="white"/>
              </a:solidFill>
            </a:endParaRPr>
          </a:p>
        </p:txBody>
      </p:sp>
      <p:sp>
        <p:nvSpPr>
          <p:cNvPr id="5" name="Content Placeholder 2"/>
          <p:cNvSpPr>
            <a:spLocks noGrp="1"/>
          </p:cNvSpPr>
          <p:nvPr>
            <p:ph idx="1"/>
          </p:nvPr>
        </p:nvSpPr>
        <p:spPr>
          <a:xfrm>
            <a:off x="685348" y="1163782"/>
            <a:ext cx="7765322" cy="4627418"/>
          </a:xfrm>
        </p:spPr>
        <p:txBody>
          <a:bodyPr/>
          <a:lstStyle/>
          <a:p>
            <a:r>
              <a:rPr lang="en-US" dirty="0">
                <a:hlinkClick r:id="rId2"/>
              </a:rPr>
              <a:t>https://</a:t>
            </a:r>
            <a:r>
              <a:rPr lang="en-US" dirty="0" smtClean="0">
                <a:hlinkClick r:id="rId2"/>
              </a:rPr>
              <a:t>docplayer.gr/918443-I-istoria-ton-mihanon-esoterikis-kaysis-arhizei-molis-to-1860-ti-kataskeyase-ton-proto-praktika-hrisimopoiisimo-kinitira-apo-ton-opoio.html</a:t>
            </a:r>
            <a:endParaRPr lang="el-GR" dirty="0" smtClean="0"/>
          </a:p>
          <a:p>
            <a:r>
              <a:rPr lang="en-US" dirty="0">
                <a:hlinkClick r:id="rId3"/>
              </a:rPr>
              <a:t>https://el.wikipedia.org/wiki/%CE%9C%CE%B7%CF%87%CE%B1%CE%BD%CE%AE_%CE%B5%CF%83%CF%89%CF%84%CE%B5%CF%81%CE%B9%CE%BA%CE%AE%CF%82_%CE%BA%CE%B1%CF%8D%CF%83%CE%B7%CF%82</a:t>
            </a:r>
            <a:endParaRPr lang="el-GR" dirty="0"/>
          </a:p>
          <a:p>
            <a:r>
              <a:rPr lang="en-US" dirty="0">
                <a:hlinkClick r:id="rId4"/>
              </a:rPr>
              <a:t>https://www.autofit.gr/upiresies/sustima-metadosis/</a:t>
            </a:r>
            <a:endParaRPr lang="el-GR" dirty="0"/>
          </a:p>
          <a:p>
            <a:r>
              <a:rPr lang="en-US" dirty="0" smtClean="0">
                <a:hlinkClick r:id="rId5"/>
              </a:rPr>
              <a:t>https</a:t>
            </a:r>
            <a:r>
              <a:rPr lang="en-US" dirty="0">
                <a:hlinkClick r:id="rId5"/>
              </a:rPr>
              <a:t>://blog.spotawheel.gr/klasika-dilimata-venzini-vs-petrelaio</a:t>
            </a:r>
            <a:r>
              <a:rPr lang="en-US" dirty="0" smtClean="0">
                <a:hlinkClick r:id="rId5"/>
              </a:rPr>
              <a:t>/</a:t>
            </a:r>
            <a:endParaRPr lang="el-GR" dirty="0" smtClean="0"/>
          </a:p>
        </p:txBody>
      </p:sp>
    </p:spTree>
    <p:extLst>
      <p:ext uri="{BB962C8B-B14F-4D97-AF65-F5344CB8AC3E}">
        <p14:creationId xmlns="" xmlns:p14="http://schemas.microsoft.com/office/powerpoint/2010/main" val="2398569151"/>
      </p:ext>
    </p:extLst>
  </p:cSld>
  <p:clrMapOvr>
    <a:masterClrMapping/>
  </p:clrMapOvr>
  <p:transition spd="slow">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Αριστειδησ σαουλησ, </a:t>
            </a:r>
          </a:p>
          <a:p>
            <a:r>
              <a:rPr lang="el-GR" dirty="0" smtClean="0"/>
              <a:t>γιαννησ τσιγκουζιδησ, </a:t>
            </a:r>
          </a:p>
          <a:p>
            <a:r>
              <a:rPr lang="el-GR" dirty="0" smtClean="0"/>
              <a:t>εφη χραδελλη, </a:t>
            </a:r>
          </a:p>
          <a:p>
            <a:r>
              <a:rPr lang="el-GR" dirty="0" smtClean="0"/>
              <a:t>ελενη ψαρομματη  </a:t>
            </a:r>
            <a:endParaRPr lang="el-GR" dirty="0"/>
          </a:p>
        </p:txBody>
      </p:sp>
      <p:sp>
        <p:nvSpPr>
          <p:cNvPr id="2" name="1 - Τίτλος"/>
          <p:cNvSpPr>
            <a:spLocks noGrp="1"/>
          </p:cNvSpPr>
          <p:nvPr>
            <p:ph type="ctrTitle"/>
          </p:nvPr>
        </p:nvSpPr>
        <p:spPr/>
        <p:txBody>
          <a:bodyPr/>
          <a:lstStyle/>
          <a:p>
            <a:r>
              <a:rPr lang="el-GR" dirty="0" smtClean="0"/>
              <a:t>Εφευρέτες και εφευρέσεις:</a:t>
            </a:r>
            <a:br>
              <a:rPr lang="el-GR" dirty="0" smtClean="0"/>
            </a:br>
            <a:r>
              <a:rPr lang="el-GR" dirty="0" smtClean="0"/>
              <a:t>Φρέντερικ Γκρίφιθ</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Γενικά για τον Φρέντερικ Γκρίφιθ</a:t>
            </a:r>
            <a:endParaRPr lang="el-GR" dirty="0"/>
          </a:p>
        </p:txBody>
      </p:sp>
      <p:sp>
        <p:nvSpPr>
          <p:cNvPr id="3" name="2 - Θέση περιεχομένου"/>
          <p:cNvSpPr>
            <a:spLocks noGrp="1"/>
          </p:cNvSpPr>
          <p:nvPr>
            <p:ph sz="quarter" idx="1"/>
          </p:nvPr>
        </p:nvSpPr>
        <p:spPr>
          <a:xfrm>
            <a:off x="301752" y="1527048"/>
            <a:ext cx="5494384" cy="4572000"/>
          </a:xfrm>
        </p:spPr>
        <p:txBody>
          <a:bodyPr>
            <a:normAutofit/>
          </a:bodyPr>
          <a:lstStyle/>
          <a:p>
            <a:r>
              <a:rPr lang="el-GR" sz="2000" dirty="0" smtClean="0"/>
              <a:t>Έζησε το 1879-1941</a:t>
            </a:r>
          </a:p>
          <a:p>
            <a:r>
              <a:rPr lang="el-GR" sz="2000" dirty="0" smtClean="0"/>
              <a:t>Ήταν Βρετανός γιατρός και γενετιστής (&lt;γενετική=μελέτη των γονιδίων, της κληρονομικότητας και της βιοποικιλότητας στους ζωντανούς οργανισμούς)</a:t>
            </a:r>
          </a:p>
          <a:p>
            <a:r>
              <a:rPr lang="el-GR" sz="2000" dirty="0" smtClean="0"/>
              <a:t>Διεξήγαγε το «Πείραμα του Γκρίφιθ», το 1928, στο οποίο ανακάλυψε το γνωστό </a:t>
            </a:r>
            <a:r>
              <a:rPr lang="en-US" sz="2000" dirty="0" smtClean="0"/>
              <a:t>DNA</a:t>
            </a:r>
            <a:endParaRPr lang="el-GR" sz="2000" dirty="0"/>
          </a:p>
        </p:txBody>
      </p:sp>
      <p:pic>
        <p:nvPicPr>
          <p:cNvPr id="1026" name="Picture 2" descr="Fred Griffith and &quot;Bobby&quot; 1936.jpg"/>
          <p:cNvPicPr>
            <a:picLocks noChangeAspect="1" noChangeArrowheads="1"/>
          </p:cNvPicPr>
          <p:nvPr/>
        </p:nvPicPr>
        <p:blipFill>
          <a:blip r:embed="rId2" cstate="email"/>
          <a:srcRect/>
          <a:stretch>
            <a:fillRect/>
          </a:stretch>
        </p:blipFill>
        <p:spPr bwMode="auto">
          <a:xfrm>
            <a:off x="5826455" y="1772816"/>
            <a:ext cx="2929277" cy="430071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Βιογραφικό</a:t>
            </a:r>
            <a:endParaRPr lang="el-GR" dirty="0"/>
          </a:p>
        </p:txBody>
      </p:sp>
      <p:sp>
        <p:nvSpPr>
          <p:cNvPr id="3" name="2 - Θέση περιεχομένου"/>
          <p:cNvSpPr>
            <a:spLocks noGrp="1"/>
          </p:cNvSpPr>
          <p:nvPr>
            <p:ph sz="quarter" idx="1"/>
          </p:nvPr>
        </p:nvSpPr>
        <p:spPr/>
        <p:txBody>
          <a:bodyPr/>
          <a:lstStyle/>
          <a:p>
            <a:r>
              <a:rPr lang="el-GR" sz="2000" dirty="0" smtClean="0"/>
              <a:t>Γεννήθηκε στο Χέιλ της Αγγλίας και φοίτησε στο Πανεπιστήμιο του Λίβερπουλ, όπου σπούδασε γενετική</a:t>
            </a:r>
          </a:p>
          <a:p>
            <a:r>
              <a:rPr lang="el-GR" sz="2000" dirty="0" smtClean="0"/>
              <a:t>Εργάστηκε στο Βασιλικό Θεραπευτήριο του Λίβερπουλ, στα εργαστήρια Τόμπσον Γέιτς και στη Βασιλική Επιτροπή για τη Φυματίωση</a:t>
            </a:r>
          </a:p>
          <a:p>
            <a:r>
              <a:rPr lang="el-GR" sz="2000" dirty="0" smtClean="0"/>
              <a:t>Το 1910 προσελήφθη από τη Βρετανική Κυβέρνηση στο Υπουργείο Υγείας υπό τον Άρθουρ Ίστγουντ</a:t>
            </a:r>
          </a:p>
          <a:p>
            <a:endParaRPr lang="el-GR" dirty="0" smtClean="0"/>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πείραμα του Γκρίφιθ</a:t>
            </a:r>
            <a:endParaRPr lang="el-GR" dirty="0"/>
          </a:p>
        </p:txBody>
      </p:sp>
      <p:sp>
        <p:nvSpPr>
          <p:cNvPr id="3" name="2 - Θέση περιεχομένου"/>
          <p:cNvSpPr>
            <a:spLocks noGrp="1"/>
          </p:cNvSpPr>
          <p:nvPr>
            <p:ph sz="quarter" idx="1"/>
          </p:nvPr>
        </p:nvSpPr>
        <p:spPr/>
        <p:txBody>
          <a:bodyPr>
            <a:normAutofit/>
          </a:bodyPr>
          <a:lstStyle/>
          <a:p>
            <a:r>
              <a:rPr lang="el-GR" sz="2000" dirty="0" smtClean="0"/>
              <a:t>Το </a:t>
            </a:r>
            <a:r>
              <a:rPr lang="el-GR" sz="2000" b="1" dirty="0" smtClean="0"/>
              <a:t>πείραμα του Γκρίφιθ</a:t>
            </a:r>
            <a:r>
              <a:rPr lang="el-GR" sz="2000" dirty="0" smtClean="0"/>
              <a:t>, που διεξήχθη το 1928, από τον Φρέντερικ Γκρίφιθ, ήταν ένα από τα πρώτα πειράματα που απέδειξαν ότι τα βακτήρια έχουν τη δυνατότητα μεταφοράς γενετικών πληροφοριών μέσω μιας διαδικασίας που είναι γνωστή σαν μεταμόρφωση </a:t>
            </a:r>
          </a:p>
          <a:p>
            <a:r>
              <a:rPr lang="el-GR" sz="2000" dirty="0" smtClean="0"/>
              <a:t>Ο Γκρίφιθ χρησιμοποίησε δύο στελέχη </a:t>
            </a:r>
            <a:r>
              <a:rPr lang="el-GR" sz="2000" i="1" dirty="0" smtClean="0"/>
              <a:t>πνευμονιόκοκκου</a:t>
            </a:r>
            <a:r>
              <a:rPr lang="el-GR" sz="2000" dirty="0" smtClean="0"/>
              <a:t> (που προσβάλλει τα ποντίκια), το στέλεχος III-S (λείο) και το II-R (αδρό). Το στέλεχος III-S είναι καλυμμένο με μία κάψουλα από πολυσακχαρίτη που το προστατεύει από το ανοσοποιητικό σύστημα του ξενιστή, με αποτέλεσμα το θάνατό του τελευταίου, ενώ το II-R δε διαθέτει την προστατευτική κάψουλα και εξουδετερώνεται από το ανοσοποιητικό σύστημα του ξενιστή.</a:t>
            </a: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71480"/>
            <a:ext cx="8429684" cy="3071834"/>
          </a:xfrm>
        </p:spPr>
        <p:txBody>
          <a:bodyPr>
            <a:normAutofit fontScale="92500" lnSpcReduction="10000"/>
          </a:bodyPr>
          <a:lstStyle/>
          <a:p>
            <a:pPr algn="ctr">
              <a:buNone/>
            </a:pPr>
            <a:r>
              <a:rPr lang="el-GR" dirty="0" smtClean="0"/>
              <a:t>Στα επόμενα δύο χρόνια τα αδέλφια εξέλιξαν την πτητική μηχανή τους στο πρώτο πρακτικό αεροσκάφος σταθερής πτέρυγας. Παρόλο που δεν υπήρξαν οι πρώτοι που κατασκεύασαν και πέταξαν πειραματικά αεροσκάφη, οι αδελφοί Ράιτ ήταν οι πρώτοι που εφηύραν τις επιφάνειες ελέγχου του αεροσκάφους, γεγονός που κατέστησε την πτήση αεροσκαφών σταθερής πτέρυγας εφικτή.</a:t>
            </a:r>
            <a:endParaRPr lang="el-GR" dirty="0"/>
          </a:p>
        </p:txBody>
      </p:sp>
      <p:pic>
        <p:nvPicPr>
          <p:cNvPr id="4098" name="Picture 2" descr="https://upload.wikimedia.org/wikipedia/commons/thumb/8/86/First_flight2.jpg/1024px-First_flight2.jpg"/>
          <p:cNvPicPr>
            <a:picLocks noChangeAspect="1" noChangeArrowheads="1"/>
          </p:cNvPicPr>
          <p:nvPr/>
        </p:nvPicPr>
        <p:blipFill>
          <a:blip r:embed="rId2" cstate="email"/>
          <a:srcRect/>
          <a:stretch>
            <a:fillRect/>
          </a:stretch>
        </p:blipFill>
        <p:spPr bwMode="auto">
          <a:xfrm>
            <a:off x="2428861" y="3615384"/>
            <a:ext cx="5000660" cy="324261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sz="2000" dirty="0" smtClean="0"/>
              <a:t>Στο πείραμα αυτό, τα λεία βακτήρια θανατώθηκαν με τη χρήση υψηλής θερμοκρασίας, και τα υπολείμματά τους αναμείχθηκαν με αδρά βακτήρια. Αν και κανένα από τα δύο βακτήρια δε μπορούσε από μόνο του να θανατώσει τα ποντίκια, ο συνδυασμός τους το κατόρθωσε. Ο Γκρίφιθ είχε ακόμη τη δυνατότητα να απομονώσει ζωντανά στελέχη και των δύο τύπων βακτηρίων </a:t>
            </a:r>
            <a:r>
              <a:rPr lang="el-GR" sz="2000" i="1" dirty="0" smtClean="0"/>
              <a:t>πνευμονιόκοκκου</a:t>
            </a:r>
            <a:r>
              <a:rPr lang="el-GR" sz="2000" dirty="0" smtClean="0"/>
              <a:t> από το αίμα των νεκρών ποντικιών. Το συμπέρασμα του ήταν ότι το στέλεχος II-R είχε μετασχηματιστεί σε θανατηφόρο III-S μέσω μιας "αρχής μεταμόρφωσης" που ήταν κατά κάποιο τρόπο μέρος του νεκρών βακτηρίων τύπου III-S.</a:t>
            </a:r>
            <a:endParaRPr lang="el-G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normAutofit/>
          </a:bodyPr>
          <a:lstStyle/>
          <a:p>
            <a:r>
              <a:rPr lang="el-GR" sz="2000" dirty="0" smtClean="0"/>
              <a:t>Σήμερα γνωρίζουμε ότι η "αρχή μεταμόρφωσης" που παρατήρησε ο Γκρίφιθ ήταν το DNA του στελέχους III-S. Αν και τα βακτήρια είχαν θανατωθεί, το DNA τους επιβίωσε κατά την έκθεση τους στην υψηλή θερμοκρασία και απορροφήθηκε από το στέλεχος II-R. Το DNA των III-S περιέχει τα γονίδια για το σχηματισμό της προστατευτικής κάψουλας. Εξοπλισμένα πια με αυτό το γονίδιο, τα αδρά βακτήρια ήταν πλέον προστατευμένα από το ανοσοποιητικό σύστημα του ξενιστή και μπορούσαν να τον σκοτώσουν. Η ακριβής φύση της αρχής μεταμόρφωσης(DNA) εξακριβώθηκε στα πειράματα των Άβερι, ΜακΛόιντ, ΜακΚάρτι και Χέρσεϊ και Τσέις.</a:t>
            </a:r>
            <a:endParaRPr lang="el-GR"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τέλος του και η σημασία του έργου του…</a:t>
            </a:r>
            <a:endParaRPr lang="el-GR" dirty="0"/>
          </a:p>
        </p:txBody>
      </p:sp>
      <p:sp>
        <p:nvSpPr>
          <p:cNvPr id="3" name="2 - Θέση περιεχομένου"/>
          <p:cNvSpPr>
            <a:spLocks noGrp="1"/>
          </p:cNvSpPr>
          <p:nvPr>
            <p:ph sz="quarter" idx="1"/>
          </p:nvPr>
        </p:nvSpPr>
        <p:spPr/>
        <p:txBody>
          <a:bodyPr>
            <a:normAutofit fontScale="92500"/>
          </a:bodyPr>
          <a:lstStyle/>
          <a:p>
            <a:r>
              <a:rPr lang="el-GR" dirty="0" smtClean="0"/>
              <a:t>Ο Γκρίφιθ σκοτώθηκε το 1941, ενώ εργαζόταν στο εργαστήριο του στο Λονδίνο μαζί με το φίλο του, βακτηριολόγο Ουίλιαμ Μ. Σκοτ, κατά το βομβαρδισμό του Λονδίνου από τα ναζιστικά αεροπλάνα.</a:t>
            </a:r>
          </a:p>
          <a:p>
            <a:r>
              <a:rPr lang="el-GR" dirty="0" smtClean="0"/>
              <a:t>Τρία χρόνια μετά το θάνατό του το 1944, ο </a:t>
            </a:r>
            <a:r>
              <a:rPr lang="el-GR" dirty="0" err="1" smtClean="0"/>
              <a:t>Όσβαλντ</a:t>
            </a:r>
            <a:r>
              <a:rPr lang="el-GR" dirty="0" smtClean="0"/>
              <a:t> Άβερι μαζί με τους </a:t>
            </a:r>
            <a:r>
              <a:rPr lang="el-GR" dirty="0" err="1" smtClean="0"/>
              <a:t>Κόλιν</a:t>
            </a:r>
            <a:r>
              <a:rPr lang="el-GR" dirty="0" smtClean="0"/>
              <a:t> </a:t>
            </a:r>
            <a:r>
              <a:rPr lang="el-GR" dirty="0" err="1" smtClean="0"/>
              <a:t>Μακλόιντ</a:t>
            </a:r>
            <a:r>
              <a:rPr lang="el-GR" dirty="0" smtClean="0"/>
              <a:t> και </a:t>
            </a:r>
            <a:r>
              <a:rPr lang="el-GR" dirty="0" err="1" smtClean="0"/>
              <a:t>Μακλίν</a:t>
            </a:r>
            <a:r>
              <a:rPr lang="el-GR" dirty="0" smtClean="0"/>
              <a:t> </a:t>
            </a:r>
            <a:r>
              <a:rPr lang="el-GR" dirty="0" err="1" smtClean="0"/>
              <a:t>Μακάρτι</a:t>
            </a:r>
            <a:r>
              <a:rPr lang="el-GR" dirty="0" smtClean="0"/>
              <a:t> εξακρίβωσε ότι η «αρχή μεταμόρφωσης» που είχε ανακαλύψει ο Γκρίφιθ ήταν το DNA.[5]</a:t>
            </a:r>
          </a:p>
          <a:p>
            <a:r>
              <a:rPr lang="el-GR" dirty="0" smtClean="0"/>
              <a:t>Ο ανιψιός του Γκρίφιθ, Τζων </a:t>
            </a:r>
            <a:r>
              <a:rPr lang="el-GR" dirty="0" err="1" smtClean="0"/>
              <a:t>Στάνλεϊ</a:t>
            </a:r>
            <a:r>
              <a:rPr lang="el-GR" dirty="0" smtClean="0"/>
              <a:t> Γκρίφιθ, έχει βραβευθεί με το Μετάλλιο </a:t>
            </a:r>
            <a:r>
              <a:rPr lang="el-GR" dirty="0" err="1" smtClean="0"/>
              <a:t>Φάραντεϊ</a:t>
            </a:r>
            <a:r>
              <a:rPr lang="el-GR" dirty="0" smtClean="0"/>
              <a:t> της Βασιλικής Εταιρείας.</a:t>
            </a:r>
          </a:p>
          <a:p>
            <a:endParaRPr lang="el-GR" dirty="0"/>
          </a:p>
        </p:txBody>
      </p:sp>
      <p:sp>
        <p:nvSpPr>
          <p:cNvPr id="1026" name="AutoShape 2" descr="ÎÏÎ¿ÏÎ­Î»ÎµÏÎ¼Î± ÎµÎ¹ÎºÏÎ½Î±Ï Î³Î¹Î± fred griff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quarter" idx="1"/>
          </p:nvPr>
        </p:nvSpPr>
        <p:spPr/>
        <p:txBody>
          <a:bodyPr/>
          <a:lstStyle/>
          <a:p>
            <a:r>
              <a:rPr lang="el-GR" dirty="0" smtClean="0"/>
              <a:t>Την απάντηση στο αν τελικά το </a:t>
            </a:r>
            <a:r>
              <a:rPr lang="en-US" dirty="0" smtClean="0"/>
              <a:t>DNA </a:t>
            </a:r>
            <a:r>
              <a:rPr lang="el-GR" dirty="0" smtClean="0"/>
              <a:t>αποτελεί το γενετικό υλικό επιβεβαίωσαν τα πειράματα των </a:t>
            </a:r>
            <a:r>
              <a:rPr lang="en-US" dirty="0" smtClean="0"/>
              <a:t>Avery, Mac-</a:t>
            </a:r>
            <a:r>
              <a:rPr lang="en-US" dirty="0" err="1" smtClean="0"/>
              <a:t>Leod</a:t>
            </a:r>
            <a:r>
              <a:rPr lang="en-US" dirty="0" smtClean="0"/>
              <a:t>,</a:t>
            </a:r>
            <a:r>
              <a:rPr lang="el-GR" dirty="0" smtClean="0"/>
              <a:t> Μ</a:t>
            </a:r>
            <a:r>
              <a:rPr lang="en-US" dirty="0" err="1" smtClean="0"/>
              <a:t>cCarty</a:t>
            </a:r>
            <a:r>
              <a:rPr lang="en-US" dirty="0" smtClean="0"/>
              <a:t>, </a:t>
            </a:r>
            <a:r>
              <a:rPr lang="el-GR" dirty="0" smtClean="0"/>
              <a:t>και αργότερα </a:t>
            </a:r>
            <a:r>
              <a:rPr lang="en-US" dirty="0" smtClean="0"/>
              <a:t>Hershey </a:t>
            </a:r>
            <a:r>
              <a:rPr lang="el-GR" dirty="0" smtClean="0"/>
              <a:t>και </a:t>
            </a:r>
            <a:r>
              <a:rPr lang="en-US" dirty="0" smtClean="0"/>
              <a:t>Chase </a:t>
            </a:r>
            <a:r>
              <a:rPr lang="el-GR" dirty="0" smtClean="0"/>
              <a:t>που ακολούθησαν. Με τα πειράματα αυτά, διαπίστωσαν ότι τελικά ο </a:t>
            </a:r>
            <a:r>
              <a:rPr lang="en-US" dirty="0" smtClean="0"/>
              <a:t>Griffith </a:t>
            </a:r>
            <a:r>
              <a:rPr lang="el-GR" dirty="0" smtClean="0"/>
              <a:t>σωστά συνειδητοποίησε </a:t>
            </a:r>
            <a:r>
              <a:rPr lang="el-GR" dirty="0" err="1" smtClean="0"/>
              <a:t>εξ’αρχής</a:t>
            </a:r>
            <a:r>
              <a:rPr lang="el-GR" dirty="0" smtClean="0"/>
              <a:t> ότι το </a:t>
            </a:r>
            <a:r>
              <a:rPr lang="en-US" dirty="0" smtClean="0"/>
              <a:t>DNA </a:t>
            </a:r>
            <a:r>
              <a:rPr lang="el-GR" dirty="0" smtClean="0"/>
              <a:t>είναι ικανό να δώσει τις απαραίτητες εντολές ώστε να πολλαπλασιαστούν και να παραχθούν νέοι οργανισμοί.</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sz="quarter" idx="1"/>
          </p:nvPr>
        </p:nvSpPr>
        <p:spPr/>
        <p:txBody>
          <a:bodyPr/>
          <a:lstStyle/>
          <a:p>
            <a:r>
              <a:rPr lang="en-US" dirty="0" smtClean="0">
                <a:hlinkClick r:id="rId2"/>
              </a:rPr>
              <a:t>https://el.wikipedia.org/wiki/%CE%A6%CF%81%CE%AD%CE%BD%CF%84%CE%B5%CF%81%CE%B9%CE%BA_%CE%93%CE%BA%CF%81%CE%AF%CF%86%CE%B9%CE%B8</a:t>
            </a:r>
            <a:endParaRPr lang="el-GR" dirty="0" smtClean="0"/>
          </a:p>
          <a:p>
            <a:endParaRPr lang="el-GR" dirty="0" smtClean="0"/>
          </a:p>
          <a:p>
            <a:r>
              <a:rPr lang="el-GR" dirty="0" smtClean="0"/>
              <a:t>Βιβλίο Βιολογίας Γ’ Γενικού Λυκείου, Ομάδας Προσανατολισμού </a:t>
            </a:r>
            <a:r>
              <a:rPr lang="el-GR" smtClean="0"/>
              <a:t>Θετικών Σπουδών</a:t>
            </a:r>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smtClean="0"/>
          </a:p>
          <a:p>
            <a:endParaRPr lang="el-GR" dirty="0" smtClean="0"/>
          </a:p>
          <a:p>
            <a:endParaRPr lang="el-GR" dirty="0" smtClean="0"/>
          </a:p>
          <a:p>
            <a:pPr>
              <a:buNone/>
            </a:pPr>
            <a:r>
              <a:rPr lang="el-GR" sz="7200" b="1" dirty="0" smtClean="0"/>
              <a:t>         </a:t>
            </a:r>
            <a:r>
              <a:rPr lang="el-GR" sz="8800" b="1" dirty="0" smtClean="0"/>
              <a:t>ΤΕΛΟΣ</a:t>
            </a:r>
            <a:endParaRPr lang="el-GR" sz="8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8401080" cy="6003056"/>
          </a:xfrm>
        </p:spPr>
        <p:txBody>
          <a:bodyPr>
            <a:normAutofit/>
          </a:bodyPr>
          <a:lstStyle/>
          <a:p>
            <a:pPr algn="ctr">
              <a:buNone/>
            </a:pPr>
            <a:r>
              <a:rPr lang="el-GR" dirty="0" smtClean="0"/>
              <a:t>Οι προσεκτικές τους δοκιμές σε αεροδυναμική σήραγγα απέφεραν καλύτερα αεροδυναμικά δεδομένα από κάθε άλλη φορά στο παρελθόν, επιτρέποντάς τους να σχεδιάσουν και να κατασκευάσουν πτέρυγες και προπέλες περισσότερο αποδοτικές από πριν. Η πατέντα τους στις ΗΠΑ με αριθμό 821.393 αφορά την εφεύρεση ενός συστήματος αεροδυναμικού ελέγχου το οποίο μεταβάλλει τις επιφάνειες μίας πτητικής μηχανής</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401080" cy="3286148"/>
          </a:xfrm>
        </p:spPr>
        <p:txBody>
          <a:bodyPr>
            <a:normAutofit fontScale="77500" lnSpcReduction="20000"/>
          </a:bodyPr>
          <a:lstStyle/>
          <a:p>
            <a:pPr algn="ctr">
              <a:buNone/>
            </a:pPr>
            <a:r>
              <a:rPr lang="el-GR" dirty="0" smtClean="0"/>
              <a:t>Οι αδελφοί Ράιτ απέκτησαν τις μηχανολογικές ικανότητές που ήταν απαραίτητες για την επιτυχία τους με το να εργάζονται για χρόνια στο κατάστημά τους με πρέσες εκτύπωσης, ποδήλατα, κινητήρες και άλλες μηχανές. Η ενασχόλησή τους με τα ποδήλατα επηρέασε κυρίως την πεποίθηση τους ότι ένα ασταθές όχημα όπως μία πτητική μηχανή μπορούσε να ελεγχθεί και να ισορροπήσει μέσω της εξάσκησης. Ο υπάλληλος του καταστήματός τους Τσάρλι </a:t>
            </a:r>
            <a:r>
              <a:rPr lang="el-GR" dirty="0" err="1" smtClean="0"/>
              <a:t>Τέηλορ</a:t>
            </a:r>
            <a:r>
              <a:rPr lang="el-GR" dirty="0" smtClean="0"/>
              <a:t> (</a:t>
            </a:r>
            <a:r>
              <a:rPr lang="el-GR" i="1" dirty="0" err="1" smtClean="0"/>
              <a:t>Charlie</a:t>
            </a:r>
            <a:r>
              <a:rPr lang="el-GR" i="1" dirty="0" smtClean="0"/>
              <a:t> </a:t>
            </a:r>
            <a:r>
              <a:rPr lang="el-GR" i="1" dirty="0" err="1" smtClean="0"/>
              <a:t>Taylor</a:t>
            </a:r>
            <a:r>
              <a:rPr lang="el-GR" dirty="0" smtClean="0"/>
              <a:t>) έγινε σημαντικό μέλος της ομάδας, κατασκευάζοντας τον πρώτο τους κινητήρα αεροσκάφους, σε στενή συνεργασία με τους δύο αδελφούς.</a:t>
            </a:r>
            <a:endParaRPr lang="el-GR" dirty="0"/>
          </a:p>
        </p:txBody>
      </p:sp>
      <p:pic>
        <p:nvPicPr>
          <p:cNvPr id="2050" name="Picture 2" descr="ÎÏÎ¿ÏÎ­Î»ÎµÏÎ¼Î± ÎµÎ¹ÎºÏÎ½Î±Ï Î³Î¹Î± ÎÎ´ÎµÎ»ÏÎ¿Î¯ Î¡Î¬Î¹Ï"/>
          <p:cNvPicPr>
            <a:picLocks noChangeAspect="1" noChangeArrowheads="1"/>
          </p:cNvPicPr>
          <p:nvPr/>
        </p:nvPicPr>
        <p:blipFill>
          <a:blip r:embed="rId2" cstate="email"/>
          <a:srcRect/>
          <a:stretch>
            <a:fillRect/>
          </a:stretch>
        </p:blipFill>
        <p:spPr bwMode="auto">
          <a:xfrm>
            <a:off x="2857488" y="3872948"/>
            <a:ext cx="4455820" cy="29850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14810" y="854944"/>
            <a:ext cx="4543428" cy="6003056"/>
          </a:xfrm>
        </p:spPr>
        <p:txBody>
          <a:bodyPr>
            <a:normAutofit lnSpcReduction="10000"/>
          </a:bodyPr>
          <a:lstStyle/>
          <a:p>
            <a:pPr algn="ctr">
              <a:buNone/>
            </a:pPr>
            <a:r>
              <a:rPr lang="el-GR" dirty="0" smtClean="0"/>
              <a:t>Η θέση των αδελφών Ράιτ ως εφευρετών του αεροπλάνου υπήρξε αντικείμενο αντίθετων ισχυρισμών από διάφορες πλευρές, ενώ μεγάλη είναι η αντιπαράθεση που υπάρχει για τους πολλούς ισχυρισμούς των πρώτων αεροπόρων σχετικά με την πραγματοποίηση της πρώτης πτήσης στον κόσμο.</a:t>
            </a:r>
            <a:endParaRPr lang="el-GR" dirty="0"/>
          </a:p>
        </p:txBody>
      </p:sp>
      <p:pic>
        <p:nvPicPr>
          <p:cNvPr id="1026" name="Picture 2" descr="ÎÏÎ¿ÏÎ­Î»ÎµÏÎ¼Î± ÎµÎ¹ÎºÏÎ½Î±Ï Î³Î¹Î± ÎÎ´ÎµÎ»ÏÎ¿Î¯ Î¡Î¬Î¹Ï"/>
          <p:cNvPicPr>
            <a:picLocks noChangeAspect="1" noChangeArrowheads="1"/>
          </p:cNvPicPr>
          <p:nvPr/>
        </p:nvPicPr>
        <p:blipFill>
          <a:blip r:embed="rId2" cstate="email"/>
          <a:srcRect/>
          <a:stretch>
            <a:fillRect/>
          </a:stretch>
        </p:blipFill>
        <p:spPr bwMode="auto">
          <a:xfrm>
            <a:off x="285720" y="2357430"/>
            <a:ext cx="4000528" cy="2357454"/>
          </a:xfrm>
          <a:prstGeom prst="rect">
            <a:avLst/>
          </a:prstGeom>
          <a:noFill/>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1.xml.rels><?xml version="1.0" encoding="UTF-8" standalone="yes"?>
<Relationships xmlns="http://schemas.openxmlformats.org/package/2006/relationships"><Relationship Id="rId1" Type="http://schemas.openxmlformats.org/officeDocument/2006/relationships/image" Target="../media/image4.jpeg"/></Relationships>
</file>

<file path=ppt/theme/_rels/theme32.xml.rels><?xml version="1.0" encoding="UTF-8" standalone="yes"?>
<Relationships xmlns="http://schemas.openxmlformats.org/package/2006/relationships"><Relationship Id="rId1" Type="http://schemas.openxmlformats.org/officeDocument/2006/relationships/image" Target="../media/image4.jpeg"/></Relationships>
</file>

<file path=ppt/theme/_rels/theme33.xml.rels><?xml version="1.0" encoding="UTF-8" standalone="yes"?>
<Relationships xmlns="http://schemas.openxmlformats.org/package/2006/relationships"><Relationship Id="rId1" Type="http://schemas.openxmlformats.org/officeDocument/2006/relationships/image" Target="../media/image4.jpeg"/></Relationships>
</file>

<file path=ppt/theme/_rels/theme34.xml.rels><?xml version="1.0" encoding="UTF-8" standalone="yes"?>
<Relationships xmlns="http://schemas.openxmlformats.org/package/2006/relationships"><Relationship Id="rId1" Type="http://schemas.openxmlformats.org/officeDocument/2006/relationships/image" Target="../media/image4.jpeg"/></Relationships>
</file>

<file path=ppt/theme/_rels/theme35.xml.rels><?xml version="1.0" encoding="UTF-8" standalone="yes"?>
<Relationships xmlns="http://schemas.openxmlformats.org/package/2006/relationships"><Relationship Id="rId1" Type="http://schemas.openxmlformats.org/officeDocument/2006/relationships/image" Target="../media/image4.jpeg"/></Relationships>
</file>

<file path=ppt/theme/_rels/theme36.xml.rels><?xml version="1.0" encoding="UTF-8" standalone="yes"?>
<Relationships xmlns="http://schemas.openxmlformats.org/package/2006/relationships"><Relationship Id="rId1" Type="http://schemas.openxmlformats.org/officeDocument/2006/relationships/image" Target="../media/image4.jpeg"/></Relationships>
</file>

<file path=ppt/theme/_rels/theme37.xml.rels><?xml version="1.0" encoding="UTF-8" standalone="yes"?>
<Relationships xmlns="http://schemas.openxmlformats.org/package/2006/relationships"><Relationship Id="rId1" Type="http://schemas.openxmlformats.org/officeDocument/2006/relationships/image" Target="../media/image4.jpeg"/></Relationships>
</file>

<file path=ppt/theme/_rels/theme38.xml.rels><?xml version="1.0" encoding="UTF-8" standalone="yes"?>
<Relationships xmlns="http://schemas.openxmlformats.org/package/2006/relationships"><Relationship Id="rId1" Type="http://schemas.openxmlformats.org/officeDocument/2006/relationships/image" Target="../media/image4.jpeg"/></Relationships>
</file>

<file path=ppt/theme/_rels/theme39.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4.jpeg"/></Relationships>
</file>

<file path=ppt/theme/_rels/theme41.xml.rels><?xml version="1.0" encoding="UTF-8" standalone="yes"?>
<Relationships xmlns="http://schemas.openxmlformats.org/package/2006/relationships"><Relationship Id="rId1" Type="http://schemas.openxmlformats.org/officeDocument/2006/relationships/image" Target="../media/image4.jpeg"/></Relationships>
</file>

<file path=ppt/theme/_rels/theme42.xml.rels><?xml version="1.0" encoding="UTF-8" standalone="yes"?>
<Relationships xmlns="http://schemas.openxmlformats.org/package/2006/relationships"><Relationship Id="rId1" Type="http://schemas.openxmlformats.org/officeDocument/2006/relationships/image" Target="../media/image4.jpeg"/></Relationships>
</file>

<file path=ppt/theme/_rels/theme43.xml.rels><?xml version="1.0" encoding="UTF-8" standalone="yes"?>
<Relationships xmlns="http://schemas.openxmlformats.org/package/2006/relationships"><Relationship Id="rId1" Type="http://schemas.openxmlformats.org/officeDocument/2006/relationships/image" Target="../media/image4.jpeg"/></Relationships>
</file>

<file path=ppt/theme/_rels/theme44.xml.rels><?xml version="1.0" encoding="UTF-8" standalone="yes"?>
<Relationships xmlns="http://schemas.openxmlformats.org/package/2006/relationships"><Relationship Id="rId1" Type="http://schemas.openxmlformats.org/officeDocument/2006/relationships/image" Target="../media/image6.jpeg"/></Relationships>
</file>

<file path=ppt/theme/_rels/theme45.xml.rels><?xml version="1.0" encoding="UTF-8" standalone="yes"?>
<Relationships xmlns="http://schemas.openxmlformats.org/package/2006/relationships"><Relationship Id="rId1" Type="http://schemas.openxmlformats.org/officeDocument/2006/relationships/image" Target="../media/image6.jpeg"/></Relationships>
</file>

<file path=ppt/theme/_rels/theme46.xml.rels><?xml version="1.0" encoding="UTF-8" standalone="yes"?>
<Relationships xmlns="http://schemas.openxmlformats.org/package/2006/relationships"><Relationship Id="rId1" Type="http://schemas.openxmlformats.org/officeDocument/2006/relationships/image" Target="../media/image6.jpeg"/></Relationships>
</file>

<file path=ppt/theme/_rels/theme47.xml.rels><?xml version="1.0" encoding="UTF-8" standalone="yes"?>
<Relationships xmlns="http://schemas.openxmlformats.org/package/2006/relationships"><Relationship Id="rId1" Type="http://schemas.openxmlformats.org/officeDocument/2006/relationships/image" Target="../media/image6.jpeg"/></Relationships>
</file>

<file path=ppt/theme/_rels/theme48.xml.rels><?xml version="1.0" encoding="UTF-8" standalone="yes"?>
<Relationships xmlns="http://schemas.openxmlformats.org/package/2006/relationships"><Relationship Id="rId1" Type="http://schemas.openxmlformats.org/officeDocument/2006/relationships/image" Target="../media/image6.jpeg"/></Relationships>
</file>

<file path=ppt/theme/_rels/theme49.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50.xml.rels><?xml version="1.0" encoding="UTF-8" standalone="yes"?>
<Relationships xmlns="http://schemas.openxmlformats.org/package/2006/relationships"><Relationship Id="rId1" Type="http://schemas.openxmlformats.org/officeDocument/2006/relationships/image" Target="../media/image6.jpeg"/></Relationships>
</file>

<file path=ppt/theme/_rels/theme51.xml.rels><?xml version="1.0" encoding="UTF-8" standalone="yes"?>
<Relationships xmlns="http://schemas.openxmlformats.org/package/2006/relationships"><Relationship Id="rId1" Type="http://schemas.openxmlformats.org/officeDocument/2006/relationships/image" Target="../media/image6.jpeg"/></Relationships>
</file>

<file path=ppt/theme/_rels/theme52.xml.rels><?xml version="1.0" encoding="UTF-8" standalone="yes"?>
<Relationships xmlns="http://schemas.openxmlformats.org/package/2006/relationships"><Relationship Id="rId1" Type="http://schemas.openxmlformats.org/officeDocument/2006/relationships/image" Target="../media/image6.jpeg"/></Relationships>
</file>

<file path=ppt/theme/_rels/theme53.xml.rels><?xml version="1.0" encoding="UTF-8" standalone="yes"?>
<Relationships xmlns="http://schemas.openxmlformats.org/package/2006/relationships"><Relationship Id="rId1" Type="http://schemas.openxmlformats.org/officeDocument/2006/relationships/image" Target="../media/image6.jpeg"/></Relationships>
</file>

<file path=ppt/theme/_rels/theme54.xml.rels><?xml version="1.0" encoding="UTF-8" standalone="yes"?>
<Relationships xmlns="http://schemas.openxmlformats.org/package/2006/relationships"><Relationship Id="rId1" Type="http://schemas.openxmlformats.org/officeDocument/2006/relationships/image" Target="../media/image6.jpeg"/></Relationships>
</file>

<file path=ppt/theme/_rels/theme55.xml.rels><?xml version="1.0" encoding="UTF-8" standalone="yes"?>
<Relationships xmlns="http://schemas.openxmlformats.org/package/2006/relationships"><Relationship Id="rId1" Type="http://schemas.openxmlformats.org/officeDocument/2006/relationships/image" Target="../media/image6.jpeg"/></Relationships>
</file>

<file path=ppt/theme/_rels/them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9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4.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5.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6.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7.xml><?xml version="1.0" encoding="utf-8"?>
<a:theme xmlns:a="http://schemas.openxmlformats.org/drawingml/2006/main" name="5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8.xml><?xml version="1.0" encoding="utf-8"?>
<a:theme xmlns:a="http://schemas.openxmlformats.org/drawingml/2006/main" name="6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9.xml><?xml version="1.0" encoding="utf-8"?>
<a:theme xmlns:a="http://schemas.openxmlformats.org/drawingml/2006/main" name="7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8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1.xml><?xml version="1.0" encoding="utf-8"?>
<a:theme xmlns:a="http://schemas.openxmlformats.org/drawingml/2006/main" name="9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2.xml><?xml version="1.0" encoding="utf-8"?>
<a:theme xmlns:a="http://schemas.openxmlformats.org/drawingml/2006/main" name="10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3.xml><?xml version="1.0" encoding="utf-8"?>
<a:theme xmlns:a="http://schemas.openxmlformats.org/drawingml/2006/main" name="1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4.xml><?xml version="1.0" encoding="utf-8"?>
<a:theme xmlns:a="http://schemas.openxmlformats.org/drawingml/2006/main" name="1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5.xml><?xml version="1.0" encoding="utf-8"?>
<a:theme xmlns:a="http://schemas.openxmlformats.org/drawingml/2006/main" name="1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6.xml><?xml version="1.0" encoding="utf-8"?>
<a:theme xmlns:a="http://schemas.openxmlformats.org/drawingml/2006/main" name="1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7.xml><?xml version="1.0" encoding="utf-8"?>
<a:theme xmlns:a="http://schemas.openxmlformats.org/drawingml/2006/main" name="15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8.xml><?xml version="1.0" encoding="utf-8"?>
<a:theme xmlns:a="http://schemas.openxmlformats.org/drawingml/2006/main" name="16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9.xml><?xml version="1.0" encoding="utf-8"?>
<a:theme xmlns:a="http://schemas.openxmlformats.org/drawingml/2006/main" name="17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0.xml><?xml version="1.0" encoding="utf-8"?>
<a:theme xmlns:a="http://schemas.openxmlformats.org/drawingml/2006/main" name="18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4.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5.xml><?xml version="1.0" encoding="utf-8"?>
<a:theme xmlns:a="http://schemas.openxmlformats.org/drawingml/2006/main" name="4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6.xml><?xml version="1.0" encoding="utf-8"?>
<a:theme xmlns:a="http://schemas.openxmlformats.org/drawingml/2006/main" name="5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7.xml><?xml version="1.0" encoding="utf-8"?>
<a:theme xmlns:a="http://schemas.openxmlformats.org/drawingml/2006/main" name="6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8.xml><?xml version="1.0" encoding="utf-8"?>
<a:theme xmlns:a="http://schemas.openxmlformats.org/drawingml/2006/main" name="7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9.xml><?xml version="1.0" encoding="utf-8"?>
<a:theme xmlns:a="http://schemas.openxmlformats.org/drawingml/2006/main" name="8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xml><?xml version="1.0" encoding="utf-8"?>
<a:theme xmlns:a="http://schemas.openxmlformats.org/drawingml/2006/main" name="2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0.xml><?xml version="1.0" encoding="utf-8"?>
<a:theme xmlns:a="http://schemas.openxmlformats.org/drawingml/2006/main" name="9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1.xml><?xml version="1.0" encoding="utf-8"?>
<a:theme xmlns:a="http://schemas.openxmlformats.org/drawingml/2006/main" name="10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2.xml><?xml version="1.0" encoding="utf-8"?>
<a:theme xmlns:a="http://schemas.openxmlformats.org/drawingml/2006/main" name="1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3.xml><?xml version="1.0" encoding="utf-8"?>
<a:theme xmlns:a="http://schemas.openxmlformats.org/drawingml/2006/main" name="1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4.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6.xml><?xml version="1.0" encoding="utf-8"?>
<a:theme xmlns:a="http://schemas.openxmlformats.org/drawingml/2006/main" name="2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7.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8.xml><?xml version="1.0" encoding="utf-8"?>
<a:theme xmlns:a="http://schemas.openxmlformats.org/drawingml/2006/main" name="4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49.xml><?xml version="1.0" encoding="utf-8"?>
<a:theme xmlns:a="http://schemas.openxmlformats.org/drawingml/2006/main" name="5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xml><?xml version="1.0" encoding="utf-8"?>
<a:theme xmlns:a="http://schemas.openxmlformats.org/drawingml/2006/main" name="3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0.xml><?xml version="1.0" encoding="utf-8"?>
<a:theme xmlns:a="http://schemas.openxmlformats.org/drawingml/2006/main" name="6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1.xml><?xml version="1.0" encoding="utf-8"?>
<a:theme xmlns:a="http://schemas.openxmlformats.org/drawingml/2006/main" name="7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2.xml><?xml version="1.0" encoding="utf-8"?>
<a:theme xmlns:a="http://schemas.openxmlformats.org/drawingml/2006/main" name="8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3.xml><?xml version="1.0" encoding="utf-8"?>
<a:theme xmlns:a="http://schemas.openxmlformats.org/drawingml/2006/main" name="9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4.xml><?xml version="1.0" encoding="utf-8"?>
<a:theme xmlns:a="http://schemas.openxmlformats.org/drawingml/2006/main" name="10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5.xml><?xml version="1.0" encoding="utf-8"?>
<a:theme xmlns:a="http://schemas.openxmlformats.org/drawingml/2006/main" name="1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56.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7.xml><?xml version="1.0" encoding="utf-8"?>
<a:theme xmlns:a="http://schemas.openxmlformats.org/drawingml/2006/main" name="1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8.xml><?xml version="1.0" encoding="utf-8"?>
<a:theme xmlns:a="http://schemas.openxmlformats.org/drawingml/2006/main" name="2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9.xml><?xml version="1.0" encoding="utf-8"?>
<a:theme xmlns:a="http://schemas.openxmlformats.org/drawingml/2006/main" name="3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0.xml><?xml version="1.0" encoding="utf-8"?>
<a:theme xmlns:a="http://schemas.openxmlformats.org/drawingml/2006/main" name="4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1.xml><?xml version="1.0" encoding="utf-8"?>
<a:theme xmlns:a="http://schemas.openxmlformats.org/drawingml/2006/main" name="5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2.xml><?xml version="1.0" encoding="utf-8"?>
<a:theme xmlns:a="http://schemas.openxmlformats.org/drawingml/2006/main" name="6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3.xml><?xml version="1.0" encoding="utf-8"?>
<a:theme xmlns:a="http://schemas.openxmlformats.org/drawingml/2006/main" name="7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4.xml><?xml version="1.0" encoding="utf-8"?>
<a:theme xmlns:a="http://schemas.openxmlformats.org/drawingml/2006/main" name="8_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6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7_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2444</Words>
  <Application>Microsoft Office PowerPoint</Application>
  <PresentationFormat>Προβολή στην οθόνη (4:3)</PresentationFormat>
  <Paragraphs>191</Paragraphs>
  <Slides>65</Slides>
  <Notes>0</Notes>
  <HiddenSlides>0</HiddenSlides>
  <MMClips>0</MMClips>
  <ScaleCrop>false</ScaleCrop>
  <HeadingPairs>
    <vt:vector size="4" baseType="variant">
      <vt:variant>
        <vt:lpstr>Θέμα</vt:lpstr>
      </vt:variant>
      <vt:variant>
        <vt:i4>64</vt:i4>
      </vt:variant>
      <vt:variant>
        <vt:lpstr>Τίτλοι διαφανειών</vt:lpstr>
      </vt:variant>
      <vt:variant>
        <vt:i4>65</vt:i4>
      </vt:variant>
    </vt:vector>
  </HeadingPairs>
  <TitlesOfParts>
    <vt:vector size="129" baseType="lpstr">
      <vt:lpstr>Θέμα του Office</vt:lpstr>
      <vt:lpstr>Αστικό</vt:lpstr>
      <vt:lpstr>1_Αστικό</vt:lpstr>
      <vt:lpstr>2_Αστικό</vt:lpstr>
      <vt:lpstr>3_Αστικό</vt:lpstr>
      <vt:lpstr>4_Αστικό</vt:lpstr>
      <vt:lpstr>5_Αστικό</vt:lpstr>
      <vt:lpstr>6_Αστικό</vt:lpstr>
      <vt:lpstr>7_Αστικό</vt:lpstr>
      <vt:lpstr>8_Αστικό</vt:lpstr>
      <vt:lpstr>9_Αστικό</vt:lpstr>
      <vt:lpstr>Χαρτί</vt:lpstr>
      <vt:lpstr>1_Χαρτί</vt:lpstr>
      <vt:lpstr>2_Χαρτί</vt:lpstr>
      <vt:lpstr>3_Χαρτί</vt:lpstr>
      <vt:lpstr>4_Χαρτί</vt:lpstr>
      <vt:lpstr>5_Χαρτί</vt:lpstr>
      <vt:lpstr>6_Χαρτί</vt:lpstr>
      <vt:lpstr>7_Χαρτί</vt:lpstr>
      <vt:lpstr>8_Χαρτί</vt:lpstr>
      <vt:lpstr>9_Χαρτί</vt:lpstr>
      <vt:lpstr>10_Χαρτί</vt:lpstr>
      <vt:lpstr>11_Χαρτί</vt:lpstr>
      <vt:lpstr>12_Χαρτί</vt:lpstr>
      <vt:lpstr>13_Χαρτί</vt:lpstr>
      <vt:lpstr>14_Χαρτί</vt:lpstr>
      <vt:lpstr>15_Χαρτί</vt:lpstr>
      <vt:lpstr>16_Χαρτί</vt:lpstr>
      <vt:lpstr>17_Χαρτί</vt:lpstr>
      <vt:lpstr>18_Χαρτί</vt:lpstr>
      <vt:lpstr>Circuit</vt:lpstr>
      <vt:lpstr>1_Circuit</vt:lpstr>
      <vt:lpstr>2_Circuit</vt:lpstr>
      <vt:lpstr>3_Circuit</vt:lpstr>
      <vt:lpstr>4_Circuit</vt:lpstr>
      <vt:lpstr>5_Circuit</vt:lpstr>
      <vt:lpstr>6_Circuit</vt:lpstr>
      <vt:lpstr>7_Circuit</vt:lpstr>
      <vt:lpstr>8_Circuit</vt:lpstr>
      <vt:lpstr>9_Circuit</vt:lpstr>
      <vt:lpstr>10_Circuit</vt:lpstr>
      <vt:lpstr>11_Circuit</vt:lpstr>
      <vt:lpstr>12_Circuit</vt:lpstr>
      <vt:lpstr>Damask</vt:lpstr>
      <vt:lpstr>1_Damask</vt:lpstr>
      <vt:lpstr>2_Damask</vt:lpstr>
      <vt:lpstr>3_Damask</vt:lpstr>
      <vt:lpstr>4_Damask</vt:lpstr>
      <vt:lpstr>5_Damask</vt:lpstr>
      <vt:lpstr>6_Damask</vt:lpstr>
      <vt:lpstr>7_Damask</vt:lpstr>
      <vt:lpstr>8_Damask</vt:lpstr>
      <vt:lpstr>9_Damask</vt:lpstr>
      <vt:lpstr>10_Damask</vt:lpstr>
      <vt:lpstr>11_Damask</vt:lpstr>
      <vt:lpstr>Δημοτικός</vt:lpstr>
      <vt:lpstr>1_Δημοτικός</vt:lpstr>
      <vt:lpstr>2_Δημοτικός</vt:lpstr>
      <vt:lpstr>3_Δημοτικός</vt:lpstr>
      <vt:lpstr>4_Δημοτικός</vt:lpstr>
      <vt:lpstr>5_Δημοτικός</vt:lpstr>
      <vt:lpstr>6_Δημοτικός</vt:lpstr>
      <vt:lpstr>7_Δημοτικός</vt:lpstr>
      <vt:lpstr>8_Δημοτικός</vt:lpstr>
      <vt:lpstr>ΕΦΕΥΡΕΣΕΙΣ ΚΑΙ  ΕΦΕΥΡΕΤΕΣ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Οι εφευρέσεις του Leonardo Da Vinci </vt:lpstr>
      <vt:lpstr>Διαφάνεια 13</vt:lpstr>
      <vt:lpstr>Ο άνθρωπος που ήθελε να μάθει τα πάντα </vt:lpstr>
      <vt:lpstr>Aνεμόμετρο</vt:lpstr>
      <vt:lpstr>Διαφάνεια 16</vt:lpstr>
      <vt:lpstr> Η περιστρεφόμενη γέφυρα</vt:lpstr>
      <vt:lpstr>Διαφάνεια 18</vt:lpstr>
      <vt:lpstr> Γιγάντια βαλλίστρα</vt:lpstr>
      <vt:lpstr>Διαφάνεια 20</vt:lpstr>
      <vt:lpstr>Ρολόι</vt:lpstr>
      <vt:lpstr>Διαφάνεια 22</vt:lpstr>
      <vt:lpstr>Aυτοκινούμενη άμαξα</vt:lpstr>
      <vt:lpstr>Διαφάνεια 24</vt:lpstr>
      <vt:lpstr>Κανόνι</vt:lpstr>
      <vt:lpstr>Διαφάνεια 26</vt:lpstr>
      <vt:lpstr>Το Αλεξίπτωτο </vt:lpstr>
      <vt:lpstr>Διαφάνεια 28</vt:lpstr>
      <vt:lpstr>Η στολή δύτη</vt:lpstr>
      <vt:lpstr>Διαφάνεια 30</vt:lpstr>
      <vt:lpstr>Nikola tesla Никола Тесла (ΣερβιΚΑ)</vt:lpstr>
      <vt:lpstr> </vt:lpstr>
      <vt:lpstr>Η τραγωδια του αδελφου του</vt:lpstr>
      <vt:lpstr>Σπουδεσ </vt:lpstr>
      <vt:lpstr>ΟμιλουμενεΣ  γλωσσεΣ </vt:lpstr>
      <vt:lpstr>Τα πρωτα βηματα </vt:lpstr>
      <vt:lpstr>Διαφάνεια 37</vt:lpstr>
      <vt:lpstr>Η συνεργασια με τον εντισον </vt:lpstr>
      <vt:lpstr>Ηλεκτρικη καρεκλα</vt:lpstr>
      <vt:lpstr>Το απογειο τησ δοξαΣ</vt:lpstr>
      <vt:lpstr>Διαφάνεια 41</vt:lpstr>
      <vt:lpstr>Διαφάνεια 42</vt:lpstr>
      <vt:lpstr>Ο θανατοΣ του</vt:lpstr>
      <vt:lpstr>ΜΗΧΑΝΗ ΕΣΩΤΕΡΙΚΗΣ ΚΑΥΣΗΣ (Μεκ) - ΑΥΤΟΚΙΝΗΤΟ</vt:lpstr>
      <vt:lpstr>ΠΕΡΙΕΧΟΜΕΝΑ</vt:lpstr>
      <vt:lpstr>ΙΣΤΟΡΙΑ-ΕΞΕΛΙΞΗ</vt:lpstr>
      <vt:lpstr>Διακριση μεκ</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Εφευρέτες και εφευρέσεις: Φρέντερικ Γκρίφιθ</vt:lpstr>
      <vt:lpstr>Γενικά για τον Φρέντερικ Γκρίφιθ</vt:lpstr>
      <vt:lpstr>Βιογραφικό</vt:lpstr>
      <vt:lpstr>Το πείραμα του Γκρίφιθ</vt:lpstr>
      <vt:lpstr>Διαφάνεια 60</vt:lpstr>
      <vt:lpstr>Διαφάνεια 61</vt:lpstr>
      <vt:lpstr>Το τέλος του και η σημασία του έργου του…</vt:lpstr>
      <vt:lpstr>Διαφάνεια 63</vt:lpstr>
      <vt:lpstr>Βιβλιογραφία</vt:lpstr>
      <vt:lpstr>Διαφάνεια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ΜΕΓΑΛΟΙ ΕΦΕΥΡΕΤΕΣ </dc:title>
  <dc:creator>teacher</dc:creator>
  <cp:lastModifiedBy>user</cp:lastModifiedBy>
  <cp:revision>15</cp:revision>
  <dcterms:created xsi:type="dcterms:W3CDTF">2019-04-04T08:23:30Z</dcterms:created>
  <dcterms:modified xsi:type="dcterms:W3CDTF">2019-05-17T07:59:45Z</dcterms:modified>
</cp:coreProperties>
</file>