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9" d="100"/>
          <a:sy n="49" d="100"/>
        </p:scale>
        <p:origin x="-1291" y="-8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 flipH="1">
            <a:off x="2667000" y="0"/>
            <a:ext cx="6477000" cy="6858000"/>
          </a:xfrm>
          <a:prstGeom prst="rect">
            <a:avLst/>
          </a:prstGeom>
          <a:blipFill>
            <a:blip r:embed="rId2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00000" r="50000"/>
                </a:path>
                <a:tileRect/>
              </a:gradFill>
            </a:fillOverlay>
            <a:innerShdw blurRad="63500" dist="44450" dir="10800000">
              <a:srgbClr val="000000">
                <a:alpha val="5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Ευθεία γραμμή σύνδεσης"/>
          <p:cNvSpPr>
            <a:spLocks noChangeShapeType="1"/>
          </p:cNvSpPr>
          <p:nvPr/>
        </p:nvSpPr>
        <p:spPr bwMode="auto">
          <a:xfrm rot="16200000">
            <a:off x="-762000" y="3429000"/>
            <a:ext cx="6858000" cy="0"/>
          </a:xfrm>
          <a:prstGeom prst="line">
            <a:avLst/>
          </a:prstGeom>
          <a:noFill/>
          <a:ln w="11430" cap="flat" cmpd="sng" algn="ctr">
            <a:solidFill>
              <a:schemeClr val="bg1">
                <a:shade val="9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11 - Τίτλος"/>
          <p:cNvSpPr>
            <a:spLocks noGrp="1"/>
          </p:cNvSpPr>
          <p:nvPr>
            <p:ph type="ctrTitle"/>
          </p:nvPr>
        </p:nvSpPr>
        <p:spPr>
          <a:xfrm>
            <a:off x="3366868" y="533400"/>
            <a:ext cx="5105400" cy="2868168"/>
          </a:xfrm>
        </p:spPr>
        <p:txBody>
          <a:bodyPr lIns="45720" tIns="0" rIns="45720">
            <a:noAutofit/>
          </a:bodyPr>
          <a:lstStyle>
            <a:lvl1pPr algn="r">
              <a:defRPr sz="4200" b="1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5" name="24 - Υπότιτλος"/>
          <p:cNvSpPr>
            <a:spLocks noGrp="1"/>
          </p:cNvSpPr>
          <p:nvPr>
            <p:ph type="subTitle" idx="1"/>
          </p:nvPr>
        </p:nvSpPr>
        <p:spPr>
          <a:xfrm>
            <a:off x="3354442" y="3539864"/>
            <a:ext cx="5114778" cy="1101248"/>
          </a:xfrm>
        </p:spPr>
        <p:txBody>
          <a:bodyPr lIns="45720" tIns="0" rIns="45720" bIns="0"/>
          <a:lstStyle>
            <a:lvl1pPr marL="0" indent="0" algn="r">
              <a:buNone/>
              <a:defRPr sz="2200">
                <a:solidFill>
                  <a:srgbClr val="FFFFFF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31" name="30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5871224" y="6557946"/>
            <a:ext cx="2002464" cy="226902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18" name="17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2819400" y="6557946"/>
            <a:ext cx="2927722" cy="228600"/>
          </a:xfrm>
        </p:spPr>
        <p:txBody>
          <a:bodyPr/>
          <a:lstStyle>
            <a:lvl1pPr>
              <a:defRPr lang="en-US" dirty="0">
                <a:solidFill>
                  <a:srgbClr val="FFFFFF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29" name="28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7880884" y="6556248"/>
            <a:ext cx="588336" cy="228600"/>
          </a:xfrm>
        </p:spPr>
        <p:txBody>
          <a:bodyPr/>
          <a:lstStyle>
            <a:lvl1pPr>
              <a:defRPr lang="en-US" smtClean="0">
                <a:solidFill>
                  <a:srgbClr val="FFFFFF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553200" y="274955"/>
            <a:ext cx="1524000" cy="5851525"/>
          </a:xfrm>
        </p:spPr>
        <p:txBody>
          <a:bodyPr vert="eaVert" anchor="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42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242816" y="6557946"/>
            <a:ext cx="2002464" cy="226902"/>
          </a:xfrm>
        </p:spPr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457200" y="6556248"/>
            <a:ext cx="3657600" cy="228600"/>
          </a:xfrm>
        </p:spPr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254496" y="6553200"/>
            <a:ext cx="588336" cy="2286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66800" y="2821837"/>
            <a:ext cx="6255488" cy="1362075"/>
          </a:xfrm>
        </p:spPr>
        <p:txBody>
          <a:bodyPr tIns="0" anchor="t"/>
          <a:lstStyle>
            <a:lvl1pPr algn="r">
              <a:buNone/>
              <a:defRPr sz="4200" b="1" cap="all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1066800" y="1905000"/>
            <a:ext cx="6255488" cy="743507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>
          <a:xfrm>
            <a:off x="4724238" y="6556810"/>
            <a:ext cx="2002464" cy="226902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>
          <a:xfrm>
            <a:off x="1735358" y="6556810"/>
            <a:ext cx="2895600" cy="228600"/>
          </a:xfrm>
        </p:spPr>
        <p:txBody>
          <a:bodyPr bIns="0" anchor="b"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6733952" y="6555112"/>
            <a:ext cx="588336" cy="228600"/>
          </a:xfrm>
        </p:spPr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178808" y="1600200"/>
            <a:ext cx="3520440" cy="4525963"/>
          </a:xfrm>
        </p:spPr>
        <p:txBody>
          <a:bodyPr anchor="t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178808" y="5867400"/>
            <a:ext cx="3520440" cy="457200"/>
          </a:xfrm>
          <a:noFill/>
          <a:ln w="12700" cap="flat" cmpd="sng" algn="ctr">
            <a:solidFill>
              <a:schemeClr val="tx2"/>
            </a:solidFill>
            <a:prstDash val="solid"/>
          </a:ln>
          <a:effectLst/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anchor="ctr"/>
          <a:lstStyle>
            <a:lvl1pPr marL="0" indent="0" algn="ctr">
              <a:buNone/>
              <a:defRPr sz="1800" b="1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178808" y="1711840"/>
            <a:ext cx="3520440" cy="4114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42048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28600"/>
            <a:ext cx="5897880" cy="1173480"/>
          </a:xfrm>
        </p:spPr>
        <p:txBody>
          <a:bodyPr wrap="square" anchor="b"/>
          <a:lstStyle>
            <a:lvl1pPr algn="l">
              <a:buNone/>
              <a:defRPr lang="en-US" sz="2400" baseline="0" smtClean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497416"/>
            <a:ext cx="5897880" cy="602512"/>
          </a:xfrm>
        </p:spPr>
        <p:txBody>
          <a:bodyPr rot="0" spcFirstLastPara="0" vertOverflow="overflow" horzOverflow="overflow" vert="horz" wrap="square" lIns="45720" tIns="0" rIns="0" bIns="0" numCol="1" spcCol="0" rtlCol="0" fromWordArt="0" anchor="t" anchorCtr="0" forceAA="0" compatLnSpc="1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7239000" cy="437175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- Ορθογώνιο"/>
          <p:cNvSpPr/>
          <p:nvPr/>
        </p:nvSpPr>
        <p:spPr>
          <a:xfrm rot="21240000">
            <a:off x="597968" y="1004668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5000" dist="12700" dir="5400000" algn="t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Ορθογώνιο"/>
          <p:cNvSpPr/>
          <p:nvPr/>
        </p:nvSpPr>
        <p:spPr>
          <a:xfrm rot="21420000">
            <a:off x="596706" y="998816"/>
            <a:ext cx="4319527" cy="4312573"/>
          </a:xfrm>
          <a:prstGeom prst="rect">
            <a:avLst/>
          </a:prstGeom>
          <a:solidFill>
            <a:srgbClr val="FAFAFA"/>
          </a:solidFill>
          <a:ln w="1270" cap="rnd" cmpd="sng" algn="ctr">
            <a:solidFill>
              <a:srgbClr val="EAEAEA"/>
            </a:solidFill>
            <a:prstDash val="solid"/>
          </a:ln>
          <a:effectLst>
            <a:outerShdw blurRad="28000" dist="12700" dir="5400000" algn="tl" rotWithShape="0">
              <a:srgbClr val="000000">
                <a:alpha val="4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389098" y="1143000"/>
            <a:ext cx="3429000" cy="2057400"/>
          </a:xfrm>
        </p:spPr>
        <p:txBody>
          <a:bodyPr vert="horz" anchor="b"/>
          <a:lstStyle>
            <a:lvl1pPr algn="l">
              <a:buNone/>
              <a:defRPr sz="3000" b="1" baseline="0">
                <a:ln w="500">
                  <a:solidFill>
                    <a:schemeClr val="tx2">
                      <a:shade val="10000"/>
                      <a:satMod val="135000"/>
                    </a:schemeClr>
                  </a:solidFill>
                </a:ln>
                <a:gradFill>
                  <a:gsLst>
                    <a:gs pos="0">
                      <a:schemeClr val="accent4">
                        <a:tint val="13000"/>
                      </a:schemeClr>
                    </a:gs>
                    <a:gs pos="10000">
                      <a:schemeClr val="accent4">
                        <a:tint val="20000"/>
                      </a:schemeClr>
                    </a:gs>
                    <a:gs pos="49000">
                      <a:schemeClr val="accent4">
                        <a:tint val="70000"/>
                      </a:schemeClr>
                    </a:gs>
                    <a:gs pos="50000">
                      <a:schemeClr val="accent4">
                        <a:tint val="97000"/>
                      </a:schemeClr>
                    </a:gs>
                    <a:gs pos="100000">
                      <a:schemeClr val="accent4">
                        <a:tint val="20000"/>
                      </a:schemeClr>
                    </a:gs>
                  </a:gsLst>
                  <a:lin ang="5400000" scaled="1"/>
                </a:gradFill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5389098" y="3283634"/>
            <a:ext cx="3429000" cy="1920240"/>
          </a:xfrm>
        </p:spPr>
        <p:txBody>
          <a:bodyPr rot="0" spcFirstLastPara="0" vertOverflow="overflow" horzOverflow="overflow" vert="horz" wrap="square" lIns="82296" tIns="0" rIns="0" bIns="0" numCol="1" spcCol="0" rtlCol="0" fromWordArt="0" anchor="t" anchorCtr="0" forceAA="0" compatLnSpc="1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400" baseline="0">
                <a:solidFill>
                  <a:schemeClr val="tx1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marL="0" marR="0" lvl="0" indent="0" algn="l" defTabSz="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2"/>
              </a:buClr>
              <a:buSzPct val="73000"/>
              <a:buFontTx/>
              <a:buNone/>
              <a:tabLst/>
              <a:defRPr/>
            </a:pPr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2342CEA3-3058-4D43-AE35-B3DA76CB4003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l-GR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  <p:sp>
        <p:nvSpPr>
          <p:cNvPr id="10" name="9 - Θέση εικόνας"/>
          <p:cNvSpPr>
            <a:spLocks noGrp="1"/>
          </p:cNvSpPr>
          <p:nvPr>
            <p:ph type="pic" idx="1"/>
          </p:nvPr>
        </p:nvSpPr>
        <p:spPr>
          <a:xfrm>
            <a:off x="663682" y="1041002"/>
            <a:ext cx="4206240" cy="4206240"/>
          </a:xfrm>
          <a:solidFill>
            <a:schemeClr val="bg2">
              <a:shade val="50000"/>
            </a:schemeClr>
          </a:solidFill>
          <a:ln w="107950">
            <a:solidFill>
              <a:srgbClr val="FFFFFF"/>
            </a:solidFill>
            <a:miter lim="800000"/>
          </a:ln>
          <a:effectLst>
            <a:outerShdw blurRad="44450" dist="3810" dir="5400000" algn="tl" rotWithShape="0">
              <a:srgbClr val="000000">
                <a:alpha val="60000"/>
              </a:srgbClr>
            </a:outerShdw>
          </a:effectLst>
          <a:scene3d>
            <a:camera prst="orthographicFront"/>
            <a:lightRig rig="threePt" dir="t"/>
          </a:scene3d>
          <a:sp3d contourW="3810"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- Ορθογώνιο"/>
          <p:cNvSpPr/>
          <p:nvPr/>
        </p:nvSpPr>
        <p:spPr>
          <a:xfrm flipH="1">
            <a:off x="8153400" y="0"/>
            <a:ext cx="990600" cy="6858000"/>
          </a:xfrm>
          <a:prstGeom prst="rect">
            <a:avLst/>
          </a:prstGeom>
          <a:blipFill>
            <a:blip r:embed="rId13" cstate="print">
              <a:alphaModFix amt="43000"/>
            </a:blip>
            <a:tile tx="0" ty="0" sx="50000" sy="50000" flip="none" algn="tl"/>
          </a:blipFill>
          <a:ln w="0" cap="flat" cmpd="sng" algn="ctr">
            <a:noFill/>
            <a:prstDash val="solid"/>
          </a:ln>
          <a:effectLst>
            <a:fillOverlay blend="mult">
              <a:gradFill rotWithShape="1">
                <a:gsLst>
                  <a:gs pos="0">
                    <a:schemeClr val="tx2">
                      <a:tint val="62000"/>
                      <a:satMod val="420000"/>
                    </a:schemeClr>
                  </a:gs>
                  <a:gs pos="100000">
                    <a:schemeClr val="tx2">
                      <a:shade val="20000"/>
                      <a:satMod val="170000"/>
                    </a:schemeClr>
                  </a:gs>
                </a:gsLst>
                <a:path path="circle">
                  <a:fillToRect l="50000" t="110000" r="50000" b="-10000"/>
                </a:path>
                <a:tileRect/>
              </a:gradFill>
            </a:fillOverlay>
            <a:innerShdw blurRad="63500" dist="44450" dir="10800000">
              <a:srgbClr val="000000">
                <a:alpha val="45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2 - Θέση τίτλου"/>
          <p:cNvSpPr>
            <a:spLocks noGrp="1"/>
          </p:cNvSpPr>
          <p:nvPr>
            <p:ph type="title"/>
          </p:nvPr>
        </p:nvSpPr>
        <p:spPr>
          <a:xfrm>
            <a:off x="457200" y="320040"/>
            <a:ext cx="7239000" cy="1143000"/>
          </a:xfrm>
          <a:prstGeom prst="rect">
            <a:avLst/>
          </a:prstGeom>
        </p:spPr>
        <p:txBody>
          <a:bodyPr vert="horz" lIns="45720" tIns="0" rIns="45720" bIns="0" anchor="b" anchorCtr="0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1" name="30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9416"/>
            <a:ext cx="7239000" cy="4846320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7" name="26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245936" y="6557946"/>
            <a:ext cx="2002464" cy="226902"/>
          </a:xfrm>
          <a:prstGeom prst="rect">
            <a:avLst/>
          </a:prstGeom>
        </p:spPr>
        <p:txBody>
          <a:bodyPr vert="horz" tIns="0" bIns="0" anchor="b"/>
          <a:lstStyle>
            <a:lvl1pPr algn="l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fld id="{2342CEA3-3058-4D43-AE35-B3DA76CB4003}" type="datetimeFigureOut">
              <a:rPr lang="el-GR" smtClean="0"/>
              <a:pPr/>
              <a:t>9/2/2019</a:t>
            </a:fld>
            <a:endParaRPr lang="el-GR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457200" y="6557946"/>
            <a:ext cx="3657600" cy="228600"/>
          </a:xfrm>
          <a:prstGeom prst="rect">
            <a:avLst/>
          </a:prstGeom>
        </p:spPr>
        <p:txBody>
          <a:bodyPr vert="horz" tIns="0" bIns="0" anchor="b"/>
          <a:lstStyle>
            <a:lvl1pPr algn="r" eaLnBrk="1" latinLnBrk="0" hangingPunct="1">
              <a:defRPr kumimoji="0" sz="1000">
                <a:solidFill>
                  <a:schemeClr val="tx2"/>
                </a:solidFill>
              </a:defRPr>
            </a:lvl1pPr>
            <a:extLst/>
          </a:lstStyle>
          <a:p>
            <a:endParaRPr lang="el-GR"/>
          </a:p>
        </p:txBody>
      </p:sp>
      <p:sp>
        <p:nvSpPr>
          <p:cNvPr id="16" name="1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251448" y="6556248"/>
            <a:ext cx="588336" cy="228600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100">
                <a:solidFill>
                  <a:schemeClr val="tx2"/>
                </a:solidFill>
              </a:defRPr>
            </a:lvl1pPr>
            <a:extLst/>
          </a:lstStyle>
          <a:p>
            <a:fld id="{D3F1D1C4-C2D9-4231-9FB2-B2D9D97AA41D}" type="slidenum">
              <a:rPr lang="el-GR" smtClean="0"/>
              <a:pPr/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l" rtl="0" eaLnBrk="1" latinLnBrk="0" hangingPunct="1">
        <a:spcBef>
          <a:spcPct val="0"/>
        </a:spcBef>
        <a:buNone/>
        <a:defRPr kumimoji="0" sz="3800" b="1" kern="1200" cap="all" baseline="0">
          <a:ln w="500">
            <a:solidFill>
              <a:schemeClr val="tx2">
                <a:shade val="20000"/>
                <a:satMod val="120000"/>
              </a:schemeClr>
            </a:solidFill>
          </a:ln>
          <a:gradFill>
            <a:gsLst>
              <a:gs pos="0">
                <a:schemeClr val="accent4">
                  <a:tint val="13000"/>
                </a:schemeClr>
              </a:gs>
              <a:gs pos="10000">
                <a:schemeClr val="accent4">
                  <a:tint val="20000"/>
                </a:schemeClr>
              </a:gs>
              <a:gs pos="49000">
                <a:schemeClr val="accent4">
                  <a:tint val="70000"/>
                </a:schemeClr>
              </a:gs>
              <a:gs pos="50000">
                <a:schemeClr val="accent4">
                  <a:tint val="97000"/>
                </a:schemeClr>
              </a:gs>
              <a:gs pos="100000">
                <a:schemeClr val="accent4">
                  <a:tint val="20000"/>
                </a:schemeClr>
              </a:gs>
            </a:gsLst>
            <a:lin ang="5400000" scaled="1"/>
          </a:gradFill>
          <a:effectLst/>
          <a:latin typeface="+mj-lt"/>
          <a:ea typeface="+mj-ea"/>
          <a:cs typeface="+mj-cs"/>
        </a:defRPr>
      </a:lvl1pPr>
      <a:extLst/>
    </p:titleStyle>
    <p:bodyStyle>
      <a:lvl1pPr marL="274320" indent="-274320" algn="l" rtl="0" eaLnBrk="1" latinLnBrk="0" hangingPunct="1">
        <a:spcBef>
          <a:spcPts val="600"/>
        </a:spcBef>
        <a:buClr>
          <a:schemeClr val="tx2"/>
        </a:buClr>
        <a:buSzPct val="73000"/>
        <a:buFont typeface="Wingdings 2"/>
        <a:buChar char=""/>
        <a:defRPr kumimoji="0" sz="2600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521208" indent="-228600" algn="l" rtl="0" eaLnBrk="1" latinLnBrk="0" hangingPunct="1">
        <a:spcBef>
          <a:spcPts val="500"/>
        </a:spcBef>
        <a:buClr>
          <a:schemeClr val="accent4"/>
        </a:buClr>
        <a:buSzPct val="80000"/>
        <a:buFont typeface="Wingdings 2"/>
        <a:buChar char=""/>
        <a:defRPr kumimoji="0" sz="23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2pPr>
      <a:lvl3pPr marL="758952" indent="-228600" algn="l" rtl="0" eaLnBrk="1" latinLnBrk="0" hangingPunct="1">
        <a:spcBef>
          <a:spcPts val="400"/>
        </a:spcBef>
        <a:buClr>
          <a:schemeClr val="accent4"/>
        </a:buClr>
        <a:buSzPct val="60000"/>
        <a:buFont typeface="Wingdings"/>
        <a:buChar char="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22860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"/>
        <a:defRPr kumimoji="0" sz="20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4pPr>
      <a:lvl5pPr marL="1280160" indent="-228600" algn="l" rtl="0" eaLnBrk="1" latinLnBrk="0" hangingPunct="1">
        <a:spcBef>
          <a:spcPts val="400"/>
        </a:spcBef>
        <a:buClr>
          <a:schemeClr val="accent4"/>
        </a:buClr>
        <a:buSzPct val="70000"/>
        <a:buFont typeface="Wingdings"/>
        <a:buChar char="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72184" indent="-182880" algn="l" rtl="0" eaLnBrk="1" latinLnBrk="0" hangingPunct="1">
        <a:spcBef>
          <a:spcPts val="400"/>
        </a:spcBef>
        <a:buClr>
          <a:schemeClr val="accent4"/>
        </a:buClr>
        <a:buSzPct val="80000"/>
        <a:buFont typeface="Wingdings 2"/>
        <a:buChar char=""/>
        <a:defRPr kumimoji="0" sz="1800" kern="120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6pPr>
      <a:lvl7pPr marL="1673352" indent="-182880" algn="l" rtl="0" eaLnBrk="1" latinLnBrk="0" hangingPunct="1">
        <a:spcBef>
          <a:spcPct val="20000"/>
        </a:spcBef>
        <a:buClr>
          <a:schemeClr val="accent4"/>
        </a:buClr>
        <a:buSzPct val="80000"/>
        <a:buFont typeface="Wingdings 2"/>
        <a:buChar char="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847088" indent="-182880" algn="l" rtl="0" eaLnBrk="1" latinLnBrk="0" hangingPunct="1">
        <a:spcBef>
          <a:spcPts val="300"/>
        </a:spcBef>
        <a:buClr>
          <a:schemeClr val="accent4"/>
        </a:buClr>
        <a:buSzPct val="100000"/>
        <a:buChar char="•"/>
        <a:defRPr kumimoji="0" sz="1600" kern="1200" baseline="0">
          <a:solidFill>
            <a:schemeClr val="tx1">
              <a:tint val="85000"/>
            </a:schemeClr>
          </a:solidFill>
          <a:latin typeface="+mn-lt"/>
          <a:ea typeface="+mn-ea"/>
          <a:cs typeface="+mn-cs"/>
        </a:defRPr>
      </a:lvl8pPr>
      <a:lvl9pPr marL="2057400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Wingdings"/>
        <a:buChar char="§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eg"/><Relationship Id="rId4" Type="http://schemas.openxmlformats.org/officeDocument/2006/relationships/image" Target="../media/image21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785786" y="1000108"/>
            <a:ext cx="7772400" cy="1457334"/>
          </a:xfrm>
        </p:spPr>
        <p:txBody>
          <a:bodyPr/>
          <a:lstStyle/>
          <a:p>
            <a:r>
              <a:rPr lang="en-US" smtClean="0"/>
              <a:t>PLAYSTATION</a:t>
            </a:r>
            <a:endParaRPr lang="el-GR" dirty="0"/>
          </a:p>
        </p:txBody>
      </p:sp>
      <p:pic>
        <p:nvPicPr>
          <p:cNvPr id="1026" name="Picture 2" descr="C:\Users\user\Desktop\εικονες ps\PlayStation_1_Logo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29072" y="2714620"/>
            <a:ext cx="4457506" cy="33921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Εισαγωγή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sz="2400" dirty="0" smtClean="0"/>
              <a:t>Το </a:t>
            </a:r>
            <a:r>
              <a:rPr lang="en-US" sz="2400" dirty="0" err="1" smtClean="0"/>
              <a:t>playstation</a:t>
            </a:r>
            <a:r>
              <a:rPr lang="en-US" sz="2400" dirty="0" smtClean="0"/>
              <a:t> </a:t>
            </a:r>
            <a:r>
              <a:rPr lang="el-GR" sz="2400" dirty="0" smtClean="0"/>
              <a:t>ή (</a:t>
            </a:r>
            <a:r>
              <a:rPr lang="en-US" sz="2400" dirty="0" err="1" smtClean="0"/>
              <a:t>ps</a:t>
            </a:r>
            <a:r>
              <a:rPr lang="en-US" sz="2400" dirty="0" smtClean="0"/>
              <a:t>) </a:t>
            </a:r>
            <a:r>
              <a:rPr lang="el-GR" sz="2400" dirty="0" smtClean="0"/>
              <a:t>είναι επωνυμία </a:t>
            </a:r>
            <a:r>
              <a:rPr lang="en-US" sz="2400" dirty="0" smtClean="0"/>
              <a:t>gaming </a:t>
            </a:r>
            <a:r>
              <a:rPr lang="el-GR" sz="2400" dirty="0" smtClean="0"/>
              <a:t> που περιλαμβάνει κονσόλες βιντεοπαιχνιδιών. </a:t>
            </a:r>
            <a:endParaRPr lang="el-GR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Ιστορικά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sz="2400" dirty="0" smtClean="0"/>
              <a:t>Δημιουργήθηκε  στις 3 Δεκεμβρίου του 1994 με την πρώτη κυκλοφορία του πρώτου </a:t>
            </a:r>
            <a:r>
              <a:rPr lang="en-US" sz="2400" dirty="0" err="1"/>
              <a:t>P</a:t>
            </a:r>
            <a:r>
              <a:rPr lang="en-US" sz="2400" dirty="0" err="1" smtClean="0"/>
              <a:t>laystation</a:t>
            </a:r>
            <a:r>
              <a:rPr lang="el-GR" sz="2400" dirty="0" smtClean="0"/>
              <a:t> στην Ιαπωνία και ανήκει στην εταιρεία</a:t>
            </a:r>
            <a:r>
              <a:rPr lang="en-US" sz="2400" dirty="0" smtClean="0"/>
              <a:t> SONY.</a:t>
            </a:r>
            <a:endParaRPr lang="el-GR" sz="2400" dirty="0" smtClean="0"/>
          </a:p>
          <a:p>
            <a:pPr marL="0" indent="0">
              <a:buNone/>
            </a:pPr>
            <a:endParaRPr lang="el-GR" sz="2400" dirty="0" smtClean="0"/>
          </a:p>
          <a:p>
            <a:r>
              <a:rPr lang="el-GR" sz="2400" dirty="0" smtClean="0"/>
              <a:t>Ο δημιουργός του </a:t>
            </a:r>
            <a:r>
              <a:rPr lang="en-US" sz="2400" dirty="0" err="1" smtClean="0"/>
              <a:t>Playstation</a:t>
            </a:r>
            <a:r>
              <a:rPr lang="en-US" sz="2400" dirty="0" smtClean="0"/>
              <a:t> </a:t>
            </a:r>
            <a:r>
              <a:rPr lang="el-GR" sz="2400" dirty="0" smtClean="0"/>
              <a:t>είναι ο </a:t>
            </a:r>
            <a:r>
              <a:rPr lang="el-GR" sz="2400" dirty="0" err="1" smtClean="0"/>
              <a:t>Κεν</a:t>
            </a:r>
            <a:r>
              <a:rPr lang="el-GR" sz="2400" dirty="0" smtClean="0"/>
              <a:t> </a:t>
            </a:r>
            <a:r>
              <a:rPr lang="el-GR" sz="2400" dirty="0" err="1" smtClean="0"/>
              <a:t>Κουταράγκι</a:t>
            </a:r>
            <a:r>
              <a:rPr lang="el-GR" sz="2400" dirty="0" smtClean="0"/>
              <a:t> .</a:t>
            </a:r>
            <a:endParaRPr lang="en-US" sz="2400" dirty="0" smtClean="0"/>
          </a:p>
          <a:p>
            <a:pPr marL="0" indent="0">
              <a:buNone/>
            </a:pP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err="1" smtClean="0"/>
              <a:t>ΚονσόλεΣ</a:t>
            </a:r>
            <a:r>
              <a:rPr lang="en-US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Playstation</a:t>
            </a:r>
            <a:r>
              <a:rPr lang="en-US" dirty="0" smtClean="0"/>
              <a:t>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158" y="2329905"/>
            <a:ext cx="8229600" cy="3867696"/>
          </a:xfrm>
        </p:spPr>
        <p:txBody>
          <a:bodyPr>
            <a:noAutofit/>
          </a:bodyPr>
          <a:lstStyle/>
          <a:p>
            <a:r>
              <a:rPr lang="el-GR" sz="2400" dirty="0" smtClean="0"/>
              <a:t>Το πρώτο </a:t>
            </a:r>
            <a:r>
              <a:rPr lang="en-US" sz="2400" dirty="0" err="1" smtClean="0"/>
              <a:t>Playstation</a:t>
            </a:r>
            <a:r>
              <a:rPr lang="el-GR" sz="2400" dirty="0" smtClean="0"/>
              <a:t> κυκλοφόρησε 3 Δεκεμβρίου του 1994 στην </a:t>
            </a:r>
            <a:r>
              <a:rPr lang="el-GR" sz="2400" i="1" dirty="0" smtClean="0"/>
              <a:t>Ιαπωνία και τον επόμενο χρόνο σε Ευρώπη και ΗΠΑ</a:t>
            </a:r>
            <a:r>
              <a:rPr lang="en-US" sz="2400" i="1" dirty="0" smtClean="0"/>
              <a:t>.</a:t>
            </a:r>
            <a:r>
              <a:rPr lang="el-GR" sz="2400" dirty="0" smtClean="0"/>
              <a:t> </a:t>
            </a:r>
          </a:p>
          <a:p>
            <a:pPr marL="0" indent="0">
              <a:buNone/>
            </a:pPr>
            <a:r>
              <a:rPr lang="el-GR" sz="2400" dirty="0" smtClean="0"/>
              <a:t>Παιχνίδια: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Crash Bandicoot 3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smtClean="0"/>
              <a:t>Tekken 3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/>
              <a:t>Spyro</a:t>
            </a:r>
            <a:r>
              <a:rPr lang="en-US" sz="2400" dirty="0" smtClean="0"/>
              <a:t> the Dragon</a:t>
            </a:r>
          </a:p>
        </p:txBody>
      </p:sp>
      <p:pic>
        <p:nvPicPr>
          <p:cNvPr id="4" name="3 - Εικόνα" descr="ps1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62335" y="1105590"/>
            <a:ext cx="2674161" cy="1224315"/>
          </a:xfrm>
          <a:prstGeom prst="rect">
            <a:avLst/>
          </a:prstGeom>
        </p:spPr>
      </p:pic>
      <p:pic>
        <p:nvPicPr>
          <p:cNvPr id="2050" name="Picture 2" descr="C:\Users\user\Desktop\51hVGNhU-CL._SX342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31840" y="5000612"/>
            <a:ext cx="1862834" cy="1857388"/>
          </a:xfrm>
          <a:prstGeom prst="rect">
            <a:avLst/>
          </a:prstGeom>
          <a:noFill/>
        </p:spPr>
      </p:pic>
      <p:pic>
        <p:nvPicPr>
          <p:cNvPr id="2051" name="Picture 3" descr="C:\Users\user\Desktop\εικονες ps\61v4CXiLksL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030039" y="3342732"/>
            <a:ext cx="1821669" cy="1785950"/>
          </a:xfrm>
          <a:prstGeom prst="rect">
            <a:avLst/>
          </a:prstGeom>
          <a:noFill/>
        </p:spPr>
      </p:pic>
      <p:pic>
        <p:nvPicPr>
          <p:cNvPr id="2052" name="Picture 4" descr="C:\Users\user\Desktop\εικονες ps\61mJjDkF4nL._SX466_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87073" y="4384685"/>
            <a:ext cx="2147725" cy="21431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ΚονσόλεΣ</a:t>
            </a:r>
            <a:r>
              <a:rPr lang="el-GR" dirty="0" smtClean="0"/>
              <a:t> </a:t>
            </a:r>
            <a:r>
              <a:rPr lang="en-US" dirty="0" smtClean="0"/>
              <a:t>(</a:t>
            </a:r>
            <a:r>
              <a:rPr lang="en-US" dirty="0" err="1" smtClean="0"/>
              <a:t>Playstation</a:t>
            </a:r>
            <a:r>
              <a:rPr lang="en-US" dirty="0" smtClean="0"/>
              <a:t> 2)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214282" y="2071678"/>
            <a:ext cx="7715304" cy="4311649"/>
          </a:xfrm>
        </p:spPr>
        <p:txBody>
          <a:bodyPr>
            <a:normAutofit/>
          </a:bodyPr>
          <a:lstStyle/>
          <a:p>
            <a:r>
              <a:rPr lang="el-GR" sz="2200" dirty="0"/>
              <a:t>Κ</a:t>
            </a:r>
            <a:r>
              <a:rPr lang="el-GR" sz="2200" dirty="0" smtClean="0"/>
              <a:t>υκλοφόρησε το 2000. Είναι η κονσόλα με τις μεγαλύτερες πωλήσεις στον κόσμο.</a:t>
            </a:r>
          </a:p>
          <a:p>
            <a:r>
              <a:rPr lang="el-GR" sz="2200" dirty="0" smtClean="0"/>
              <a:t>Στις 29 Νοεμβρίου του 2005 έφτασε τα 100 εκατομμύρια κομμάτια.</a:t>
            </a:r>
          </a:p>
          <a:p>
            <a:r>
              <a:rPr lang="el-GR" sz="2200" dirty="0" smtClean="0"/>
              <a:t>Παιχνίδια: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 smtClean="0"/>
              <a:t>God of war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 smtClean="0"/>
              <a:t>Pro Evolution Soccer 4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200" dirty="0" smtClean="0"/>
              <a:t>Kingdom Hearts</a:t>
            </a:r>
          </a:p>
          <a:p>
            <a:endParaRPr lang="el-GR" dirty="0"/>
          </a:p>
        </p:txBody>
      </p:sp>
      <p:pic>
        <p:nvPicPr>
          <p:cNvPr id="3074" name="Picture 2" descr="C:\Users\user\Desktop\εικονες ps\51K3DNEZN8L._SY445_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7620" y="4714884"/>
            <a:ext cx="1361014" cy="1928826"/>
          </a:xfrm>
          <a:prstGeom prst="rect">
            <a:avLst/>
          </a:prstGeom>
          <a:noFill/>
        </p:spPr>
      </p:pic>
      <p:pic>
        <p:nvPicPr>
          <p:cNvPr id="3075" name="Picture 3" descr="C:\Users\user\Desktop\εικονες ps\51YYZH2F93L._SY445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58082" y="4000504"/>
            <a:ext cx="1428760" cy="2031304"/>
          </a:xfrm>
          <a:prstGeom prst="rect">
            <a:avLst/>
          </a:prstGeom>
          <a:noFill/>
        </p:spPr>
      </p:pic>
      <p:pic>
        <p:nvPicPr>
          <p:cNvPr id="3076" name="Picture 4" descr="C:\Users\user\Desktop\εικονες ps\5115412WYQL._SY445_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43570" y="4572008"/>
            <a:ext cx="1369683" cy="1928826"/>
          </a:xfrm>
          <a:prstGeom prst="rect">
            <a:avLst/>
          </a:prstGeom>
          <a:noFill/>
        </p:spPr>
      </p:pic>
      <p:pic>
        <p:nvPicPr>
          <p:cNvPr id="3077" name="Picture 5" descr="C:\Users\user\Desktop\εικονες ps\ps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358082" y="0"/>
            <a:ext cx="1785918" cy="216236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ΚονσόλεΣ</a:t>
            </a:r>
            <a:r>
              <a:rPr lang="el-GR" dirty="0" smtClean="0"/>
              <a:t> </a:t>
            </a:r>
            <a:r>
              <a:rPr lang="el-GR" dirty="0" smtClean="0"/>
              <a:t>(</a:t>
            </a:r>
            <a:r>
              <a:rPr lang="en-US" dirty="0" err="1" smtClean="0"/>
              <a:t>Playstation</a:t>
            </a:r>
            <a:r>
              <a:rPr lang="en-US" dirty="0" smtClean="0"/>
              <a:t> 3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158" y="2857496"/>
            <a:ext cx="8229600" cy="3554419"/>
          </a:xfrm>
        </p:spPr>
        <p:txBody>
          <a:bodyPr>
            <a:normAutofit lnSpcReduction="10000"/>
          </a:bodyPr>
          <a:lstStyle/>
          <a:p>
            <a:r>
              <a:rPr lang="el-GR" sz="2400" dirty="0"/>
              <a:t>Κ</a:t>
            </a:r>
            <a:r>
              <a:rPr lang="el-GR" sz="2400" dirty="0" smtClean="0"/>
              <a:t>υκλοφόρησε στις 11 Νοεμβρίου 2006 στην Ιαπωνία, στις 17 Νοεμβρίου 2006 στη Βόρεια Αμερική και στις 23 Μαρτίου 2007 στην Ευρώπη.</a:t>
            </a:r>
          </a:p>
          <a:p>
            <a:endParaRPr lang="el-GR" sz="2400" dirty="0" smtClean="0"/>
          </a:p>
          <a:p>
            <a:pPr>
              <a:buNone/>
            </a:pPr>
            <a:r>
              <a:rPr lang="el-GR" sz="2400" dirty="0" smtClean="0"/>
              <a:t>Παιχνίδια: 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en-US" sz="2400" dirty="0" smtClean="0"/>
              <a:t>Uncharted 2</a:t>
            </a:r>
          </a:p>
          <a:p>
            <a:pPr marL="457200" indent="-457200" fontAlgn="base">
              <a:buFont typeface="+mj-lt"/>
              <a:buAutoNum type="arabicPeriod"/>
            </a:pPr>
            <a:r>
              <a:rPr lang="en-US" sz="2400" dirty="0" smtClean="0"/>
              <a:t>Portal 2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 err="1" smtClean="0"/>
              <a:t>Minecraft</a:t>
            </a:r>
            <a:r>
              <a:rPr lang="en-US" sz="2400" dirty="0" smtClean="0"/>
              <a:t> </a:t>
            </a:r>
            <a:r>
              <a:rPr lang="en-US" sz="2000" dirty="0" smtClean="0"/>
              <a:t/>
            </a:r>
            <a:br>
              <a:rPr lang="en-US" sz="2000" dirty="0" smtClean="0"/>
            </a:br>
            <a:endParaRPr lang="el-GR" sz="2000" dirty="0"/>
          </a:p>
        </p:txBody>
      </p:sp>
      <p:pic>
        <p:nvPicPr>
          <p:cNvPr id="4098" name="Picture 2" descr="C:\Users\user\Desktop\εικονες ps\αρχείο λήψη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12674" y="4700517"/>
            <a:ext cx="1610764" cy="1857388"/>
          </a:xfrm>
          <a:prstGeom prst="rect">
            <a:avLst/>
          </a:prstGeom>
          <a:noFill/>
        </p:spPr>
      </p:pic>
      <p:pic>
        <p:nvPicPr>
          <p:cNvPr id="4099" name="Picture 3" descr="C:\Users\user\Desktop\εικονες ps\51Vgt4pMFTL._SX342_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32040" y="4234020"/>
            <a:ext cx="1612250" cy="1857388"/>
          </a:xfrm>
          <a:prstGeom prst="rect">
            <a:avLst/>
          </a:prstGeom>
          <a:noFill/>
        </p:spPr>
      </p:pic>
      <p:pic>
        <p:nvPicPr>
          <p:cNvPr id="4100" name="Picture 4" descr="C:\Users\user\Desktop\εικονες ps\20150904110204_uncharted_2_among_thieves_ps3.jpe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9105" y="4734408"/>
            <a:ext cx="1429051" cy="1643074"/>
          </a:xfrm>
          <a:prstGeom prst="rect">
            <a:avLst/>
          </a:prstGeom>
          <a:noFill/>
        </p:spPr>
      </p:pic>
      <p:pic>
        <p:nvPicPr>
          <p:cNvPr id="4101" name="Picture 5" descr="C:\Users\user\Desktop\εικονες ps\ps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286380" y="1357298"/>
            <a:ext cx="3076575" cy="1485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err="1" smtClean="0"/>
              <a:t>ΚονσόλεΣ</a:t>
            </a:r>
            <a:r>
              <a:rPr lang="el-GR" dirty="0" smtClean="0"/>
              <a:t> (</a:t>
            </a:r>
            <a:r>
              <a:rPr lang="en-US" dirty="0" err="1" smtClean="0"/>
              <a:t>Playstation</a:t>
            </a:r>
            <a:r>
              <a:rPr lang="en-US" dirty="0" smtClean="0"/>
              <a:t> 4</a:t>
            </a:r>
            <a:r>
              <a:rPr lang="el-GR" dirty="0" smtClean="0"/>
              <a:t>)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700808"/>
            <a:ext cx="8229600" cy="4425355"/>
          </a:xfrm>
        </p:spPr>
        <p:txBody>
          <a:bodyPr/>
          <a:lstStyle/>
          <a:p>
            <a:r>
              <a:rPr lang="el-GR" sz="2400" dirty="0"/>
              <a:t>Κ</a:t>
            </a:r>
            <a:r>
              <a:rPr lang="el-GR" sz="2400" dirty="0" smtClean="0"/>
              <a:t>υκλοφόρησε στην Ευρώπη στις 29 Νοεμβρίου το 2013.</a:t>
            </a:r>
          </a:p>
          <a:p>
            <a:endParaRPr lang="el-GR" sz="2400" dirty="0" smtClean="0"/>
          </a:p>
          <a:p>
            <a:pPr>
              <a:buNone/>
            </a:pPr>
            <a:r>
              <a:rPr lang="el-GR" sz="2400" dirty="0" smtClean="0"/>
              <a:t>Παιχνίδια: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err="1" smtClean="0"/>
              <a:t>Fortnite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Realm Royale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PUBG</a:t>
            </a:r>
          </a:p>
          <a:p>
            <a:pPr marL="514350" indent="-514350">
              <a:buFont typeface="+mj-lt"/>
              <a:buAutoNum type="arabicPeriod"/>
            </a:pPr>
            <a:endParaRPr lang="el-GR" dirty="0"/>
          </a:p>
        </p:txBody>
      </p:sp>
      <p:pic>
        <p:nvPicPr>
          <p:cNvPr id="5122" name="Picture 2" descr="C:\Users\user\Desktop\εικονες ps\fortnite-battle-royale-solid-gold-mode.jpg.optim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00562" y="2643182"/>
            <a:ext cx="2786082" cy="1547823"/>
          </a:xfrm>
          <a:prstGeom prst="rect">
            <a:avLst/>
          </a:prstGeom>
          <a:noFill/>
        </p:spPr>
      </p:pic>
      <p:pic>
        <p:nvPicPr>
          <p:cNvPr id="5123" name="Picture 3" descr="C:\Users\user\Desktop\εικονες ps\59e60aeaae653a34fe0e963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14612" y="4857760"/>
            <a:ext cx="1278973" cy="1714536"/>
          </a:xfrm>
          <a:prstGeom prst="rect">
            <a:avLst/>
          </a:prstGeom>
          <a:noFill/>
        </p:spPr>
      </p:pic>
      <p:pic>
        <p:nvPicPr>
          <p:cNvPr id="5124" name="Picture 4" descr="C:\Users\user\Desktop\εικονες ps\Realm_Royal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357818" y="5214950"/>
            <a:ext cx="2357454" cy="1375182"/>
          </a:xfrm>
          <a:prstGeom prst="rect">
            <a:avLst/>
          </a:prstGeom>
          <a:noFill/>
        </p:spPr>
      </p:pic>
      <p:pic>
        <p:nvPicPr>
          <p:cNvPr id="5125" name="Picture 5" descr="C:\Users\user\Desktop\εικονες ps\ps4.jpe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715272" y="315238"/>
            <a:ext cx="1203631" cy="132783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Playstasion</a:t>
            </a:r>
            <a:r>
              <a:rPr lang="en-US" dirty="0" smtClean="0"/>
              <a:t> VR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Autofit/>
          </a:bodyPr>
          <a:lstStyle/>
          <a:p>
            <a:r>
              <a:rPr lang="el-GR" sz="2400" dirty="0" smtClean="0"/>
              <a:t>Το </a:t>
            </a:r>
            <a:r>
              <a:rPr lang="en-US" sz="2400" dirty="0" err="1" smtClean="0"/>
              <a:t>Playstation</a:t>
            </a:r>
            <a:r>
              <a:rPr lang="en-US" sz="2400" dirty="0" smtClean="0"/>
              <a:t> VR</a:t>
            </a:r>
            <a:r>
              <a:rPr lang="el-GR" sz="2400" dirty="0" smtClean="0"/>
              <a:t> είναι γυαλιά εικονικής πραγματικότητας που συνδέονται με το </a:t>
            </a:r>
            <a:r>
              <a:rPr lang="en-US" sz="2400" dirty="0" err="1"/>
              <a:t>P</a:t>
            </a:r>
            <a:r>
              <a:rPr lang="en-US" sz="2400" dirty="0" err="1" smtClean="0"/>
              <a:t>laystation</a:t>
            </a:r>
            <a:r>
              <a:rPr lang="en-US" sz="2400" dirty="0" smtClean="0"/>
              <a:t> 4</a:t>
            </a:r>
            <a:r>
              <a:rPr lang="el-GR" sz="2400" dirty="0" smtClean="0"/>
              <a:t>.</a:t>
            </a:r>
          </a:p>
          <a:p>
            <a:r>
              <a:rPr lang="el-GR" sz="2400" dirty="0" smtClean="0"/>
              <a:t>Αυτός που φοράει τα γυαλιά  βλέπει σαν να είναι μέσα στο παιχνίδι. 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l-GR" sz="2400" dirty="0" smtClean="0"/>
              <a:t>Παιχνίδια: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VR Worlds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dirty="0" err="1" smtClean="0"/>
              <a:t>Astro</a:t>
            </a:r>
            <a:r>
              <a:rPr lang="en-US" sz="2400" dirty="0" smtClean="0"/>
              <a:t> </a:t>
            </a:r>
            <a:r>
              <a:rPr lang="en-US" sz="2400" dirty="0" err="1" smtClean="0"/>
              <a:t>Bot</a:t>
            </a:r>
            <a:endParaRPr lang="en-US" sz="2400" dirty="0" smtClean="0"/>
          </a:p>
          <a:p>
            <a:pPr marL="514350" indent="-514350">
              <a:buFont typeface="+mj-lt"/>
              <a:buAutoNum type="arabicPeriod"/>
            </a:pPr>
            <a:r>
              <a:rPr lang="en-US" sz="2400" dirty="0" smtClean="0"/>
              <a:t>The Playroom VR</a:t>
            </a:r>
            <a:endParaRPr lang="el-GR" sz="2400" dirty="0"/>
          </a:p>
        </p:txBody>
      </p:sp>
      <p:pic>
        <p:nvPicPr>
          <p:cNvPr id="6146" name="Picture 2" descr="C:\Users\user\Desktop\εικονες ps\1540-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3527210"/>
            <a:ext cx="1714512" cy="1714512"/>
          </a:xfrm>
          <a:prstGeom prst="rect">
            <a:avLst/>
          </a:prstGeom>
          <a:noFill/>
        </p:spPr>
      </p:pic>
      <p:pic>
        <p:nvPicPr>
          <p:cNvPr id="6147" name="Picture 3" descr="C:\Users\user\Desktop\εικονες ps\sony-ps4-game-vr-world-playstation-4-original-r3-wesave-1710-03-F331903_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58016" y="4000504"/>
            <a:ext cx="2000264" cy="2000264"/>
          </a:xfrm>
          <a:prstGeom prst="rect">
            <a:avLst/>
          </a:prstGeom>
          <a:noFill/>
        </p:spPr>
      </p:pic>
      <p:pic>
        <p:nvPicPr>
          <p:cNvPr id="6148" name="Picture 4" descr="C:\Users\user\Desktop\εικονες ps\playroom-vr-cover.cover_large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428992" y="4929198"/>
            <a:ext cx="1714512" cy="1714512"/>
          </a:xfrm>
          <a:prstGeom prst="rect">
            <a:avLst/>
          </a:prstGeom>
          <a:noFill/>
        </p:spPr>
      </p:pic>
      <p:pic>
        <p:nvPicPr>
          <p:cNvPr id="6149" name="Picture 5" descr="C:\Users\user\Desktop\εικονες ps\51U6YeKxV4L._SX679_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00826" y="274638"/>
            <a:ext cx="2357454" cy="164307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Ευχαριστώ</a:t>
            </a:r>
            <a:endParaRPr lang="el-GR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3919412" y="1500174"/>
            <a:ext cx="3871899" cy="414340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4429132"/>
            <a:ext cx="3786182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sz="2800" dirty="0" err="1" smtClean="0"/>
              <a:t>Δέμ</a:t>
            </a:r>
            <a:r>
              <a:rPr lang="el-GR" sz="2800" dirty="0" smtClean="0"/>
              <a:t>. Γιώργος</a:t>
            </a:r>
          </a:p>
          <a:p>
            <a:r>
              <a:rPr lang="el-GR" sz="2800" dirty="0" smtClean="0"/>
              <a:t>Τάξη Στ`</a:t>
            </a:r>
          </a:p>
          <a:p>
            <a:r>
              <a:rPr lang="el-GR" sz="2800" dirty="0" smtClean="0"/>
              <a:t>Σχολικό έτος: 2018-19</a:t>
            </a:r>
          </a:p>
          <a:p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Αφθονία">
  <a:themeElements>
    <a:clrScheme name="Αφθονία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Αφθονία">
      <a:majorFont>
        <a:latin typeface="Trebuchet MS"/>
        <a:ea typeface=""/>
        <a:cs typeface=""/>
        <a:font script="Jpan" typeface="HG丸ｺﾞｼｯｸM-PRO"/>
        <a:font script="Hang" typeface="HY그래픽M"/>
        <a:font script="Hans" typeface="黑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rebuchet MS"/>
        <a:ea typeface=""/>
        <a:cs typeface=""/>
        <a:font script="Jpan" typeface="HG丸ｺﾞｼｯｸM-PRO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Αφθονία">
      <a:fillStyleLst>
        <a:solidFill>
          <a:schemeClr val="phClr"/>
        </a:solidFill>
        <a:gradFill rotWithShape="1">
          <a:gsLst>
            <a:gs pos="0">
              <a:schemeClr val="phClr">
                <a:tint val="15000"/>
                <a:satMod val="250000"/>
              </a:schemeClr>
            </a:gs>
            <a:gs pos="49000">
              <a:schemeClr val="phClr">
                <a:tint val="50000"/>
                <a:satMod val="200000"/>
              </a:schemeClr>
            </a:gs>
            <a:gs pos="49100">
              <a:schemeClr val="phClr">
                <a:tint val="64000"/>
                <a:satMod val="160000"/>
              </a:schemeClr>
            </a:gs>
            <a:gs pos="92000">
              <a:schemeClr val="phClr">
                <a:tint val="50000"/>
                <a:satMod val="200000"/>
              </a:schemeClr>
            </a:gs>
            <a:gs pos="100000">
              <a:schemeClr val="phClr">
                <a:tint val="43000"/>
                <a:satMod val="19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4000"/>
              </a:schemeClr>
            </a:gs>
            <a:gs pos="49000">
              <a:schemeClr val="phClr">
                <a:tint val="96000"/>
                <a:shade val="84000"/>
                <a:satMod val="110000"/>
              </a:schemeClr>
            </a:gs>
            <a:gs pos="49100">
              <a:schemeClr val="phClr">
                <a:shade val="55000"/>
                <a:satMod val="150000"/>
              </a:schemeClr>
            </a:gs>
            <a:gs pos="92000">
              <a:schemeClr val="phClr">
                <a:tint val="98000"/>
                <a:shade val="90000"/>
                <a:satMod val="128000"/>
              </a:schemeClr>
            </a:gs>
            <a:gs pos="100000">
              <a:schemeClr val="phClr">
                <a:tint val="90000"/>
                <a:shade val="97000"/>
                <a:satMod val="128000"/>
              </a:schemeClr>
            </a:gs>
          </a:gsLst>
          <a:lin ang="5400000" scaled="1"/>
        </a:gradFill>
      </a:fillStyleLst>
      <a:lnStyleLst>
        <a:ln w="11430" cap="flat" cmpd="sng" algn="ctr">
          <a:solidFill>
            <a:schemeClr val="phClr"/>
          </a:solidFill>
          <a:prstDash val="solid"/>
        </a:ln>
        <a:ln w="40000" cap="flat" cmpd="sng" algn="ctr">
          <a:solidFill>
            <a:schemeClr val="phClr"/>
          </a:solidFill>
          <a:prstDash val="solid"/>
        </a:ln>
        <a:ln w="31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chemeClr val="phClr">
                <a:shade val="30000"/>
                <a:satMod val="150000"/>
                <a:alpha val="38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</a:effectStyle>
        <a:effectStyle>
          <a:effectLst>
            <a:outerShdw blurRad="39000" dist="25400" dir="5400000" rotWithShape="0">
              <a:schemeClr val="phClr">
                <a:shade val="33000"/>
                <a:alpha val="83000"/>
              </a:scheme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500000"/>
            </a:lightRig>
          </a:scene3d>
          <a:sp3d extrusionH="127000" prstMaterial="powder">
            <a:bevelT w="50800" h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80000"/>
              </a:schemeClr>
              <a:schemeClr val="phClr">
                <a:tint val="500"/>
                <a:satMod val="150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Opulent</Template>
  <TotalTime>17</TotalTime>
  <Words>225</Words>
  <Application>Microsoft Office PowerPoint</Application>
  <PresentationFormat>Προβολή στην οθόνη (4:3)</PresentationFormat>
  <Paragraphs>46</Paragraphs>
  <Slides>9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9</vt:i4>
      </vt:variant>
    </vt:vector>
  </HeadingPairs>
  <TitlesOfParts>
    <vt:vector size="10" baseType="lpstr">
      <vt:lpstr>Αφθονία</vt:lpstr>
      <vt:lpstr>PLAYSTATION</vt:lpstr>
      <vt:lpstr>Εισαγωγή </vt:lpstr>
      <vt:lpstr>Ιστορικά </vt:lpstr>
      <vt:lpstr>ΚονσόλεΣ (Playstation)</vt:lpstr>
      <vt:lpstr>ΚονσόλεΣ (Playstation 2) </vt:lpstr>
      <vt:lpstr>ΚονσόλεΣ (Playstation 3)</vt:lpstr>
      <vt:lpstr>ΚονσόλεΣ (Playstation 4)</vt:lpstr>
      <vt:lpstr>Playstasion VR</vt:lpstr>
      <vt:lpstr>Ευχαριστώ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PLAYSTATION</dc:title>
  <dc:creator>user</dc:creator>
  <cp:lastModifiedBy>Windows User</cp:lastModifiedBy>
  <cp:revision>14</cp:revision>
  <dcterms:created xsi:type="dcterms:W3CDTF">2019-02-06T18:02:28Z</dcterms:created>
  <dcterms:modified xsi:type="dcterms:W3CDTF">2019-02-09T19:48:49Z</dcterms:modified>
</cp:coreProperties>
</file>