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2" r:id="rId14"/>
    <p:sldId id="270" r:id="rId15"/>
    <p:sldId id="273"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29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1578046F-E13F-4E86-9AB3-51F1E05CCA1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114DD1D-1EAB-43F3-B535-F4B962E022C3}" type="datetimeFigureOut">
              <a:rPr lang="el-GR" smtClean="0"/>
              <a:pPr/>
              <a:t>12/2/2019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78046F-E13F-4E86-9AB3-51F1E05CCA1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114DD1D-1EAB-43F3-B535-F4B962E022C3}" type="datetimeFigureOut">
              <a:rPr lang="el-GR" smtClean="0"/>
              <a:pPr/>
              <a:t>12/2/2019</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578046F-E13F-4E86-9AB3-51F1E05CCA1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Η ιστορική εξέλιξη του ηλεκτρονικού υπολογιστή</a:t>
            </a:r>
            <a:endParaRPr lang="el-GR" dirty="0"/>
          </a:p>
        </p:txBody>
      </p:sp>
      <p:sp>
        <p:nvSpPr>
          <p:cNvPr id="3" name="2 - Υπότιτλος"/>
          <p:cNvSpPr>
            <a:spLocks noGrp="1"/>
          </p:cNvSpPr>
          <p:nvPr>
            <p:ph type="subTitle" idx="1"/>
          </p:nvPr>
        </p:nvSpPr>
        <p:spPr/>
        <p:txBody>
          <a:bodyPr>
            <a:normAutofit/>
          </a:bodyPr>
          <a:lstStyle/>
          <a:p>
            <a:r>
              <a:rPr lang="el-GR" sz="4400" dirty="0" smtClean="0">
                <a:solidFill>
                  <a:schemeClr val="tx1"/>
                </a:solidFill>
                <a:latin typeface="+mj-lt"/>
                <a:ea typeface="+mj-ea"/>
                <a:cs typeface="+mj-cs"/>
              </a:rPr>
              <a:t>Κωνσταντίνα </a:t>
            </a:r>
            <a:r>
              <a:rPr lang="el-GR" sz="4400" dirty="0" err="1" smtClean="0">
                <a:solidFill>
                  <a:schemeClr val="tx1"/>
                </a:solidFill>
                <a:latin typeface="+mj-lt"/>
                <a:ea typeface="+mj-ea"/>
                <a:cs typeface="+mj-cs"/>
              </a:rPr>
              <a:t>Μάλλ</a:t>
            </a:r>
            <a:r>
              <a:rPr lang="el-GR" sz="4400" dirty="0" smtClean="0">
                <a:solidFill>
                  <a:schemeClr val="tx1"/>
                </a:solidFill>
                <a:latin typeface="+mj-lt"/>
                <a:ea typeface="+mj-ea"/>
                <a:cs typeface="+mj-cs"/>
              </a:rPr>
              <a:t>. </a:t>
            </a:r>
            <a:endParaRPr lang="el-GR" sz="4400" dirty="0" smtClean="0">
              <a:solidFill>
                <a:schemeClr val="tx1"/>
              </a:solidFill>
              <a:latin typeface="+mj-lt"/>
              <a:ea typeface="+mj-ea"/>
              <a:cs typeface="+mj-cs"/>
            </a:endParaRPr>
          </a:p>
          <a:p>
            <a:r>
              <a:rPr lang="el-GR" sz="4400" dirty="0" smtClean="0">
                <a:solidFill>
                  <a:schemeClr val="tx1"/>
                </a:solidFill>
                <a:latin typeface="+mj-lt"/>
                <a:ea typeface="+mj-ea"/>
                <a:cs typeface="+mj-cs"/>
              </a:rPr>
              <a:t>ΣΤ΄ τάξη</a:t>
            </a:r>
            <a:endParaRPr lang="el-GR" sz="440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fontScale="90000"/>
          </a:bodyPr>
          <a:lstStyle/>
          <a:p>
            <a:pPr algn="ctr"/>
            <a:r>
              <a:rPr lang="el-GR" sz="3200" b="1" dirty="0"/>
              <a:t>2η Γενιά Υπολογιστών - Το </a:t>
            </a:r>
            <a:r>
              <a:rPr lang="el-GR" sz="3200" b="1" dirty="0" err="1"/>
              <a:t>τρανζίτσορ</a:t>
            </a:r>
            <a:r>
              <a:rPr lang="el-GR" sz="3200" b="1" dirty="0"/>
              <a:t>, 1956-1963</a:t>
            </a:r>
            <a:br>
              <a:rPr lang="el-GR" sz="3200" b="1" dirty="0"/>
            </a:br>
            <a:endParaRPr lang="el-GR" sz="3200" dirty="0"/>
          </a:p>
        </p:txBody>
      </p:sp>
      <p:sp>
        <p:nvSpPr>
          <p:cNvPr id="3" name="2 - Θέση περιεχομένου"/>
          <p:cNvSpPr>
            <a:spLocks noGrp="1"/>
          </p:cNvSpPr>
          <p:nvPr>
            <p:ph idx="1"/>
          </p:nvPr>
        </p:nvSpPr>
        <p:spPr>
          <a:xfrm>
            <a:off x="251520" y="692696"/>
            <a:ext cx="8640960" cy="5760640"/>
          </a:xfrm>
        </p:spPr>
        <p:txBody>
          <a:bodyPr>
            <a:normAutofit/>
          </a:bodyPr>
          <a:lstStyle/>
          <a:p>
            <a:pPr algn="just">
              <a:buNone/>
            </a:pPr>
            <a:r>
              <a:rPr lang="el-GR" sz="2800" dirty="0" smtClean="0"/>
              <a:t>	Την </a:t>
            </a:r>
            <a:r>
              <a:rPr lang="el-GR" sz="2800" dirty="0"/>
              <a:t>περίοδο αυτή οι λυχνίες αντικαθίστανται από </a:t>
            </a:r>
            <a:r>
              <a:rPr lang="el-GR" sz="2800" dirty="0" err="1" smtClean="0"/>
              <a:t>τρανζίστορς</a:t>
            </a:r>
            <a:r>
              <a:rPr lang="el-GR" sz="2800" dirty="0" smtClean="0"/>
              <a:t>. </a:t>
            </a:r>
            <a:r>
              <a:rPr lang="el-GR" sz="2800" dirty="0"/>
              <a:t>Οι ηλεκτρονικές αυτές κατασκευές (</a:t>
            </a:r>
            <a:r>
              <a:rPr lang="el-GR" sz="2800" dirty="0" err="1"/>
              <a:t>κρυσταλλοτρίοδοι</a:t>
            </a:r>
            <a:r>
              <a:rPr lang="el-GR" sz="2800" dirty="0"/>
              <a:t>, όπως τις ονομάζουν οι ηλεκτρονικοί), επιτρέπουν τη δημιουργία μικρότερων και ταχύτερων υπολογιστών. Το 1956 στο </a:t>
            </a:r>
            <a:r>
              <a:rPr lang="el-GR" sz="2800" dirty="0" smtClean="0"/>
              <a:t>Μ.Ι.Τ. </a:t>
            </a:r>
            <a:r>
              <a:rPr lang="el-GR" sz="2800" dirty="0"/>
              <a:t>κατασκευάστηκε ο πρώτος Ηλεκτρονικός Υπολογιστής που λειτουργούσε με </a:t>
            </a:r>
            <a:r>
              <a:rPr lang="el-GR" sz="2800" dirty="0" err="1"/>
              <a:t>τρανζίστορς</a:t>
            </a:r>
            <a:r>
              <a:rPr lang="el-GR" sz="2800" dirty="0"/>
              <a:t>, ο </a:t>
            </a:r>
            <a:r>
              <a:rPr lang="el-GR" sz="2800" dirty="0" smtClean="0"/>
              <a:t>ΤΧ-0.</a:t>
            </a:r>
          </a:p>
          <a:p>
            <a:pPr algn="just">
              <a:buNone/>
            </a:pPr>
            <a:endParaRPr lang="el-GR" sz="2800" dirty="0"/>
          </a:p>
          <a:p>
            <a:endParaRPr lang="el-GR" dirty="0"/>
          </a:p>
        </p:txBody>
      </p:sp>
      <p:pic>
        <p:nvPicPr>
          <p:cNvPr id="8194" name="Picture 2" descr="C:\Users\pmallios\Desktop\transistors1 (1).jpg"/>
          <p:cNvPicPr>
            <a:picLocks noChangeAspect="1" noChangeArrowheads="1"/>
          </p:cNvPicPr>
          <p:nvPr/>
        </p:nvPicPr>
        <p:blipFill>
          <a:blip r:embed="rId2" cstate="print"/>
          <a:srcRect/>
          <a:stretch>
            <a:fillRect/>
          </a:stretch>
        </p:blipFill>
        <p:spPr bwMode="auto">
          <a:xfrm>
            <a:off x="4283968" y="4293096"/>
            <a:ext cx="4677420" cy="24099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568952" cy="1066130"/>
          </a:xfrm>
        </p:spPr>
        <p:txBody>
          <a:bodyPr>
            <a:normAutofit/>
          </a:bodyPr>
          <a:lstStyle/>
          <a:p>
            <a:pPr algn="ctr"/>
            <a:r>
              <a:rPr lang="el-GR" sz="2800" b="1" dirty="0"/>
              <a:t>Η </a:t>
            </a:r>
            <a:r>
              <a:rPr lang="el-GR" sz="2800" b="1" dirty="0" smtClean="0"/>
              <a:t>3</a:t>
            </a:r>
            <a:r>
              <a:rPr lang="el-GR" sz="2800" b="1" baseline="30000" dirty="0" smtClean="0"/>
              <a:t>η</a:t>
            </a:r>
            <a:r>
              <a:rPr lang="el-GR" sz="2800" b="1" dirty="0" smtClean="0"/>
              <a:t> </a:t>
            </a:r>
            <a:r>
              <a:rPr lang="el-GR" sz="2800" b="1" dirty="0" smtClean="0"/>
              <a:t> </a:t>
            </a:r>
            <a:r>
              <a:rPr lang="el-GR" sz="2800" b="1" dirty="0"/>
              <a:t>γενιά Ηλεκτρονικών Υπολογιστών, 1964 - 1971</a:t>
            </a:r>
            <a:endParaRPr lang="el-GR" sz="2800" dirty="0"/>
          </a:p>
        </p:txBody>
      </p:sp>
      <p:sp>
        <p:nvSpPr>
          <p:cNvPr id="3" name="2 - Θέση περιεχομένου"/>
          <p:cNvSpPr>
            <a:spLocks noGrp="1"/>
          </p:cNvSpPr>
          <p:nvPr>
            <p:ph idx="1"/>
          </p:nvPr>
        </p:nvSpPr>
        <p:spPr>
          <a:xfrm>
            <a:off x="251520" y="980728"/>
            <a:ext cx="8496944" cy="5472608"/>
          </a:xfrm>
        </p:spPr>
        <p:txBody>
          <a:bodyPr>
            <a:normAutofit/>
          </a:bodyPr>
          <a:lstStyle/>
          <a:p>
            <a:pPr algn="just">
              <a:buNone/>
            </a:pPr>
            <a:r>
              <a:rPr lang="el-GR" dirty="0"/>
              <a:t> </a:t>
            </a:r>
            <a:r>
              <a:rPr lang="el-GR" sz="2800" dirty="0"/>
              <a:t>Το 1958, ο </a:t>
            </a:r>
            <a:r>
              <a:rPr lang="el-GR" sz="2800" dirty="0" err="1"/>
              <a:t>Τζακ</a:t>
            </a:r>
            <a:r>
              <a:rPr lang="el-GR" sz="2800" dirty="0"/>
              <a:t> </a:t>
            </a:r>
            <a:r>
              <a:rPr lang="el-GR" sz="2800" dirty="0" err="1"/>
              <a:t>Κίλμπυ</a:t>
            </a:r>
            <a:r>
              <a:rPr lang="el-GR" sz="2800" dirty="0"/>
              <a:t> </a:t>
            </a:r>
            <a:r>
              <a:rPr lang="el-GR" sz="2800" dirty="0" err="1"/>
              <a:t>Jack</a:t>
            </a:r>
            <a:r>
              <a:rPr lang="el-GR" sz="2800" dirty="0"/>
              <a:t> </a:t>
            </a:r>
            <a:r>
              <a:rPr lang="el-GR" sz="2800" dirty="0" err="1"/>
              <a:t>Kilby</a:t>
            </a:r>
            <a:r>
              <a:rPr lang="el-GR" sz="2800" dirty="0"/>
              <a:t> της εταιρείας </a:t>
            </a:r>
            <a:r>
              <a:rPr lang="el-GR" sz="2800" dirty="0" err="1"/>
              <a:t>Texas</a:t>
            </a:r>
            <a:r>
              <a:rPr lang="el-GR" sz="2800" dirty="0"/>
              <a:t> </a:t>
            </a:r>
            <a:r>
              <a:rPr lang="el-GR" sz="2800" dirty="0" err="1"/>
              <a:t>Instruments</a:t>
            </a:r>
            <a:r>
              <a:rPr lang="el-GR" sz="2800" dirty="0"/>
              <a:t> κ</a:t>
            </a:r>
            <a:r>
              <a:rPr lang="el-GR" sz="2800" dirty="0" smtClean="0"/>
              <a:t>ατασκεύασε </a:t>
            </a:r>
            <a:r>
              <a:rPr lang="el-GR" sz="2800" dirty="0"/>
              <a:t>το πρώτο Ολοκληρωμένο </a:t>
            </a:r>
            <a:r>
              <a:rPr lang="el-GR" sz="2800" dirty="0" smtClean="0"/>
              <a:t>Κύκλωμα συνδυάζοντας </a:t>
            </a:r>
            <a:r>
              <a:rPr lang="el-GR" sz="2800" dirty="0" err="1" smtClean="0"/>
              <a:t>τρανζίστορ</a:t>
            </a:r>
            <a:r>
              <a:rPr lang="el-GR" sz="2800" dirty="0" err="1"/>
              <a:t>ς</a:t>
            </a:r>
            <a:r>
              <a:rPr lang="el-GR" sz="2800" dirty="0" smtClean="0"/>
              <a:t>, </a:t>
            </a:r>
            <a:r>
              <a:rPr lang="el-GR" sz="2800" dirty="0"/>
              <a:t>πυκνωτές, αντιστάτες και άλλα ηλεκτρονικά εξαρτήματα όλα τοποθετημένα στο ίδιο κομμάτι από πυρίτιο. Το δημιούργημα του </a:t>
            </a:r>
            <a:r>
              <a:rPr lang="el-GR" sz="2800" dirty="0" err="1"/>
              <a:t>Κίλμπυ</a:t>
            </a:r>
            <a:r>
              <a:rPr lang="el-GR" sz="2800" dirty="0"/>
              <a:t> επέτρεψε στους επιστήμονες να κατασκευάσουν υπολογιστές τόσο μικρούς ώστε να μπορούμε ακόμη και να τους μεταφέρουμε</a:t>
            </a:r>
            <a:r>
              <a:rPr lang="el-GR" sz="2800" dirty="0" smtClean="0"/>
              <a:t>.</a:t>
            </a:r>
          </a:p>
          <a:p>
            <a:pPr algn="just">
              <a:buNone/>
            </a:pPr>
            <a:endParaRPr lang="el-GR" sz="2800" dirty="0"/>
          </a:p>
        </p:txBody>
      </p:sp>
      <p:pic>
        <p:nvPicPr>
          <p:cNvPr id="9218" name="Picture 2" descr="C:\Users\pmallios\Desktop\αρχείο λήψης (1).jpg"/>
          <p:cNvPicPr>
            <a:picLocks noChangeAspect="1" noChangeArrowheads="1"/>
          </p:cNvPicPr>
          <p:nvPr/>
        </p:nvPicPr>
        <p:blipFill>
          <a:blip r:embed="rId2" cstate="print"/>
          <a:srcRect/>
          <a:stretch>
            <a:fillRect/>
          </a:stretch>
        </p:blipFill>
        <p:spPr bwMode="auto">
          <a:xfrm>
            <a:off x="2963852" y="4926704"/>
            <a:ext cx="6180148" cy="19312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229600" cy="1285860"/>
          </a:xfrm>
        </p:spPr>
        <p:txBody>
          <a:bodyPr>
            <a:normAutofit fontScale="90000"/>
          </a:bodyPr>
          <a:lstStyle/>
          <a:p>
            <a:r>
              <a:rPr lang="el-GR" sz="3100" b="1" dirty="0" smtClean="0"/>
              <a:t/>
            </a:r>
            <a:br>
              <a:rPr lang="el-GR" sz="3100" b="1" dirty="0" smtClean="0"/>
            </a:br>
            <a:r>
              <a:rPr lang="el-GR" sz="3100" b="1" dirty="0"/>
              <a:t/>
            </a:r>
            <a:br>
              <a:rPr lang="el-GR" sz="3100" b="1" dirty="0"/>
            </a:br>
            <a:r>
              <a:rPr lang="el-GR" b="1" dirty="0"/>
              <a:t/>
            </a:r>
            <a:br>
              <a:rPr lang="el-GR" b="1" dirty="0"/>
            </a:br>
            <a:r>
              <a:rPr lang="el-GR" b="1" dirty="0" smtClean="0"/>
              <a:t> Η </a:t>
            </a:r>
            <a:r>
              <a:rPr lang="el-GR" b="1" dirty="0" smtClean="0"/>
              <a:t>4</a:t>
            </a:r>
            <a:r>
              <a:rPr lang="el-GR" b="1" baseline="30000" dirty="0" smtClean="0"/>
              <a:t>η</a:t>
            </a:r>
            <a:r>
              <a:rPr lang="el-GR" b="1" dirty="0" smtClean="0"/>
              <a:t>  </a:t>
            </a:r>
            <a:r>
              <a:rPr lang="el-GR" b="1" dirty="0" smtClean="0"/>
              <a:t>γενιά Ηλεκτρονικών Υπολογιστών, 1971 - 1990 </a:t>
            </a:r>
            <a:r>
              <a:rPr lang="el-GR" b="1" dirty="0" smtClean="0"/>
              <a:t/>
            </a:r>
            <a:br>
              <a:rPr lang="el-GR" b="1" dirty="0" smtClean="0"/>
            </a:br>
            <a:r>
              <a:rPr lang="el-GR" b="1" dirty="0" smtClean="0"/>
              <a:t/>
            </a:r>
            <a:br>
              <a:rPr lang="el-GR" b="1" dirty="0" smtClean="0"/>
            </a:br>
            <a:r>
              <a:rPr lang="el-GR" b="1" dirty="0" smtClean="0"/>
              <a:t>	</a:t>
            </a:r>
            <a:endParaRPr lang="el-GR" sz="3600" dirty="0"/>
          </a:p>
        </p:txBody>
      </p:sp>
      <p:sp>
        <p:nvSpPr>
          <p:cNvPr id="3" name="2 - Θέση περιεχομένου"/>
          <p:cNvSpPr>
            <a:spLocks noGrp="1"/>
          </p:cNvSpPr>
          <p:nvPr>
            <p:ph idx="1"/>
          </p:nvPr>
        </p:nvSpPr>
        <p:spPr>
          <a:xfrm>
            <a:off x="357158" y="1529408"/>
            <a:ext cx="8424936" cy="5328592"/>
          </a:xfrm>
        </p:spPr>
        <p:txBody>
          <a:bodyPr>
            <a:normAutofit/>
          </a:bodyPr>
          <a:lstStyle/>
          <a:p>
            <a:pPr algn="just">
              <a:buNone/>
            </a:pPr>
            <a:r>
              <a:rPr lang="el-GR" dirty="0" smtClean="0"/>
              <a:t>	Η	 </a:t>
            </a:r>
            <a:r>
              <a:rPr lang="el-GR" dirty="0"/>
              <a:t>γενιά αυτή χαρακτηρίζεται </a:t>
            </a:r>
            <a:r>
              <a:rPr lang="el-GR" dirty="0" smtClean="0"/>
              <a:t>από </a:t>
            </a:r>
            <a:r>
              <a:rPr lang="el-GR" dirty="0"/>
              <a:t>πολλές και σημαντικές εξελίξεις. </a:t>
            </a:r>
            <a:endParaRPr lang="el-GR" dirty="0" smtClean="0"/>
          </a:p>
          <a:p>
            <a:pPr algn="just">
              <a:buNone/>
            </a:pPr>
            <a:r>
              <a:rPr lang="el-GR" dirty="0" smtClean="0"/>
              <a:t>	Κατ</a:t>
            </a:r>
            <a:r>
              <a:rPr lang="el-GR" dirty="0"/>
              <a:t>' αρχήν από την </a:t>
            </a:r>
            <a:r>
              <a:rPr lang="el-GR" dirty="0" smtClean="0"/>
              <a:t>κατασκευή</a:t>
            </a:r>
            <a:r>
              <a:rPr lang="en-US" dirty="0" smtClean="0"/>
              <a:t> </a:t>
            </a:r>
            <a:r>
              <a:rPr lang="el-GR" dirty="0" smtClean="0"/>
              <a:t>ολοκληρωμένων </a:t>
            </a:r>
            <a:r>
              <a:rPr lang="el-GR" dirty="0"/>
              <a:t>κυκλωμάτων LSI (</a:t>
            </a:r>
            <a:r>
              <a:rPr lang="el-GR" b="1" dirty="0" err="1"/>
              <a:t>L</a:t>
            </a:r>
            <a:r>
              <a:rPr lang="el-GR" dirty="0" err="1"/>
              <a:t>arge</a:t>
            </a:r>
            <a:r>
              <a:rPr lang="el-GR" dirty="0"/>
              <a:t> </a:t>
            </a:r>
            <a:r>
              <a:rPr lang="el-GR" b="1" dirty="0" err="1"/>
              <a:t>S</a:t>
            </a:r>
            <a:r>
              <a:rPr lang="el-GR" dirty="0" err="1"/>
              <a:t>cale</a:t>
            </a:r>
            <a:r>
              <a:rPr lang="el-GR" dirty="0"/>
              <a:t> </a:t>
            </a:r>
            <a:r>
              <a:rPr lang="el-GR" b="1" dirty="0" err="1"/>
              <a:t>I</a:t>
            </a:r>
            <a:r>
              <a:rPr lang="el-GR" dirty="0" err="1"/>
              <a:t>ntegration</a:t>
            </a:r>
            <a:r>
              <a:rPr lang="el-GR" dirty="0"/>
              <a:t>) και VLSI(</a:t>
            </a:r>
            <a:r>
              <a:rPr lang="el-GR" b="1" dirty="0" err="1"/>
              <a:t>V</a:t>
            </a:r>
            <a:r>
              <a:rPr lang="el-GR" dirty="0" err="1"/>
              <a:t>ery</a:t>
            </a:r>
            <a:r>
              <a:rPr lang="el-GR" dirty="0"/>
              <a:t> </a:t>
            </a:r>
            <a:r>
              <a:rPr lang="el-GR" b="1" dirty="0" err="1"/>
              <a:t>L</a:t>
            </a:r>
            <a:r>
              <a:rPr lang="el-GR" dirty="0" err="1"/>
              <a:t>arge</a:t>
            </a:r>
            <a:r>
              <a:rPr lang="el-GR" dirty="0"/>
              <a:t> </a:t>
            </a:r>
            <a:r>
              <a:rPr lang="el-GR" b="1" dirty="0" err="1"/>
              <a:t>S</a:t>
            </a:r>
            <a:r>
              <a:rPr lang="el-GR" dirty="0" err="1"/>
              <a:t>cale</a:t>
            </a:r>
            <a:r>
              <a:rPr lang="el-GR" dirty="0"/>
              <a:t> </a:t>
            </a:r>
            <a:r>
              <a:rPr lang="el-GR" b="1" dirty="0" err="1"/>
              <a:t>I</a:t>
            </a:r>
            <a:r>
              <a:rPr lang="el-GR" dirty="0" err="1"/>
              <a:t>ntegration</a:t>
            </a:r>
            <a:r>
              <a:rPr lang="el-GR" dirty="0"/>
              <a:t>), κυκλωμάτων δηλαδή που ενσωματώνουν χιλιάδες ηλεκτρονικά στοιχεία σε επιφάνειες της τάξης του 1cm</a:t>
            </a:r>
            <a:r>
              <a:rPr lang="el-GR" baseline="30000" dirty="0"/>
              <a:t>2</a:t>
            </a:r>
            <a:r>
              <a:rPr lang="el-GR" dirty="0"/>
              <a:t>. Οι τεχνολογίες αυτές έχουν οδηγήσει σε μια άνευ προηγουμένου μείωση του όγκου και του κόστους και αύξηση της χωρητικότητας της μνήμης και της ταχύτητας των ηλεκτρονικών υπολογιστών.</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706090"/>
          </a:xfrm>
        </p:spPr>
        <p:txBody>
          <a:bodyPr/>
          <a:lstStyle/>
          <a:p>
            <a:pPr algn="ctr"/>
            <a:r>
              <a:rPr lang="el-GR" sz="2800" b="1" dirty="0" smtClean="0"/>
              <a:t>Φορητός Υπολογιστής</a:t>
            </a:r>
            <a:endParaRPr lang="el-GR" sz="2800" dirty="0"/>
          </a:p>
        </p:txBody>
      </p:sp>
      <p:sp>
        <p:nvSpPr>
          <p:cNvPr id="3" name="2 - Θέση περιεχομένου"/>
          <p:cNvSpPr>
            <a:spLocks noGrp="1"/>
          </p:cNvSpPr>
          <p:nvPr>
            <p:ph idx="1"/>
          </p:nvPr>
        </p:nvSpPr>
        <p:spPr>
          <a:xfrm>
            <a:off x="0" y="928670"/>
            <a:ext cx="8424936" cy="4932040"/>
          </a:xfrm>
        </p:spPr>
        <p:txBody>
          <a:bodyPr>
            <a:noAutofit/>
          </a:bodyPr>
          <a:lstStyle/>
          <a:p>
            <a:pPr algn="just">
              <a:buNone/>
            </a:pPr>
            <a:r>
              <a:rPr lang="el-GR" dirty="0" smtClean="0"/>
              <a:t>Είναι ένας ηλεκτρονικός υπολογιστής μικρού μεγέθους και βάρους με εύκολη </a:t>
            </a:r>
            <a:r>
              <a:rPr lang="el-GR" dirty="0" err="1" smtClean="0"/>
              <a:t>μεταφερσιμότητα</a:t>
            </a:r>
            <a:r>
              <a:rPr lang="el-GR" dirty="0" smtClean="0"/>
              <a:t>, που διαθέτει ενεργειακή αυτονομία. Συνήθως ανήκει στους υπολογιστές </a:t>
            </a:r>
            <a:r>
              <a:rPr lang="el-GR" dirty="0" smtClean="0"/>
              <a:t>τέταρτης </a:t>
            </a:r>
            <a:r>
              <a:rPr lang="el-GR" dirty="0" smtClean="0"/>
              <a:t>γενιάς. Ο φορητός υπολογιστής ενσωματώνει πολλές και καινοτόμες τεχνολογίες με προσιτό πλέον κόστος. Μία από αυτές είναι η τεχνολογία οθόνης L</a:t>
            </a:r>
            <a:r>
              <a:rPr lang="en-US" dirty="0" smtClean="0"/>
              <a:t>ED.</a:t>
            </a:r>
            <a:endParaRPr lang="en-US" dirty="0" smtClean="0"/>
          </a:p>
          <a:p>
            <a:pPr algn="just">
              <a:buNone/>
            </a:pPr>
            <a:endParaRPr lang="el-GR" dirty="0" smtClean="0"/>
          </a:p>
        </p:txBody>
      </p:sp>
      <p:pic>
        <p:nvPicPr>
          <p:cNvPr id="3074" name="Picture 2" descr="C:\Users\pmallios\Desktop\αρχείο λήψης (2).jpg"/>
          <p:cNvPicPr>
            <a:picLocks noChangeAspect="1" noChangeArrowheads="1"/>
          </p:cNvPicPr>
          <p:nvPr/>
        </p:nvPicPr>
        <p:blipFill>
          <a:blip r:embed="rId2" cstate="print"/>
          <a:srcRect/>
          <a:stretch>
            <a:fillRect/>
          </a:stretch>
        </p:blipFill>
        <p:spPr bwMode="auto">
          <a:xfrm>
            <a:off x="6215074" y="4929198"/>
            <a:ext cx="2311128" cy="162829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600" b="1" dirty="0" err="1" smtClean="0"/>
              <a:t>Tablet</a:t>
            </a:r>
            <a:r>
              <a:rPr lang="el-GR" sz="3600" b="1" dirty="0" smtClean="0"/>
              <a:t> PC - </a:t>
            </a:r>
            <a:r>
              <a:rPr lang="el-GR" sz="3600" b="1" dirty="0" err="1" smtClean="0"/>
              <a:t>Apple</a:t>
            </a:r>
            <a:r>
              <a:rPr lang="el-GR" sz="3600" b="1" dirty="0" smtClean="0"/>
              <a:t> </a:t>
            </a:r>
            <a:r>
              <a:rPr lang="el-GR" sz="3600" b="1" dirty="0" err="1" smtClean="0"/>
              <a:t>iPad</a:t>
            </a:r>
            <a:r>
              <a:rPr lang="el-GR" sz="3600" b="1" dirty="0" smtClean="0"/>
              <a:t>, 2010</a:t>
            </a:r>
            <a:r>
              <a:rPr lang="el-GR" b="1" dirty="0" smtClean="0"/>
              <a:t/>
            </a:r>
            <a:br>
              <a:rPr lang="el-GR" b="1" dirty="0" smtClean="0"/>
            </a:br>
            <a:endParaRPr lang="el-GR" dirty="0"/>
          </a:p>
        </p:txBody>
      </p:sp>
      <p:sp>
        <p:nvSpPr>
          <p:cNvPr id="3" name="2 - Θέση περιεχομένου"/>
          <p:cNvSpPr>
            <a:spLocks noGrp="1"/>
          </p:cNvSpPr>
          <p:nvPr>
            <p:ph idx="1"/>
          </p:nvPr>
        </p:nvSpPr>
        <p:spPr>
          <a:xfrm>
            <a:off x="0" y="764704"/>
            <a:ext cx="8712968" cy="5544616"/>
          </a:xfrm>
        </p:spPr>
        <p:txBody>
          <a:bodyPr>
            <a:normAutofit/>
          </a:bodyPr>
          <a:lstStyle/>
          <a:p>
            <a:pPr algn="just">
              <a:buNone/>
            </a:pPr>
            <a:r>
              <a:rPr lang="el-GR" dirty="0" smtClean="0"/>
              <a:t>    Τα </a:t>
            </a:r>
            <a:r>
              <a:rPr lang="el-GR" dirty="0" err="1" smtClean="0"/>
              <a:t>Tablet</a:t>
            </a:r>
            <a:r>
              <a:rPr lang="el-GR" dirty="0" smtClean="0"/>
              <a:t> PC είναι φορητοί υπολογιστές που συνδυάζουν χαρακτηριστικά φορητών υπολογιστών και υπολογιστών χειρός. Είναι πολύ ισχυροί υπολογιστές και διαθέτουν ενσωματωμένη οθόνη. Μπορείτε να γράφετε σημειώσεις ή να ζωγραφίζετε εικόνες στην οθόνη, συνήθως χρησιμοποιώντας μια πένα αντί για ένα στυλό. Επίσης μπορούν να μετατρέπουν χειρόγραφο κείμενο σε πληκτρολογημένο κείμενο. Ορισμένα </a:t>
            </a:r>
            <a:r>
              <a:rPr lang="el-GR" dirty="0" err="1" smtClean="0"/>
              <a:t>Tablet</a:t>
            </a:r>
            <a:r>
              <a:rPr lang="el-GR" dirty="0" smtClean="0"/>
              <a:t> PC είναι "ανατρεπόμενα", η οθόνη τους δηλαδή περιστρέφεται και "ξεδιπλώνεται" και από κάτω αποκαλύπτεται το πληκτρολόγιο.</a:t>
            </a:r>
          </a:p>
          <a:p>
            <a:endParaRPr lang="el-GR" dirty="0"/>
          </a:p>
        </p:txBody>
      </p:sp>
      <p:pic>
        <p:nvPicPr>
          <p:cNvPr id="4" name="Picture 2" descr="C:\Users\pmallios\Desktop\gigabyte_s1081_windows_tablet_pc_1.jpg"/>
          <p:cNvPicPr>
            <a:picLocks noChangeAspect="1" noChangeArrowheads="1"/>
          </p:cNvPicPr>
          <p:nvPr/>
        </p:nvPicPr>
        <p:blipFill>
          <a:blip r:embed="rId2" cstate="print"/>
          <a:srcRect/>
          <a:stretch>
            <a:fillRect/>
          </a:stretch>
        </p:blipFill>
        <p:spPr bwMode="auto">
          <a:xfrm>
            <a:off x="6215074" y="5429264"/>
            <a:ext cx="1857388" cy="11680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14290"/>
            <a:ext cx="7772400" cy="928710"/>
          </a:xfrm>
        </p:spPr>
        <p:txBody>
          <a:bodyPr>
            <a:noAutofit/>
          </a:bodyPr>
          <a:lstStyle/>
          <a:p>
            <a:pPr algn="ctr"/>
            <a:r>
              <a:rPr lang="el-GR" sz="3600" b="1" dirty="0" smtClean="0"/>
              <a:t>Ο Υπολογιστής του μέλλοντος</a:t>
            </a:r>
            <a:r>
              <a:rPr lang="el-GR" sz="3600" dirty="0" smtClean="0"/>
              <a:t/>
            </a:r>
            <a:br>
              <a:rPr lang="el-GR" sz="3600" dirty="0" smtClean="0"/>
            </a:br>
            <a:endParaRPr lang="el-GR" sz="3600" dirty="0"/>
          </a:p>
        </p:txBody>
      </p:sp>
      <p:sp>
        <p:nvSpPr>
          <p:cNvPr id="3" name="2 - Θέση περιεχομένου"/>
          <p:cNvSpPr>
            <a:spLocks noGrp="1"/>
          </p:cNvSpPr>
          <p:nvPr>
            <p:ph idx="1"/>
          </p:nvPr>
        </p:nvSpPr>
        <p:spPr>
          <a:xfrm>
            <a:off x="251520" y="1071546"/>
            <a:ext cx="8568952" cy="5381790"/>
          </a:xfrm>
          <a:ln>
            <a:solidFill>
              <a:schemeClr val="accent1">
                <a:lumMod val="75000"/>
              </a:schemeClr>
            </a:solidFill>
          </a:ln>
        </p:spPr>
        <p:txBody>
          <a:bodyPr>
            <a:normAutofit fontScale="62500" lnSpcReduction="20000"/>
          </a:bodyPr>
          <a:lstStyle/>
          <a:p>
            <a:pPr algn="just">
              <a:buNone/>
            </a:pPr>
            <a:r>
              <a:rPr lang="el-GR" dirty="0" smtClean="0"/>
              <a:t>  </a:t>
            </a:r>
            <a:r>
              <a:rPr lang="el-GR" sz="4000" dirty="0" smtClean="0"/>
              <a:t> Σύμφωνα με τον </a:t>
            </a:r>
            <a:r>
              <a:rPr lang="el-GR" sz="4000" dirty="0" err="1" smtClean="0"/>
              <a:t>Στέφαν</a:t>
            </a:r>
            <a:r>
              <a:rPr lang="el-GR" sz="4000" dirty="0" smtClean="0"/>
              <a:t> </a:t>
            </a:r>
            <a:r>
              <a:rPr lang="el-GR" sz="4000" dirty="0" err="1" smtClean="0"/>
              <a:t>Γένιχεν</a:t>
            </a:r>
            <a:r>
              <a:rPr lang="el-GR" sz="4000" dirty="0" smtClean="0"/>
              <a:t>, καθηγητή στο Τεχνικό Πανεπιστήμιο του Βερολίνου, ο υπολογιστής του μέλλοντος θα είναι </a:t>
            </a:r>
            <a:r>
              <a:rPr lang="el-GR" sz="4000" b="1" dirty="0" smtClean="0"/>
              <a:t>λιλιπούτειος, σχεδόν αόρατος</a:t>
            </a:r>
            <a:r>
              <a:rPr lang="el-GR" sz="4000" dirty="0" smtClean="0"/>
              <a:t>. "Αυτό οφείλεται στο ότι η μνήμη του υπολογιστή θα γίνεται όλο και πιο μεγάλη, όλο και πιο ανθεκτική και ο επεξεργαστής όλο και πιο μικρός και γρήγορος", λέει.</a:t>
            </a:r>
          </a:p>
          <a:p>
            <a:pPr algn="just">
              <a:buNone/>
            </a:pPr>
            <a:r>
              <a:rPr lang="el-GR" sz="4000" dirty="0" smtClean="0"/>
              <a:t>    Στον κόσμο του αύριο, </a:t>
            </a:r>
            <a:r>
              <a:rPr lang="el-GR" sz="4000" b="1" dirty="0" smtClean="0"/>
              <a:t>τα επί μέρους τμήματα του υπολογιστή θα είναι ενσωματωμένα στο χώρο μας</a:t>
            </a:r>
            <a:r>
              <a:rPr lang="el-GR" sz="4000" dirty="0" smtClean="0"/>
              <a:t>, σε σημεία που περνάμε την καθημερινότητά μας. "Νομίζω ότι θα υπάρχουν συσκευές γύρω μας που θα μας συνοδεύουν και θα είναι τόσο μικρές, που θα τις βάζουμε στην τσέπη μας, ίσως να τις στερεώνουμε στο γυαλιά μας", συμπληρώνει.</a:t>
            </a:r>
          </a:p>
          <a:p>
            <a:pPr>
              <a:buNone/>
            </a:pP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39552" y="620688"/>
            <a:ext cx="7772400" cy="4572000"/>
          </a:xfrm>
          <a:ln>
            <a:solidFill>
              <a:schemeClr val="accent1">
                <a:lumMod val="50000"/>
              </a:schemeClr>
            </a:solidFill>
          </a:ln>
        </p:spPr>
        <p:txBody>
          <a:bodyPr>
            <a:normAutofit/>
          </a:bodyPr>
          <a:lstStyle/>
          <a:p>
            <a:pPr algn="ctr">
              <a:buNone/>
            </a:pPr>
            <a:endParaRPr lang="el-GR" sz="4000" dirty="0" smtClean="0"/>
          </a:p>
          <a:p>
            <a:pPr algn="ctr">
              <a:buNone/>
            </a:pPr>
            <a:endParaRPr lang="el-GR" sz="4000" dirty="0" smtClean="0"/>
          </a:p>
          <a:p>
            <a:pPr algn="ctr">
              <a:buNone/>
            </a:pPr>
            <a:r>
              <a:rPr lang="el-GR" sz="3600" dirty="0" smtClean="0">
                <a:solidFill>
                  <a:srgbClr val="C00000"/>
                </a:solidFill>
              </a:rPr>
              <a:t>ΕΥΧΑΡΙΣΤΩ ΓΙΑ ΤΗΝ ΠΡΟΣΟΧΗ ΣΑΣ</a:t>
            </a:r>
            <a:endParaRPr lang="el-GR" sz="36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764704"/>
          </a:xfrm>
        </p:spPr>
        <p:txBody>
          <a:bodyPr>
            <a:normAutofit fontScale="90000"/>
          </a:bodyPr>
          <a:lstStyle/>
          <a:p>
            <a:pPr algn="ctr"/>
            <a:r>
              <a:rPr lang="el-GR" sz="2800" b="1" dirty="0" smtClean="0"/>
              <a:t>Ο Μηχανισμός των Αντικυθήρων, 150 με 100 π.</a:t>
            </a:r>
            <a:r>
              <a:rPr lang="en-US" sz="2800" b="1" dirty="0" smtClean="0"/>
              <a:t>X</a:t>
            </a:r>
            <a:endParaRPr lang="el-GR" sz="2800" dirty="0"/>
          </a:p>
        </p:txBody>
      </p:sp>
      <p:sp>
        <p:nvSpPr>
          <p:cNvPr id="3" name="2 - Θέση περιεχομένου"/>
          <p:cNvSpPr>
            <a:spLocks noGrp="1"/>
          </p:cNvSpPr>
          <p:nvPr>
            <p:ph idx="1"/>
          </p:nvPr>
        </p:nvSpPr>
        <p:spPr>
          <a:xfrm>
            <a:off x="179512" y="908720"/>
            <a:ext cx="8568952" cy="5544616"/>
          </a:xfrm>
        </p:spPr>
        <p:txBody>
          <a:bodyPr>
            <a:normAutofit/>
          </a:bodyPr>
          <a:lstStyle/>
          <a:p>
            <a:pPr algn="just">
              <a:buNone/>
            </a:pPr>
            <a:r>
              <a:rPr lang="el-GR" dirty="0"/>
              <a:t>  </a:t>
            </a:r>
            <a:r>
              <a:rPr lang="el-GR" dirty="0" smtClean="0"/>
              <a:t> </a:t>
            </a:r>
            <a:r>
              <a:rPr lang="el-GR" sz="2800" dirty="0"/>
              <a:t>Ε</a:t>
            </a:r>
            <a:r>
              <a:rPr lang="el-GR" sz="2800" dirty="0" smtClean="0"/>
              <a:t>ίναι </a:t>
            </a:r>
            <a:r>
              <a:rPr lang="el-GR" sz="2800" dirty="0"/>
              <a:t>συσκευή αστρονομικών υπολογισμών που χαρακτηρίζεται παγκόσμια ως ο «</a:t>
            </a:r>
            <a:r>
              <a:rPr lang="el-GR" sz="2800" b="1" dirty="0"/>
              <a:t>Αρχαιότερος </a:t>
            </a:r>
            <a:r>
              <a:rPr lang="el-GR" sz="2800" b="1" dirty="0" smtClean="0"/>
              <a:t>Υπολογιστής</a:t>
            </a:r>
            <a:r>
              <a:rPr lang="el-GR" sz="2800" dirty="0"/>
              <a:t>». Κατασκευάστηκε γύρω στο 87 </a:t>
            </a:r>
            <a:r>
              <a:rPr lang="el-GR" sz="2800" dirty="0" err="1" smtClean="0"/>
              <a:t>π.Χ.</a:t>
            </a:r>
            <a:r>
              <a:rPr lang="el-GR" sz="2800" dirty="0" smtClean="0"/>
              <a:t> </a:t>
            </a:r>
            <a:r>
              <a:rPr lang="el-GR" sz="2800" dirty="0" smtClean="0"/>
              <a:t>στη Ρόδο και διέθετε 32 οδοντωτά γρανάζια. Κατά </a:t>
            </a:r>
            <a:r>
              <a:rPr lang="el-GR" sz="2800" dirty="0"/>
              <a:t>τη μεταφορά του στη Ρώμη το πλοίο που τον μετέφερε βυθίστηκε κοντά στα Αντικύθηρα και ανακαλύφθηκε γύρω στα 1900 από ομάδα σφουγγαράδων. Σήμερα βρίσκεται στο Εθνικό Αρχαιολογικό Μουσείο</a:t>
            </a:r>
            <a:r>
              <a:rPr lang="el-GR" sz="2800" dirty="0" smtClean="0"/>
              <a:t>.</a:t>
            </a:r>
            <a:endParaRPr lang="el-GR" sz="2800" dirty="0"/>
          </a:p>
          <a:p>
            <a:pPr>
              <a:buNone/>
            </a:pPr>
            <a:endParaRPr lang="el-GR" dirty="0"/>
          </a:p>
          <a:p>
            <a:endParaRPr lang="el-GR" dirty="0"/>
          </a:p>
        </p:txBody>
      </p:sp>
      <p:pic>
        <p:nvPicPr>
          <p:cNvPr id="5" name="Picture 2" descr="C:\Users\pmallios\Desktop\αρχείο λήψης.jpg"/>
          <p:cNvPicPr>
            <a:picLocks noChangeAspect="1" noChangeArrowheads="1"/>
          </p:cNvPicPr>
          <p:nvPr/>
        </p:nvPicPr>
        <p:blipFill>
          <a:blip r:embed="rId2" cstate="print"/>
          <a:srcRect/>
          <a:stretch>
            <a:fillRect/>
          </a:stretch>
        </p:blipFill>
        <p:spPr bwMode="auto">
          <a:xfrm>
            <a:off x="2428860" y="4714884"/>
            <a:ext cx="4427984" cy="162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88640"/>
            <a:ext cx="8229600" cy="5760640"/>
          </a:xfrm>
        </p:spPr>
        <p:txBody>
          <a:bodyPr>
            <a:normAutofit/>
          </a:bodyPr>
          <a:lstStyle/>
          <a:p>
            <a:pPr algn="just">
              <a:buNone/>
            </a:pPr>
            <a:r>
              <a:rPr lang="el-GR" sz="2800" dirty="0" smtClean="0"/>
              <a:t>	Οι διαστάσεις του είναι 16 x 32 x 9 </a:t>
            </a:r>
            <a:r>
              <a:rPr lang="el-GR" sz="2800" dirty="0" err="1" smtClean="0"/>
              <a:t>cm</a:t>
            </a:r>
            <a:r>
              <a:rPr lang="el-GR" sz="2800" dirty="0" smtClean="0"/>
              <a:t>. Αποτελούνταν από ένα κέλυφος με ενδεικτικούς πίνακες στην εξωτερική του όψη και ένα πολυσύνθετο μηχανισμό 32 τροχών στο εσωτερικό του. Ο πίνακας έδειχνε την ετήσια κίνηση του ήλιου στο ζωδιακό κύκλο καθώς και τις ανατολές και τις δύσεις των λαμπρών άστρων και αστερισμών κατά τη διάρκεια του έτους.</a:t>
            </a:r>
          </a:p>
          <a:p>
            <a:endParaRPr lang="el-GR" dirty="0"/>
          </a:p>
          <a:p>
            <a:endParaRPr lang="el-GR" dirty="0"/>
          </a:p>
        </p:txBody>
      </p:sp>
      <p:pic>
        <p:nvPicPr>
          <p:cNvPr id="5" name="Picture 2" descr="C:\Users\pmallios\Desktop\NAMA_Machine_d'Anticythère_1.jpg"/>
          <p:cNvPicPr>
            <a:picLocks noChangeAspect="1" noChangeArrowheads="1"/>
          </p:cNvPicPr>
          <p:nvPr/>
        </p:nvPicPr>
        <p:blipFill>
          <a:blip r:embed="rId2" cstate="print"/>
          <a:srcRect/>
          <a:stretch>
            <a:fillRect/>
          </a:stretch>
        </p:blipFill>
        <p:spPr bwMode="auto">
          <a:xfrm>
            <a:off x="4066480" y="3724622"/>
            <a:ext cx="4826000" cy="29447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692696"/>
          </a:xfrm>
        </p:spPr>
        <p:txBody>
          <a:bodyPr>
            <a:normAutofit/>
          </a:bodyPr>
          <a:lstStyle/>
          <a:p>
            <a:pPr algn="ctr"/>
            <a:r>
              <a:rPr lang="el-GR" sz="2800" b="1" dirty="0"/>
              <a:t>Η Καθολική Μηχανή </a:t>
            </a:r>
            <a:r>
              <a:rPr lang="el-GR" sz="2800" b="1" dirty="0" err="1"/>
              <a:t>Turing</a:t>
            </a:r>
            <a:r>
              <a:rPr lang="el-GR" sz="2800" b="1" dirty="0"/>
              <a:t>, 1936</a:t>
            </a:r>
            <a:endParaRPr lang="el-GR" sz="2800" dirty="0"/>
          </a:p>
        </p:txBody>
      </p:sp>
      <p:sp>
        <p:nvSpPr>
          <p:cNvPr id="3" name="2 - Θέση περιεχομένου"/>
          <p:cNvSpPr>
            <a:spLocks noGrp="1"/>
          </p:cNvSpPr>
          <p:nvPr>
            <p:ph idx="1"/>
          </p:nvPr>
        </p:nvSpPr>
        <p:spPr>
          <a:xfrm>
            <a:off x="0" y="836712"/>
            <a:ext cx="8820472" cy="2592288"/>
          </a:xfrm>
        </p:spPr>
        <p:txBody>
          <a:bodyPr>
            <a:normAutofit fontScale="92500" lnSpcReduction="10000"/>
          </a:bodyPr>
          <a:lstStyle/>
          <a:p>
            <a:pPr algn="just">
              <a:buNone/>
            </a:pPr>
            <a:r>
              <a:rPr lang="el-GR" sz="2800" dirty="0" smtClean="0"/>
              <a:t>	</a:t>
            </a:r>
            <a:r>
              <a:rPr lang="el-GR" sz="3600" dirty="0" smtClean="0"/>
              <a:t>Η </a:t>
            </a:r>
            <a:r>
              <a:rPr lang="el-GR" sz="3600" dirty="0"/>
              <a:t>πρώτη έκδοση της «</a:t>
            </a:r>
            <a:r>
              <a:rPr lang="el-GR" sz="3600" b="1" dirty="0"/>
              <a:t>Αυτόματης Υπολογιστικής Μηχανής</a:t>
            </a:r>
            <a:r>
              <a:rPr lang="el-GR" sz="3600" dirty="0"/>
              <a:t>» του Άλαν Τούρινγκ, ήταν ο πιο γρήγορος υπολογιστής στον κόσμο.</a:t>
            </a:r>
          </a:p>
          <a:p>
            <a:pPr algn="just">
              <a:buNone/>
            </a:pPr>
            <a:r>
              <a:rPr lang="el-GR" sz="3600" dirty="0" smtClean="0"/>
              <a:t>	</a:t>
            </a:r>
            <a:endParaRPr lang="el-GR" sz="3600" dirty="0"/>
          </a:p>
          <a:p>
            <a:endParaRPr lang="el-GR" dirty="0"/>
          </a:p>
        </p:txBody>
      </p:sp>
      <p:pic>
        <p:nvPicPr>
          <p:cNvPr id="3074" name="Picture 2" descr="C:\Users\pmallios\Desktop\maschine-turing.jpg"/>
          <p:cNvPicPr>
            <a:picLocks noChangeAspect="1" noChangeArrowheads="1"/>
          </p:cNvPicPr>
          <p:nvPr/>
        </p:nvPicPr>
        <p:blipFill>
          <a:blip r:embed="rId2" cstate="print"/>
          <a:srcRect/>
          <a:stretch>
            <a:fillRect/>
          </a:stretch>
        </p:blipFill>
        <p:spPr bwMode="auto">
          <a:xfrm>
            <a:off x="1613650" y="2786058"/>
            <a:ext cx="5900385" cy="38576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04664"/>
            <a:ext cx="8640960" cy="6120680"/>
          </a:xfrm>
        </p:spPr>
        <p:txBody>
          <a:bodyPr/>
          <a:lstStyle/>
          <a:p>
            <a:pPr algn="just">
              <a:buNone/>
            </a:pPr>
            <a:r>
              <a:rPr lang="el-GR" dirty="0" smtClean="0"/>
              <a:t>	</a:t>
            </a:r>
            <a:endParaRPr lang="el-GR" sz="2800" dirty="0" smtClean="0"/>
          </a:p>
          <a:p>
            <a:pPr algn="just">
              <a:buNone/>
            </a:pPr>
            <a:endParaRPr lang="el-GR" dirty="0"/>
          </a:p>
        </p:txBody>
      </p:sp>
      <p:pic>
        <p:nvPicPr>
          <p:cNvPr id="4098" name="Picture 2" descr="C:\Users\pmallios\Desktop\bombe1_640.jpg"/>
          <p:cNvPicPr>
            <a:picLocks noChangeAspect="1" noChangeArrowheads="1"/>
          </p:cNvPicPr>
          <p:nvPr/>
        </p:nvPicPr>
        <p:blipFill>
          <a:blip r:embed="rId2" cstate="print"/>
          <a:srcRect/>
          <a:stretch>
            <a:fillRect/>
          </a:stretch>
        </p:blipFill>
        <p:spPr bwMode="auto">
          <a:xfrm>
            <a:off x="1428728" y="3643314"/>
            <a:ext cx="6264696" cy="2927248"/>
          </a:xfrm>
          <a:prstGeom prst="rect">
            <a:avLst/>
          </a:prstGeom>
          <a:noFill/>
        </p:spPr>
      </p:pic>
      <p:sp>
        <p:nvSpPr>
          <p:cNvPr id="4" name="3 - Ορθογώνιο"/>
          <p:cNvSpPr/>
          <p:nvPr/>
        </p:nvSpPr>
        <p:spPr>
          <a:xfrm>
            <a:off x="571472" y="357166"/>
            <a:ext cx="7786742" cy="2862322"/>
          </a:xfrm>
          <a:prstGeom prst="rect">
            <a:avLst/>
          </a:prstGeom>
        </p:spPr>
        <p:txBody>
          <a:bodyPr wrap="square">
            <a:spAutoFit/>
          </a:bodyPr>
          <a:lstStyle/>
          <a:p>
            <a:r>
              <a:rPr lang="el-GR" sz="3600" dirty="0" smtClean="0"/>
              <a:t>Ο </a:t>
            </a:r>
            <a:r>
              <a:rPr lang="el-GR" sz="3600" dirty="0" err="1" smtClean="0"/>
              <a:t>Τούρινγκ</a:t>
            </a:r>
            <a:r>
              <a:rPr lang="el-GR" sz="3600" dirty="0" smtClean="0"/>
              <a:t> έσπασε τους κώδικες της κρυπτογραφικής μηχανής «</a:t>
            </a:r>
            <a:r>
              <a:rPr lang="el-GR" sz="3600" b="1" dirty="0" smtClean="0"/>
              <a:t>Αίνιγμα</a:t>
            </a:r>
            <a:r>
              <a:rPr lang="el-GR" sz="3600" dirty="0" smtClean="0"/>
              <a:t>», που χρησιμοποιούσαν οι Ναζί για τις επικοινωνίες τους μέσω των γερμανικών υποβρυχίων στο βόρειο Ατλαντικό.</a:t>
            </a:r>
            <a:endParaRPr lang="el-GR"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836712"/>
          </a:xfrm>
        </p:spPr>
        <p:txBody>
          <a:bodyPr/>
          <a:lstStyle/>
          <a:p>
            <a:pPr algn="ctr"/>
            <a:r>
              <a:rPr lang="el-GR" sz="2800" b="1" dirty="0" smtClean="0"/>
              <a:t>Αρχιτεκτονική φον </a:t>
            </a:r>
            <a:r>
              <a:rPr lang="el-GR" sz="2800" b="1" dirty="0" err="1" smtClean="0"/>
              <a:t>Νόιμαν</a:t>
            </a:r>
            <a:endParaRPr lang="el-GR" sz="2800" dirty="0"/>
          </a:p>
        </p:txBody>
      </p:sp>
      <p:sp>
        <p:nvSpPr>
          <p:cNvPr id="3" name="2 - Θέση περιεχομένου"/>
          <p:cNvSpPr>
            <a:spLocks noGrp="1"/>
          </p:cNvSpPr>
          <p:nvPr>
            <p:ph idx="1"/>
          </p:nvPr>
        </p:nvSpPr>
        <p:spPr>
          <a:xfrm>
            <a:off x="251520" y="620688"/>
            <a:ext cx="8568952" cy="5184576"/>
          </a:xfrm>
        </p:spPr>
        <p:txBody>
          <a:bodyPr>
            <a:normAutofit/>
          </a:bodyPr>
          <a:lstStyle/>
          <a:p>
            <a:pPr algn="just">
              <a:buNone/>
            </a:pPr>
            <a:r>
              <a:rPr lang="el-GR" dirty="0" smtClean="0"/>
              <a:t>	</a:t>
            </a:r>
            <a:r>
              <a:rPr lang="el-GR" sz="2800" dirty="0" smtClean="0"/>
              <a:t>Οι </a:t>
            </a:r>
            <a:r>
              <a:rPr lang="el-GR" sz="2800" dirty="0"/>
              <a:t>σύγχρονοι ηλεκτρονικοί υπολογιστές σχεδιάζονται με βάση τις αρχές που διατυπώθηκαν τη δεκαετία του 1940 από τον </a:t>
            </a:r>
            <a:r>
              <a:rPr lang="el-GR" sz="2800" b="1" dirty="0"/>
              <a:t>Τζον φον </a:t>
            </a:r>
            <a:r>
              <a:rPr lang="el-GR" sz="2800" b="1" dirty="0" err="1" smtClean="0"/>
              <a:t>Νόιμαν</a:t>
            </a:r>
            <a:r>
              <a:rPr lang="el-GR" sz="2800" b="1" dirty="0"/>
              <a:t> </a:t>
            </a:r>
            <a:r>
              <a:rPr lang="el-GR" sz="2800" dirty="0"/>
              <a:t>στο Ινστιτούτο Προηγμένων Επιστημών στο Πανεπιστήμιο του Πρίνστον. </a:t>
            </a:r>
            <a:endParaRPr lang="el-GR" sz="2800" dirty="0" smtClean="0"/>
          </a:p>
          <a:p>
            <a:endParaRPr lang="el-GR" dirty="0"/>
          </a:p>
        </p:txBody>
      </p:sp>
      <p:pic>
        <p:nvPicPr>
          <p:cNvPr id="5122" name="Picture 2" descr="C:\Users\pmallios\Desktop\Αρχιτεκτονική+Φον+Νόιμαν.jpg"/>
          <p:cNvPicPr>
            <a:picLocks noChangeAspect="1" noChangeArrowheads="1"/>
          </p:cNvPicPr>
          <p:nvPr/>
        </p:nvPicPr>
        <p:blipFill>
          <a:blip r:embed="rId2" cstate="print"/>
          <a:srcRect/>
          <a:stretch>
            <a:fillRect/>
          </a:stretch>
        </p:blipFill>
        <p:spPr bwMode="auto">
          <a:xfrm>
            <a:off x="1115616" y="2996952"/>
            <a:ext cx="7344816" cy="38610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404664"/>
            <a:ext cx="8229600" cy="5832648"/>
          </a:xfrm>
        </p:spPr>
        <p:txBody>
          <a:bodyPr>
            <a:normAutofit/>
          </a:bodyPr>
          <a:lstStyle/>
          <a:p>
            <a:pPr>
              <a:buNone/>
            </a:pPr>
            <a:r>
              <a:rPr lang="el-GR" dirty="0" smtClean="0"/>
              <a:t>	</a:t>
            </a:r>
            <a:r>
              <a:rPr lang="el-GR" sz="3600" dirty="0" smtClean="0"/>
              <a:t>Μία από τις</a:t>
            </a:r>
            <a:r>
              <a:rPr lang="el-GR" sz="3600" dirty="0" smtClean="0"/>
              <a:t> </a:t>
            </a:r>
            <a:r>
              <a:rPr lang="el-GR" sz="3600" dirty="0" smtClean="0"/>
              <a:t>θεμελιώδεις αρχές, </a:t>
            </a:r>
            <a:r>
              <a:rPr lang="el-GR" sz="3600" dirty="0" smtClean="0"/>
              <a:t>που</a:t>
            </a:r>
            <a:r>
              <a:rPr lang="el-GR" sz="3600" dirty="0" smtClean="0"/>
              <a:t> </a:t>
            </a:r>
            <a:r>
              <a:rPr lang="el-GR" sz="3600" dirty="0" smtClean="0"/>
              <a:t>συνιστούν </a:t>
            </a:r>
            <a:r>
              <a:rPr lang="el-GR" sz="3600" dirty="0" smtClean="0"/>
              <a:t>την </a:t>
            </a:r>
            <a:r>
              <a:rPr lang="el-GR" sz="3600" b="1" dirty="0" smtClean="0"/>
              <a:t>αρχιτεκτονική φον </a:t>
            </a:r>
            <a:r>
              <a:rPr lang="el-GR" sz="3600" b="1" dirty="0" err="1" smtClean="0"/>
              <a:t>Νόιμαν</a:t>
            </a:r>
            <a:r>
              <a:rPr lang="el-GR" sz="3600" dirty="0" smtClean="0"/>
              <a:t> </a:t>
            </a:r>
            <a:r>
              <a:rPr lang="el-GR" sz="3600" dirty="0" smtClean="0"/>
              <a:t> είναι η εξής:</a:t>
            </a:r>
            <a:endParaRPr lang="el-GR" sz="3600" dirty="0" smtClean="0"/>
          </a:p>
          <a:p>
            <a:pPr>
              <a:buNone/>
            </a:pPr>
            <a:r>
              <a:rPr lang="el-GR" sz="3600" dirty="0" smtClean="0"/>
              <a:t>	Τα δεδομένα και οι εντολές των εκτελούμενων προγραμμάτων αποθηκεύονται σε μια μοναδική μνήμη εγγραφής-ανάγνωσης.</a:t>
            </a:r>
          </a:p>
          <a:p>
            <a:pPr>
              <a:buNone/>
            </a:pPr>
            <a:r>
              <a:rPr lang="el-GR" sz="3600" dirty="0" smtClean="0"/>
              <a:t>	</a:t>
            </a:r>
          </a:p>
          <a:p>
            <a:pPr algn="just">
              <a:buNone/>
            </a:pPr>
            <a:r>
              <a:rPr lang="el-GR" dirty="0" smtClean="0"/>
              <a:t>	</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19256" cy="1739592"/>
          </a:xfrm>
        </p:spPr>
        <p:txBody>
          <a:bodyPr>
            <a:normAutofit fontScale="90000"/>
          </a:bodyPr>
          <a:lstStyle/>
          <a:p>
            <a:pPr algn="ctr"/>
            <a:r>
              <a:rPr lang="el-GR" b="1" dirty="0" smtClean="0"/>
              <a:t/>
            </a:r>
            <a:br>
              <a:rPr lang="el-GR" b="1" dirty="0" smtClean="0"/>
            </a:br>
            <a:r>
              <a:rPr lang="el-GR" b="1" dirty="0" smtClean="0"/>
              <a:t/>
            </a:r>
            <a:br>
              <a:rPr lang="el-GR" b="1" dirty="0" smtClean="0"/>
            </a:br>
            <a:r>
              <a:rPr lang="el-GR" b="1" dirty="0"/>
              <a:t/>
            </a:r>
            <a:br>
              <a:rPr lang="el-GR" b="1" dirty="0"/>
            </a:br>
            <a:endParaRPr lang="el-GR" dirty="0"/>
          </a:p>
        </p:txBody>
      </p:sp>
      <p:sp>
        <p:nvSpPr>
          <p:cNvPr id="3" name="2 - Θέση περιεχομένου"/>
          <p:cNvSpPr>
            <a:spLocks noGrp="1"/>
          </p:cNvSpPr>
          <p:nvPr>
            <p:ph idx="1"/>
          </p:nvPr>
        </p:nvSpPr>
        <p:spPr>
          <a:xfrm>
            <a:off x="214282" y="1214422"/>
            <a:ext cx="8640960" cy="2879750"/>
          </a:xfrm>
        </p:spPr>
        <p:txBody>
          <a:bodyPr>
            <a:normAutofit/>
          </a:bodyPr>
          <a:lstStyle/>
          <a:p>
            <a:pPr algn="just">
              <a:buNone/>
            </a:pPr>
            <a:r>
              <a:rPr lang="el-GR" dirty="0"/>
              <a:t> </a:t>
            </a:r>
            <a:r>
              <a:rPr lang="el-GR" dirty="0" smtClean="0"/>
              <a:t>	</a:t>
            </a:r>
            <a:r>
              <a:rPr lang="el-GR" sz="2800" dirty="0" smtClean="0"/>
              <a:t>Το </a:t>
            </a:r>
            <a:r>
              <a:rPr lang="el-GR" sz="2800" dirty="0"/>
              <a:t>1946, </a:t>
            </a:r>
            <a:r>
              <a:rPr lang="el-GR" sz="2800" dirty="0" smtClean="0"/>
              <a:t>δημιουργήθηκε </a:t>
            </a:r>
            <a:r>
              <a:rPr lang="el-GR" sz="2800" dirty="0"/>
              <a:t>ένα τεράστιο μηχάνημα που αντί για μηχανικά μέρη χρησιμοποιούσε ηλεκτρονικές λυχνίες, κατασκευασμένες από τον </a:t>
            </a:r>
            <a:r>
              <a:rPr lang="el-GR" sz="2800" b="1" dirty="0" err="1"/>
              <a:t>Λι</a:t>
            </a:r>
            <a:r>
              <a:rPr lang="el-GR" sz="2800" b="1" dirty="0"/>
              <a:t> Ντε Φορέ</a:t>
            </a:r>
            <a:r>
              <a:rPr lang="el-GR" sz="2800" dirty="0"/>
              <a:t> (</a:t>
            </a:r>
            <a:r>
              <a:rPr lang="el-GR" sz="2800" dirty="0" err="1"/>
              <a:t>Lee</a:t>
            </a:r>
            <a:r>
              <a:rPr lang="el-GR" sz="2800" dirty="0"/>
              <a:t> </a:t>
            </a:r>
            <a:r>
              <a:rPr lang="el-GR" sz="2800" dirty="0" err="1"/>
              <a:t>DeForest</a:t>
            </a:r>
            <a:r>
              <a:rPr lang="el-GR" sz="2800" dirty="0"/>
              <a:t>). Ο πρώτος ηλεκτρονικός υπολογιστής επονομάστηκε </a:t>
            </a:r>
            <a:r>
              <a:rPr lang="el-GR" sz="2800" b="1" dirty="0"/>
              <a:t>ENIAC.</a:t>
            </a:r>
          </a:p>
          <a:p>
            <a:endParaRPr lang="el-GR" dirty="0"/>
          </a:p>
        </p:txBody>
      </p:sp>
      <p:pic>
        <p:nvPicPr>
          <p:cNvPr id="6146" name="Picture 2" descr="C:\Users\pmallios\Desktop\eniac4.jpg"/>
          <p:cNvPicPr>
            <a:picLocks noChangeAspect="1" noChangeArrowheads="1"/>
          </p:cNvPicPr>
          <p:nvPr/>
        </p:nvPicPr>
        <p:blipFill>
          <a:blip r:embed="rId2" cstate="print"/>
          <a:srcRect/>
          <a:stretch>
            <a:fillRect/>
          </a:stretch>
        </p:blipFill>
        <p:spPr bwMode="auto">
          <a:xfrm>
            <a:off x="1857356" y="4049688"/>
            <a:ext cx="5628315" cy="2808312"/>
          </a:xfrm>
          <a:prstGeom prst="rect">
            <a:avLst/>
          </a:prstGeom>
          <a:noFill/>
        </p:spPr>
      </p:pic>
      <p:sp>
        <p:nvSpPr>
          <p:cNvPr id="5" name="4 - Ορθογώνιο"/>
          <p:cNvSpPr/>
          <p:nvPr/>
        </p:nvSpPr>
        <p:spPr>
          <a:xfrm>
            <a:off x="571472" y="285728"/>
            <a:ext cx="7500990" cy="646331"/>
          </a:xfrm>
          <a:prstGeom prst="rect">
            <a:avLst/>
          </a:prstGeom>
        </p:spPr>
        <p:txBody>
          <a:bodyPr wrap="square">
            <a:spAutoFit/>
          </a:bodyPr>
          <a:lstStyle/>
          <a:p>
            <a:r>
              <a:rPr lang="el-GR" sz="3600" b="1" dirty="0" smtClean="0"/>
              <a:t>Η 1η Γενιά Υπολογιστών, 1946-1956</a:t>
            </a:r>
            <a:endParaRPr lang="el-GR"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404664"/>
            <a:ext cx="8712968" cy="6120680"/>
          </a:xfrm>
        </p:spPr>
        <p:txBody>
          <a:bodyPr>
            <a:normAutofit/>
          </a:bodyPr>
          <a:lstStyle/>
          <a:p>
            <a:pPr algn="just">
              <a:buNone/>
            </a:pPr>
            <a:r>
              <a:rPr lang="el-GR" sz="2800" dirty="0" smtClean="0"/>
              <a:t> 	Ήταν τεράστιος σε μέγεθος (καταλάμβανε έναν ολόκληρο όροφο), και έπρεπε να τον ελέγχουν συνεχώς ειδικοί επιστήμονες. Συχνά, επίσης, καίγονταν οι λυχνίες του και έπρεπε να τις αντικαθιστούν.</a:t>
            </a:r>
          </a:p>
          <a:p>
            <a:pPr algn="just">
              <a:buNone/>
            </a:pPr>
            <a:r>
              <a:rPr lang="el-GR" sz="2800" dirty="0" smtClean="0"/>
              <a:t>   Ακόμα και ο πιο ταπεινός σημερινός υπολογιστής είναι χιλιάδες φορές καλύτερος από τον ENIAC ως προς τις δυνατότητες. Ήταν, όμως, η πρώτη σοβαρή προσπάθεια δημιουργίας υπολογιστικής μηχανής.</a:t>
            </a:r>
          </a:p>
          <a:p>
            <a:endParaRPr lang="el-GR" dirty="0"/>
          </a:p>
        </p:txBody>
      </p:sp>
      <p:pic>
        <p:nvPicPr>
          <p:cNvPr id="7170" name="Picture 2" descr="C:\Users\pmallios\Desktop\eniac4 (1).jpg"/>
          <p:cNvPicPr>
            <a:picLocks noChangeAspect="1" noChangeArrowheads="1"/>
          </p:cNvPicPr>
          <p:nvPr/>
        </p:nvPicPr>
        <p:blipFill>
          <a:blip r:embed="rId2" cstate="print"/>
          <a:srcRect/>
          <a:stretch>
            <a:fillRect/>
          </a:stretch>
        </p:blipFill>
        <p:spPr bwMode="auto">
          <a:xfrm>
            <a:off x="2357422" y="4071942"/>
            <a:ext cx="4357718" cy="261508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178</TotalTime>
  <Words>101</Words>
  <Application>Microsoft Office PowerPoint</Application>
  <PresentationFormat>Προβολή στην οθόνη (4:3)</PresentationFormat>
  <Paragraphs>40</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Αποκορύφωμα</vt:lpstr>
      <vt:lpstr>Η ιστορική εξέλιξη του ηλεκτρονικού υπολογιστή</vt:lpstr>
      <vt:lpstr>Ο Μηχανισμός των Αντικυθήρων, 150 με 100 π.X</vt:lpstr>
      <vt:lpstr>Διαφάνεια 3</vt:lpstr>
      <vt:lpstr>Η Καθολική Μηχανή Turing, 1936</vt:lpstr>
      <vt:lpstr>Διαφάνεια 5</vt:lpstr>
      <vt:lpstr>Αρχιτεκτονική φον Νόιμαν</vt:lpstr>
      <vt:lpstr>Διαφάνεια 7</vt:lpstr>
      <vt:lpstr>   </vt:lpstr>
      <vt:lpstr>Διαφάνεια 9</vt:lpstr>
      <vt:lpstr>2η Γενιά Υπολογιστών - Το τρανζίτσορ, 1956-1963 </vt:lpstr>
      <vt:lpstr>Η 3η  γενιά Ηλεκτρονικών Υπολογιστών, 1964 - 1971</vt:lpstr>
      <vt:lpstr>    Η 4η  γενιά Ηλεκτρονικών Υπολογιστών, 1971 - 1990    </vt:lpstr>
      <vt:lpstr>Φορητός Υπολογιστής</vt:lpstr>
      <vt:lpstr>Tablet PC - Apple iPad, 2010 </vt:lpstr>
      <vt:lpstr>Ο Υπολογιστής του μέλλοντος </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ιστορία του ηλεκτρονικού υπολογιστή</dc:title>
  <dc:creator>pmallios</dc:creator>
  <cp:lastModifiedBy>Windows User</cp:lastModifiedBy>
  <cp:revision>24</cp:revision>
  <dcterms:created xsi:type="dcterms:W3CDTF">2019-01-20T12:07:39Z</dcterms:created>
  <dcterms:modified xsi:type="dcterms:W3CDTF">2019-02-12T17:11:21Z</dcterms:modified>
</cp:coreProperties>
</file>