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 id="2147483670" r:id="rId4"/>
    <p:sldMasterId id="2147483673" r:id="rId5"/>
    <p:sldMasterId id="2147483675" r:id="rId6"/>
    <p:sldMasterId id="2147483677" r:id="rId7"/>
    <p:sldMasterId id="2147483679" r:id="rId8"/>
    <p:sldMasterId id="2147483681" r:id="rId9"/>
    <p:sldMasterId id="2147483683" r:id="rId10"/>
    <p:sldMasterId id="2147483685" r:id="rId11"/>
    <p:sldMasterId id="2147483687" r:id="rId12"/>
    <p:sldMasterId id="2147483689" r:id="rId13"/>
    <p:sldMasterId id="2147483691" r:id="rId14"/>
  </p:sldMasterIdLst>
  <p:notesMasterIdLst>
    <p:notesMasterId r:id="rId66"/>
  </p:notesMasterIdLst>
  <p:sldIdLst>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9D4BF-AEC4-4AF2-96BD-231117CAB6EF}" type="datetimeFigureOut">
              <a:rPr lang="el-GR" smtClean="0"/>
              <a:pPr/>
              <a:t>18/2/2019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39D0E-B66F-4C7F-ADBF-BD0AA3A1FC0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a535f29c1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a535f29c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a153c23b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a153c23b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6a1adf0e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6a1adf0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6a1adf0e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6a1adf0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ec2891d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ec2891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843f939d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843f939d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43f939d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843f939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891cfd9c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891cfd9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a535f29c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a535f29c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a535f29c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a535f2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913"/>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407"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911"/>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406"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907"/>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404"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901"/>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401"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893"/>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397"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883"/>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392"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871"/>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386"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857"/>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379"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841"/>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371"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823"/>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362"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6510F9-07CE-48EC-B8D3-8F65D1129CAF}"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21AFB-D57D-4308-AB2F-D8F55D89AF1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537"/>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16510F9-07CE-48EC-B8D3-8F65D1129CAF}"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21AFB-D57D-4308-AB2F-D8F55D89AF1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252D7D-2D90-4CE0-9605-111B82366E6E}"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4AB2629-52CA-4B28-9D08-0301B25F767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537"/>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1252D7D-2D90-4CE0-9605-111B82366E6E}"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4AB2629-52CA-4B28-9D08-0301B25F767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1252D7D-2D90-4CE0-9605-111B82366E6E}" type="datetimeFigureOut">
              <a:rPr lang="el-GR" smtClean="0"/>
              <a:pPr/>
              <a:t>18/2/2019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4AB2629-52CA-4B28-9D08-0301B25F767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pic>
        <p:nvPicPr>
          <p:cNvPr id="17" name="Google Shape;17;p2" descr="Brickwork-HD-R1a.jpg"/>
          <p:cNvPicPr preferRelativeResize="0"/>
          <p:nvPr/>
        </p:nvPicPr>
        <p:blipFill rotWithShape="1">
          <a:blip r:embed="rId2" cstate="email">
            <a:alphaModFix/>
          </a:blip>
          <a:srcRect/>
          <a:stretch/>
        </p:blipFill>
        <p:spPr>
          <a:xfrm>
            <a:off x="0" y="0"/>
            <a:ext cx="9144000" cy="6858000"/>
          </a:xfrm>
          <a:prstGeom prst="rect">
            <a:avLst/>
          </a:prstGeom>
          <a:noFill/>
          <a:ln>
            <a:noFill/>
          </a:ln>
        </p:spPr>
      </p:pic>
      <p:sp>
        <p:nvSpPr>
          <p:cNvPr id="18" name="Google Shape;18;p2"/>
          <p:cNvSpPr/>
          <p:nvPr/>
        </p:nvSpPr>
        <p:spPr>
          <a:xfrm>
            <a:off x="-11907" y="115"/>
            <a:ext cx="8762858"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cstate="email">
              <a:alphaModFix/>
            </a:blip>
            <a:stretch>
              <a:fillRect/>
            </a:stretch>
          </a:blip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7" y="4282372"/>
            <a:ext cx="8496943"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a:path>
            <a:tileRect/>
          </a:gradFill>
          <a:ln>
            <a:noFill/>
          </a:ln>
        </p:spPr>
      </p:sp>
      <p:sp>
        <p:nvSpPr>
          <p:cNvPr id="20" name="Google Shape;20;p2"/>
          <p:cNvSpPr/>
          <p:nvPr/>
        </p:nvSpPr>
        <p:spPr>
          <a:xfrm>
            <a:off x="1" y="5"/>
            <a:ext cx="6539684"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a:path>
            <a:tileRect/>
          </a:gradFill>
          <a:ln>
            <a:noFill/>
          </a:ln>
        </p:spPr>
      </p:sp>
      <p:sp>
        <p:nvSpPr>
          <p:cNvPr id="21" name="Google Shape;21;p2"/>
          <p:cNvSpPr/>
          <p:nvPr/>
        </p:nvSpPr>
        <p:spPr>
          <a:xfrm rot="-180000">
            <a:off x="-121349" y="293317"/>
            <a:ext cx="8525337"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ctrTitle"/>
          </p:nvPr>
        </p:nvSpPr>
        <p:spPr>
          <a:xfrm rot="-180000">
            <a:off x="668401" y="662656"/>
            <a:ext cx="7316390" cy="2766528"/>
          </a:xfrm>
          <a:prstGeom prst="rect">
            <a:avLst/>
          </a:prstGeom>
          <a:noFill/>
          <a:ln>
            <a:noFill/>
          </a:ln>
        </p:spPr>
        <p:txBody>
          <a:bodyPr spcFirstLastPara="1" wrap="square" lIns="91425" tIns="45700" rIns="91425" bIns="45700" anchor="b" anchorCtr="0"/>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rot="-180000">
            <a:off x="737299" y="3505212"/>
            <a:ext cx="7316390" cy="550333"/>
          </a:xfrm>
          <a:prstGeom prst="rect">
            <a:avLst/>
          </a:prstGeom>
          <a:noFill/>
          <a:ln>
            <a:noFill/>
          </a:ln>
        </p:spPr>
        <p:txBody>
          <a:bodyPr spcFirstLastPara="1" wrap="square" lIns="91425" tIns="45700" rIns="91425" bIns="45700" anchor="t" anchorCtr="0"/>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4" name="Google Shape;24;p2"/>
          <p:cNvSpPr txBox="1">
            <a:spLocks noGrp="1"/>
          </p:cNvSpPr>
          <p:nvPr>
            <p:ph type="dt" idx="10"/>
          </p:nvPr>
        </p:nvSpPr>
        <p:spPr>
          <a:xfrm rot="-180000">
            <a:off x="3711408" y="4578463"/>
            <a:ext cx="4607740" cy="1163112"/>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180000">
            <a:off x="-4164" y="4883024"/>
            <a:ext cx="3035429" cy="1195538"/>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rot="-180000">
            <a:off x="7388818" y="3832648"/>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3F3F3F"/>
                </a:solidFill>
                <a:latin typeface="Impact"/>
                <a:ea typeface="Impact"/>
                <a:cs typeface="Impact"/>
                <a:sym typeface="Impact"/>
              </a:defRPr>
            </a:lvl1pPr>
            <a:lvl2pPr marL="0" lvl="1" indent="0" algn="ctr">
              <a:spcBef>
                <a:spcPts val="0"/>
              </a:spcBef>
              <a:buNone/>
              <a:defRPr sz="2400" b="0" i="0" u="none" strike="noStrike" cap="none">
                <a:solidFill>
                  <a:srgbClr val="3F3F3F"/>
                </a:solidFill>
                <a:latin typeface="Impact"/>
                <a:ea typeface="Impact"/>
                <a:cs typeface="Impact"/>
                <a:sym typeface="Impact"/>
              </a:defRPr>
            </a:lvl2pPr>
            <a:lvl3pPr marL="0" lvl="2" indent="0" algn="ctr">
              <a:spcBef>
                <a:spcPts val="0"/>
              </a:spcBef>
              <a:buNone/>
              <a:defRPr sz="2400" b="0" i="0" u="none" strike="noStrike" cap="none">
                <a:solidFill>
                  <a:srgbClr val="3F3F3F"/>
                </a:solidFill>
                <a:latin typeface="Impact"/>
                <a:ea typeface="Impact"/>
                <a:cs typeface="Impact"/>
                <a:sym typeface="Impact"/>
              </a:defRPr>
            </a:lvl3pPr>
            <a:lvl4pPr marL="0" lvl="3" indent="0" algn="ctr">
              <a:spcBef>
                <a:spcPts val="0"/>
              </a:spcBef>
              <a:buNone/>
              <a:defRPr sz="2400" b="0" i="0" u="none" strike="noStrike" cap="none">
                <a:solidFill>
                  <a:srgbClr val="3F3F3F"/>
                </a:solidFill>
                <a:latin typeface="Impact"/>
                <a:ea typeface="Impact"/>
                <a:cs typeface="Impact"/>
                <a:sym typeface="Impact"/>
              </a:defRPr>
            </a:lvl4pPr>
            <a:lvl5pPr marL="0" lvl="4" indent="0" algn="ctr">
              <a:spcBef>
                <a:spcPts val="0"/>
              </a:spcBef>
              <a:buNone/>
              <a:defRPr sz="2400" b="0" i="0" u="none" strike="noStrike" cap="none">
                <a:solidFill>
                  <a:srgbClr val="3F3F3F"/>
                </a:solidFill>
                <a:latin typeface="Impact"/>
                <a:ea typeface="Impact"/>
                <a:cs typeface="Impact"/>
                <a:sym typeface="Impact"/>
              </a:defRPr>
            </a:lvl5pPr>
            <a:lvl6pPr marL="0" lvl="5" indent="0" algn="ctr">
              <a:spcBef>
                <a:spcPts val="0"/>
              </a:spcBef>
              <a:buNone/>
              <a:defRPr sz="2400" b="0" i="0" u="none" strike="noStrike" cap="none">
                <a:solidFill>
                  <a:srgbClr val="3F3F3F"/>
                </a:solidFill>
                <a:latin typeface="Impact"/>
                <a:ea typeface="Impact"/>
                <a:cs typeface="Impact"/>
                <a:sym typeface="Impact"/>
              </a:defRPr>
            </a:lvl6pPr>
            <a:lvl7pPr marL="0" lvl="6" indent="0" algn="ctr">
              <a:spcBef>
                <a:spcPts val="0"/>
              </a:spcBef>
              <a:buNone/>
              <a:defRPr sz="2400" b="0" i="0" u="none" strike="noStrike" cap="none">
                <a:solidFill>
                  <a:srgbClr val="3F3F3F"/>
                </a:solidFill>
                <a:latin typeface="Impact"/>
                <a:ea typeface="Impact"/>
                <a:cs typeface="Impact"/>
                <a:sym typeface="Impact"/>
              </a:defRPr>
            </a:lvl7pPr>
            <a:lvl8pPr marL="0" lvl="7" indent="0" algn="ctr">
              <a:spcBef>
                <a:spcPts val="0"/>
              </a:spcBef>
              <a:buNone/>
              <a:defRPr sz="2400" b="0" i="0" u="none" strike="noStrike" cap="none">
                <a:solidFill>
                  <a:srgbClr val="3F3F3F"/>
                </a:solidFill>
                <a:latin typeface="Impact"/>
                <a:ea typeface="Impact"/>
                <a:cs typeface="Impact"/>
                <a:sym typeface="Impact"/>
              </a:defRPr>
            </a:lvl8pPr>
            <a:lvl9pPr marL="0" lvl="8" indent="0" algn="ctr">
              <a:spcBef>
                <a:spcPts val="0"/>
              </a:spcBef>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27" name="Google Shape;27;p2"/>
          <p:cNvSpPr/>
          <p:nvPr/>
        </p:nvSpPr>
        <p:spPr>
          <a:xfrm rot="-180000">
            <a:off x="3166039" y="5111356"/>
            <a:ext cx="386540"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685913"/>
            <a:ext cx="7797662" cy="115196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514407" y="5757334"/>
            <a:ext cx="4124789" cy="49847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81"/>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8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9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69"/>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69"/>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85"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55"/>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55"/>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78"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39"/>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39"/>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70"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21"/>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2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61"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lin ang="10800000" scaled="1"/>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4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510F9-07CE-48EC-B8D3-8F65D1129CAF}" type="datetimeFigureOut">
              <a:rPr lang="el-GR" smtClean="0"/>
              <a:pPr/>
              <a:t>18/2/2019</a:t>
            </a:fld>
            <a:endParaRPr lang="el-GR"/>
          </a:p>
        </p:txBody>
      </p:sp>
      <p:sp>
        <p:nvSpPr>
          <p:cNvPr id="5" name="4 - Θέση υποσέλιδου"/>
          <p:cNvSpPr>
            <a:spLocks noGrp="1"/>
          </p:cNvSpPr>
          <p:nvPr>
            <p:ph type="ftr" sz="quarter" idx="3"/>
          </p:nvPr>
        </p:nvSpPr>
        <p:spPr>
          <a:xfrm>
            <a:off x="3124200" y="6356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4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21AFB-D57D-4308-AB2F-D8F55D89AF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4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52D7D-2D90-4CE0-9605-111B82366E6E}" type="datetimeFigureOut">
              <a:rPr lang="el-GR" smtClean="0"/>
              <a:pPr/>
              <a:t>18/2/2019</a:t>
            </a:fld>
            <a:endParaRPr lang="el-GR"/>
          </a:p>
        </p:txBody>
      </p:sp>
      <p:sp>
        <p:nvSpPr>
          <p:cNvPr id="5" name="4 - Θέση υποσέλιδου"/>
          <p:cNvSpPr>
            <a:spLocks noGrp="1"/>
          </p:cNvSpPr>
          <p:nvPr>
            <p:ph type="ftr" sz="quarter" idx="3"/>
          </p:nvPr>
        </p:nvSpPr>
        <p:spPr>
          <a:xfrm>
            <a:off x="3124200" y="6356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4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B2629-52CA-4B28-9D08-0301B25F767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5"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113"/>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6"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913"/>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407"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111"/>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91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406"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109"/>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909"/>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405"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105"/>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905"/>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403"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99"/>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99"/>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400"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4" cstate="email">
            <a:alphaModFix/>
          </a:blip>
          <a:srcRect/>
          <a:stretch/>
        </p:blipFill>
        <p:spPr>
          <a:xfrm>
            <a:off x="0" y="0"/>
            <a:ext cx="9144000" cy="6858000"/>
          </a:xfrm>
          <a:prstGeom prst="rect">
            <a:avLst/>
          </a:prstGeom>
          <a:noFill/>
          <a:ln>
            <a:noFill/>
          </a:ln>
        </p:spPr>
      </p:pic>
      <p:grpSp>
        <p:nvGrpSpPr>
          <p:cNvPr id="2" name="Google Shape;7;p1"/>
          <p:cNvGrpSpPr/>
          <p:nvPr/>
        </p:nvGrpSpPr>
        <p:grpSpPr>
          <a:xfrm>
            <a:off x="-19047" y="91"/>
            <a:ext cx="9004013" cy="6644081"/>
            <a:chOff x="-25397" y="0"/>
            <a:chExt cx="12005350" cy="6644081"/>
          </a:xfrm>
        </p:grpSpPr>
        <p:sp>
          <p:nvSpPr>
            <p:cNvPr id="8" name="Google Shape;8;p1"/>
            <p:cNvSpPr/>
            <p:nvPr/>
          </p:nvSpPr>
          <p:spPr>
            <a:xfrm>
              <a:off x="1" y="0"/>
              <a:ext cx="11979952" cy="6644081"/>
            </a:xfrm>
            <a:prstGeom prst="rect">
              <a:avLst/>
            </a:prstGeom>
            <a:blipFill rotWithShape="1">
              <a:blip r:embed="rId5" cstate="email">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685891"/>
            <a:ext cx="779766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514351" y="2063396"/>
            <a:ext cx="7797662"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5757334"/>
            <a:ext cx="283845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96" y="5757334"/>
            <a:ext cx="412478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5757334"/>
            <a:ext cx="680390"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l.wikipedia.org/wiki/%CE%A0%CE%B1%CF%81%CE%B1%CE%BF%CE%BB%CF%85%CE%BC%CF%80%CE%B9%CE%AC%CE%B4%CE%B1" TargetMode="External"/><Relationship Id="rId13" Type="http://schemas.openxmlformats.org/officeDocument/2006/relationships/hyperlink" Target="https://el.wikipedia.org/wiki/IAAF" TargetMode="External"/><Relationship Id="rId18" Type="http://schemas.openxmlformats.org/officeDocument/2006/relationships/hyperlink" Target="https://el.wikipedia.org/w/index.php?title=%CE%A3%CE%BA%CF%85%CF%84%CE%B1%CE%BB%CE%BF%CE%B4%CF%81%CE%BF%CE%BC%CE%AF%CE%B1_4x400_%CE%BC.&amp;action=edit&amp;redlink=1" TargetMode="External"/><Relationship Id="rId3" Type="http://schemas.openxmlformats.org/officeDocument/2006/relationships/hyperlink" Target="https://el.wikipedia.org/wiki/%CE%91%CE%BA%CF%81%CF%89%CF%84%CE%B7%CF%81%CE%B9%CE%B1%CF%83%CE%BC%CF%8C%CF%82" TargetMode="External"/><Relationship Id="rId7" Type="http://schemas.openxmlformats.org/officeDocument/2006/relationships/hyperlink" Target="https://el.wikipedia.org/wiki/%CE%A3%CF%84%CE%AF%CE%B2%CE%BF%CF%82" TargetMode="External"/><Relationship Id="rId12" Type="http://schemas.openxmlformats.org/officeDocument/2006/relationships/hyperlink" Target="https://el.wikipedia.org/wiki/%CE%A0%CE%B5%CE%BA%CE%AF%CE%BD%CE%BF" TargetMode="External"/><Relationship Id="rId17" Type="http://schemas.openxmlformats.org/officeDocument/2006/relationships/hyperlink" Target="https://el.wikipedia.org/wiki/%CE%9D%CF%84%CE%B1%CE%B5%CE%B3%CE%BF%CF%8D" TargetMode="External"/><Relationship Id="rId2" Type="http://schemas.openxmlformats.org/officeDocument/2006/relationships/notesSlide" Target="../notesSlides/notesSlide13.xml"/><Relationship Id="rId16" Type="http://schemas.openxmlformats.org/officeDocument/2006/relationships/hyperlink" Target="https://el.wikipedia.org/w/index.php?title=%CE%A0%CE%B1%CE%B3%CE%BA%CF%8C%CF%83%CE%BC%CE%B9%CE%BF_%CF%80%CF%81%CF%89%CF%84%CE%AC%CE%B8%CE%BB%CE%B7%CE%BC%CE%B1_%CE%A3%CF%84%CE%AF%CE%B2%CE%BF%CF%85_2011&amp;action=edit&amp;redlink=1" TargetMode="External"/><Relationship Id="rId1" Type="http://schemas.openxmlformats.org/officeDocument/2006/relationships/slideLayout" Target="../slideLayouts/slideLayout9.xml"/><Relationship Id="rId6" Type="http://schemas.openxmlformats.org/officeDocument/2006/relationships/hyperlink" Target="https://el.wikipedia.org/wiki/%CE%A1%CE%AC%CE%B3%CE%BA%CE%BC%CF%80%CE%B9" TargetMode="External"/><Relationship Id="rId11" Type="http://schemas.openxmlformats.org/officeDocument/2006/relationships/hyperlink" Target="https://el.wikipedia.org/w/index.php?title=%CE%94%CF%81%CF%8C%CE%BC%CE%BF%CF%82_200_%CE%BC.&amp;action=edit&amp;redlink=1" TargetMode="External"/><Relationship Id="rId5" Type="http://schemas.openxmlformats.org/officeDocument/2006/relationships/hyperlink" Target="https://el.wikipedia.org/wiki/%CE%A0%CE%B5%CF%81%CF%8C%CE%BD%CE%B7" TargetMode="External"/><Relationship Id="rId15" Type="http://schemas.openxmlformats.org/officeDocument/2006/relationships/hyperlink" Target="https://el.wikipedia.org/wiki/%CE%98%CE%B5%CF%81%CE%B9%CE%BD%CE%BF%CE%AF_%CE%9F%CE%BB%CF%85%CE%BC%CF%80%CE%B9%CE%B1%CE%BA%CE%BF%CE%AF_%CE%91%CE%B3%CF%8E%CE%BD%CE%B5%CF%82_2012" TargetMode="External"/><Relationship Id="rId10" Type="http://schemas.openxmlformats.org/officeDocument/2006/relationships/hyperlink" Target="https://el.wikipedia.org/w/index.php?title=%CE%94%CF%81%CF%8C%CE%BC%CE%BF%CF%82_100_%CE%BC.&amp;action=edit&amp;redlink=1" TargetMode="External"/><Relationship Id="rId4" Type="http://schemas.openxmlformats.org/officeDocument/2006/relationships/hyperlink" Target="https://el.wikipedia.org/wiki/%CE%A0%CF%8C%CE%B4%CE%B9" TargetMode="External"/><Relationship Id="rId9" Type="http://schemas.openxmlformats.org/officeDocument/2006/relationships/hyperlink" Target="https://el.wikipedia.org/wiki/%CE%91%CE%B8%CE%AE%CE%BD%CE%B1" TargetMode="External"/><Relationship Id="rId14" Type="http://schemas.openxmlformats.org/officeDocument/2006/relationships/hyperlink" Target="https://el.wikipedia.org/w/index.php?title=%CE%A4%CE%B5%CF%87%CE%BD%CE%B7%CF%84%CF%8C_%CE%BC%CE%AD%CE%BB%CE%BF%CF%82&amp;action=edit&amp;redlink=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l-GR" dirty="0" smtClean="0"/>
              <a:t>ΒΘΕΤ 1</a:t>
            </a:r>
            <a:br>
              <a:rPr lang="el-GR" dirty="0" smtClean="0"/>
            </a:br>
            <a:r>
              <a:rPr lang="el" dirty="0" smtClean="0"/>
              <a:t>Ερευνητική Εργασία</a:t>
            </a:r>
            <a:r>
              <a:rPr lang="en-US" dirty="0" smtClean="0"/>
              <a:t/>
            </a:r>
            <a:br>
              <a:rPr lang="en-US" dirty="0" smtClean="0"/>
            </a:br>
            <a:r>
              <a:rPr lang="el" dirty="0" smtClean="0"/>
              <a:t> </a:t>
            </a:r>
            <a:r>
              <a:rPr lang="el" sz="3000" dirty="0"/>
              <a:t>2018-2019</a:t>
            </a:r>
            <a:endParaRPr sz="3000" dirty="0"/>
          </a:p>
        </p:txBody>
      </p:sp>
      <p:sp>
        <p:nvSpPr>
          <p:cNvPr id="55" name="Google Shape;55;p13"/>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dirty="0"/>
              <a:t>Διάσημες Δίκες</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Παγκόσμια φήμη και θάνατος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4" name="Google Shape;114;p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
              <a:t>   </a:t>
            </a:r>
            <a:r>
              <a:rPr lang="el" sz="2400"/>
              <a:t>Μετά την φυλάκιση του ο Manson απέκτησε παγκόσμια φήμη ως ένας από τους μεγαλύτερους εγκληματίες του κόσμου και κατάφερε να εισχωρήσει στην παγκόσμια κουλτούρα.  </a:t>
            </a:r>
            <a:endParaRPr sz="2400"/>
          </a:p>
          <a:p>
            <a:pPr marL="0" lvl="0" indent="0" algn="just" rtl="0">
              <a:spcBef>
                <a:spcPts val="1600"/>
              </a:spcBef>
              <a:spcAft>
                <a:spcPts val="1600"/>
              </a:spcAft>
              <a:buNone/>
            </a:pPr>
            <a:r>
              <a:rPr lang="el" sz="2400"/>
              <a:t>   Ο Charles Manson απεβίωσε 19 Νοεμβρίου 2017 από καρδιακή ανακοπή που προκλήθηκε από καρκίνο στο έντερο και πνευμονική ανεπάρκεια.</a:t>
            </a:r>
            <a:endParaRPr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Ευχαριστούμε για τον χρόνο σας</a:t>
            </a:r>
            <a:endParaRPr/>
          </a:p>
        </p:txBody>
      </p:sp>
      <p:sp>
        <p:nvSpPr>
          <p:cNvPr id="120" name="Google Shape;120;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l">
                <a:solidFill>
                  <a:schemeClr val="dk1"/>
                </a:solidFill>
              </a:rPr>
              <a:t>Αρσενίου Αλεξάνδρα</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Αφεντουλίδη Βασιλική </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Γκόγκος Ευάγγελος</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Δουγαλής Γεώργιος </a:t>
            </a:r>
            <a:endParaRPr>
              <a:solidFill>
                <a:schemeClr val="dk1"/>
              </a:solidFill>
            </a:endParaRPr>
          </a:p>
          <a:p>
            <a:pPr marL="457200" lvl="0" indent="-342900" algn="l" rtl="0">
              <a:spcBef>
                <a:spcPts val="0"/>
              </a:spcBef>
              <a:spcAft>
                <a:spcPts val="0"/>
              </a:spcAft>
              <a:buClr>
                <a:schemeClr val="dk1"/>
              </a:buClr>
              <a:buSzPts val="1800"/>
              <a:buChar char="●"/>
            </a:pPr>
            <a:r>
              <a:rPr lang="el">
                <a:solidFill>
                  <a:schemeClr val="dk1"/>
                </a:solidFill>
              </a:rPr>
              <a:t>Θεολόγου Ευστράτιος </a:t>
            </a:r>
            <a:endParaRPr>
              <a:solidFill>
                <a:schemeClr val="dk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O.J. Simpson</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n-US" b="1" dirty="0" smtClean="0"/>
              <a:t>   </a:t>
            </a:r>
            <a:r>
              <a:rPr lang="el-GR" b="1" dirty="0" smtClean="0"/>
              <a:t>                                      </a:t>
            </a:r>
            <a:r>
              <a:rPr lang="en-US" b="1" dirty="0" smtClean="0"/>
              <a:t> </a:t>
            </a:r>
            <a:r>
              <a:rPr lang="el-GR" b="1" dirty="0" smtClean="0"/>
              <a:t>Εισαγωγή</a:t>
            </a:r>
            <a:endParaRPr lang="en-US" b="1" dirty="0" smtClean="0"/>
          </a:p>
          <a:p>
            <a:pPr>
              <a:buNone/>
            </a:pPr>
            <a:r>
              <a:rPr lang="en-US" dirty="0" smtClean="0"/>
              <a:t>     </a:t>
            </a:r>
            <a:r>
              <a:rPr lang="el-GR" dirty="0" smtClean="0"/>
              <a:t>Η υπόθεση του </a:t>
            </a:r>
            <a:r>
              <a:rPr lang="en-US" dirty="0" smtClean="0"/>
              <a:t>O.J. Simpson </a:t>
            </a:r>
            <a:r>
              <a:rPr lang="el-GR" dirty="0" smtClean="0"/>
              <a:t>είναι μια πάρα πολύ χαρακτηριστική και συγκλονιστική δίκη. Συγκεκριμένα ο </a:t>
            </a:r>
            <a:r>
              <a:rPr lang="en-US" dirty="0" smtClean="0"/>
              <a:t>O.J. Simpson </a:t>
            </a:r>
            <a:r>
              <a:rPr lang="el-GR" dirty="0" smtClean="0"/>
              <a:t>είναι ύποπτος και μάλλον ο ένοχος για τη δολοφονία της πρώην γυναίκας του και του φίλου της. Η υπόθεση αυτή έλαβε μεγάλες διαστάσεις λόγω της διασημότητας του και θίγοντας επίσης θέματα όπως ο ρατσισμός  και η βαναυσότητα του ανθρώπου σε ακραίες καταστάσεις και πως ένας αστέρας του ποδοσφαίρου μπορεί πολύ εύκολα να καταλήξει στη φυλακή για ένα τόσο βίαιο έγκλημα ως ένας κοινός, καθημερινός άνθρωπος .</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357555" y="0"/>
            <a:ext cx="5786446" cy="6643710"/>
          </a:xfrm>
        </p:spPr>
        <p:txBody>
          <a:bodyPr>
            <a:normAutofit fontScale="92500" lnSpcReduction="20000"/>
          </a:bodyPr>
          <a:lstStyle/>
          <a:p>
            <a:pPr algn="r"/>
            <a:r>
              <a:rPr lang="el-GR" sz="2000" dirty="0">
                <a:solidFill>
                  <a:schemeClr val="tx1"/>
                </a:solidFill>
              </a:rPr>
              <a:t>Στις 13 Ιουνίου </a:t>
            </a:r>
            <a:r>
              <a:rPr lang="el-GR" sz="2000" dirty="0" smtClean="0">
                <a:solidFill>
                  <a:schemeClr val="tx1"/>
                </a:solidFill>
              </a:rPr>
              <a:t>1994 </a:t>
            </a:r>
            <a:r>
              <a:rPr lang="el-GR" sz="2000" dirty="0">
                <a:solidFill>
                  <a:schemeClr val="tx1"/>
                </a:solidFill>
              </a:rPr>
              <a:t>η Nicole Brown, πρώην σύζυγος του O. J. Simpson και ο Ronald </a:t>
            </a:r>
            <a:r>
              <a:rPr lang="el-GR" sz="2000" dirty="0" smtClean="0">
                <a:solidFill>
                  <a:schemeClr val="tx1"/>
                </a:solidFill>
              </a:rPr>
              <a:t>Goldman,</a:t>
            </a:r>
            <a:r>
              <a:rPr lang="en-US" sz="2000" dirty="0" smtClean="0">
                <a:solidFill>
                  <a:schemeClr val="tx1"/>
                </a:solidFill>
              </a:rPr>
              <a:t> </a:t>
            </a:r>
            <a:r>
              <a:rPr lang="el-GR" sz="2000" dirty="0" smtClean="0">
                <a:solidFill>
                  <a:schemeClr val="tx1"/>
                </a:solidFill>
              </a:rPr>
              <a:t>βρίσκονται </a:t>
            </a:r>
            <a:r>
              <a:rPr lang="el-GR" sz="2000" dirty="0">
                <a:solidFill>
                  <a:schemeClr val="tx1"/>
                </a:solidFill>
              </a:rPr>
              <a:t>νεκροί έξω από το σπίτι της, </a:t>
            </a:r>
            <a:r>
              <a:rPr lang="el-GR" sz="2000" dirty="0" smtClean="0">
                <a:solidFill>
                  <a:schemeClr val="tx1"/>
                </a:solidFill>
              </a:rPr>
              <a:t>στο </a:t>
            </a:r>
            <a:r>
              <a:rPr lang="el-GR" sz="2000" dirty="0">
                <a:solidFill>
                  <a:schemeClr val="tx1"/>
                </a:solidFill>
              </a:rPr>
              <a:t>δυτικό Λος Άντζελες, μην αφήνοντας αμφιβολίες ότι ήταν θύματα μιας άγριας δολοφονίας από τα εμφανή σημάδια πάλης. Το κεφάλι της Nicole έχει σχεδόν αποκοπεί από το υπόλοιπο σώμα και ο  εικοσιπεντάχρονος νεαρός έχει δεχτεί τριάντα μαχαιριές</a:t>
            </a:r>
            <a:r>
              <a:rPr lang="el-GR" sz="2000" dirty="0" smtClean="0">
                <a:solidFill>
                  <a:schemeClr val="tx1"/>
                </a:solidFill>
              </a:rPr>
              <a:t>.</a:t>
            </a:r>
            <a:r>
              <a:rPr lang="en-US" sz="2000" dirty="0" smtClean="0">
                <a:solidFill>
                  <a:schemeClr val="tx1"/>
                </a:solidFill>
              </a:rPr>
              <a:t> </a:t>
            </a:r>
            <a:r>
              <a:rPr lang="el-GR" sz="2000" dirty="0" smtClean="0">
                <a:solidFill>
                  <a:schemeClr val="tx1"/>
                </a:solidFill>
              </a:rPr>
              <a:t>O </a:t>
            </a:r>
            <a:r>
              <a:rPr lang="el-GR" sz="2000" dirty="0">
                <a:solidFill>
                  <a:schemeClr val="tx1"/>
                </a:solidFill>
              </a:rPr>
              <a:t>Ronald </a:t>
            </a:r>
            <a:r>
              <a:rPr lang="en-US" sz="2000" dirty="0" smtClean="0">
                <a:solidFill>
                  <a:schemeClr val="tx1"/>
                </a:solidFill>
              </a:rPr>
              <a:t> </a:t>
            </a:r>
            <a:r>
              <a:rPr lang="el-GR" sz="2000" dirty="0" smtClean="0">
                <a:solidFill>
                  <a:schemeClr val="tx1"/>
                </a:solidFill>
              </a:rPr>
              <a:t>Goldman </a:t>
            </a:r>
            <a:r>
              <a:rPr lang="el-GR" sz="2000" dirty="0">
                <a:solidFill>
                  <a:schemeClr val="tx1"/>
                </a:solidFill>
              </a:rPr>
              <a:t>είχε βρεθεί σπίτι της, προκειμένου να της επιστρέψει ένα ζευγάρι γυαλιών.</a:t>
            </a:r>
          </a:p>
          <a:p>
            <a:pPr algn="r"/>
            <a:r>
              <a:rPr lang="el-GR" sz="2000" dirty="0">
                <a:solidFill>
                  <a:schemeClr val="tx1"/>
                </a:solidFill>
              </a:rPr>
              <a:t>Οι αστυνομικές </a:t>
            </a:r>
            <a:r>
              <a:rPr lang="el-GR" sz="2000" dirty="0" smtClean="0">
                <a:solidFill>
                  <a:schemeClr val="tx1"/>
                </a:solidFill>
              </a:rPr>
              <a:t>αρχές, </a:t>
            </a:r>
            <a:r>
              <a:rPr lang="el-GR" sz="2000" dirty="0">
                <a:solidFill>
                  <a:schemeClr val="tx1"/>
                </a:solidFill>
              </a:rPr>
              <a:t>έχοντας προσέλθει στην οικία του Simpson, για να τον ενημερώσουν σχετικά, πληροφορούνται ότι βρίσκεται στο Σικάγο για επαγγελματικούς λόγους, όπου είχε φτάσει λίγες ώρες πριν. Ο Simpson</a:t>
            </a:r>
            <a:r>
              <a:rPr lang="el-GR" sz="2000" dirty="0" smtClean="0">
                <a:solidFill>
                  <a:schemeClr val="tx1"/>
                </a:solidFill>
              </a:rPr>
              <a:t>,</a:t>
            </a:r>
            <a:r>
              <a:rPr lang="en-US" sz="2000" dirty="0" smtClean="0">
                <a:solidFill>
                  <a:schemeClr val="tx1"/>
                </a:solidFill>
              </a:rPr>
              <a:t> </a:t>
            </a:r>
            <a:r>
              <a:rPr lang="el-GR" sz="2000" dirty="0" smtClean="0">
                <a:solidFill>
                  <a:schemeClr val="tx1"/>
                </a:solidFill>
              </a:rPr>
              <a:t>o </a:t>
            </a:r>
            <a:r>
              <a:rPr lang="el-GR" sz="2000" dirty="0">
                <a:solidFill>
                  <a:schemeClr val="tx1"/>
                </a:solidFill>
              </a:rPr>
              <a:t>οποίος μετά την πληροφόρησή του, </a:t>
            </a:r>
            <a:r>
              <a:rPr lang="el-GR" sz="2000" dirty="0" smtClean="0">
                <a:solidFill>
                  <a:schemeClr val="tx1"/>
                </a:solidFill>
              </a:rPr>
              <a:t>εμφανίζεται </a:t>
            </a:r>
            <a:r>
              <a:rPr lang="el-GR" sz="2000" dirty="0">
                <a:solidFill>
                  <a:schemeClr val="tx1"/>
                </a:solidFill>
              </a:rPr>
              <a:t>ψύχραιμος και ατάραχος, μη ρωτώντας για συνθήκες τέλεσης των ανθρωποκτονιών, </a:t>
            </a:r>
            <a:r>
              <a:rPr lang="el-GR" sz="2000" dirty="0" smtClean="0">
                <a:solidFill>
                  <a:schemeClr val="tx1"/>
                </a:solidFill>
              </a:rPr>
              <a:t>επιστρέφει</a:t>
            </a:r>
            <a:r>
              <a:rPr lang="en-US" sz="2000" dirty="0" smtClean="0">
                <a:solidFill>
                  <a:schemeClr val="tx1"/>
                </a:solidFill>
              </a:rPr>
              <a:t> </a:t>
            </a:r>
            <a:r>
              <a:rPr lang="el-GR" sz="2000" dirty="0" smtClean="0">
                <a:solidFill>
                  <a:schemeClr val="tx1"/>
                </a:solidFill>
              </a:rPr>
              <a:t>και </a:t>
            </a:r>
            <a:r>
              <a:rPr lang="el-GR" sz="2000" dirty="0">
                <a:solidFill>
                  <a:schemeClr val="tx1"/>
                </a:solidFill>
              </a:rPr>
              <a:t>συνεργάζεται με τις αρχές, δίνοντας αίμα για ταυτοποίηση γεννητικού υλικού. Οι αρχές παρατηρούν επίσης μια πληγή στο αριστερό του χέρι, για την οποία δίνει όμως τρεις διαφορετικές εκδοχές κατά την ανάκρισή του. Μεταξύ άλλων ανέφερε ότι τραυματίστηκε στο αμάξι, ότι κόπηκε από γυαλί κατά τη διαμονή του στο Σικάγο. Σε κάθε περίπτωση αξιοπρόσεκτη είναι </a:t>
            </a:r>
            <a:r>
              <a:rPr lang="el-GR" sz="2000" dirty="0" smtClean="0">
                <a:solidFill>
                  <a:schemeClr val="tx1"/>
                </a:solidFill>
              </a:rPr>
              <a:t>η </a:t>
            </a:r>
            <a:r>
              <a:rPr lang="el-GR" sz="2000" dirty="0">
                <a:solidFill>
                  <a:schemeClr val="tx1"/>
                </a:solidFill>
              </a:rPr>
              <a:t>εξ</a:t>
            </a:r>
            <a:r>
              <a:rPr lang="el-GR" sz="2000" dirty="0" smtClean="0">
                <a:solidFill>
                  <a:schemeClr val="tx1"/>
                </a:solidFill>
              </a:rPr>
              <a:t>’</a:t>
            </a:r>
            <a:r>
              <a:rPr lang="en-US" sz="2000" dirty="0" smtClean="0">
                <a:solidFill>
                  <a:schemeClr val="tx1"/>
                </a:solidFill>
              </a:rPr>
              <a:t> </a:t>
            </a:r>
            <a:r>
              <a:rPr lang="el-GR" sz="2000" dirty="0" smtClean="0">
                <a:solidFill>
                  <a:schemeClr val="tx1"/>
                </a:solidFill>
              </a:rPr>
              <a:t>αρχής </a:t>
            </a:r>
            <a:r>
              <a:rPr lang="el-GR" sz="2000" dirty="0">
                <a:solidFill>
                  <a:schemeClr val="tx1"/>
                </a:solidFill>
              </a:rPr>
              <a:t>στάση των ανακριτικών αρχών, οι οποίες δεν τον πίεσαν καθόλου, αλλά περισσότερο αδιαφόρησαν.</a:t>
            </a:r>
          </a:p>
        </p:txBody>
      </p:sp>
      <p:pic>
        <p:nvPicPr>
          <p:cNvPr id="4" name="3 - Εικόνα" descr="images (4).jpg"/>
          <p:cNvPicPr>
            <a:picLocks noChangeAspect="1"/>
          </p:cNvPicPr>
          <p:nvPr/>
        </p:nvPicPr>
        <p:blipFill>
          <a:blip r:embed="rId2" cstate="email"/>
          <a:stretch>
            <a:fillRect/>
          </a:stretch>
        </p:blipFill>
        <p:spPr>
          <a:xfrm>
            <a:off x="323584" y="476672"/>
            <a:ext cx="2961503" cy="1754590"/>
          </a:xfrm>
          <a:prstGeom prst="rect">
            <a:avLst/>
          </a:prstGeom>
        </p:spPr>
      </p:pic>
      <p:sp>
        <p:nvSpPr>
          <p:cNvPr id="13314" name="AutoShape 2"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6" name="AutoShape 4"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318" name="AutoShape 6"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7 - Εικόνα" descr="kids.jpg"/>
          <p:cNvPicPr>
            <a:picLocks noChangeAspect="1"/>
          </p:cNvPicPr>
          <p:nvPr/>
        </p:nvPicPr>
        <p:blipFill>
          <a:blip r:embed="rId3" cstate="email"/>
          <a:stretch>
            <a:fillRect/>
          </a:stretch>
        </p:blipFill>
        <p:spPr>
          <a:xfrm>
            <a:off x="323530" y="2997064"/>
            <a:ext cx="2232248" cy="313051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86116" y="0"/>
            <a:ext cx="5857884" cy="7072338"/>
          </a:xfrm>
        </p:spPr>
        <p:txBody>
          <a:bodyPr>
            <a:normAutofit/>
          </a:bodyPr>
          <a:lstStyle/>
          <a:p>
            <a:pPr algn="r"/>
            <a:r>
              <a:rPr lang="el-GR" sz="1700" dirty="0"/>
              <a:t>Στις 17 Ιουνίου 1994 του αποδίδονται κατηγορίες για την δολοφονία της Nicole Brown και του Ronald Goldman και του ζητείται να εμφανιστεί στο αστυνομικό τμήμα. Η ποινική του δίωξη μόλις ξεκίνησε. Ο ίδιος δεν τηρεί τον συμφωνημένο όρο να παρουσιαστεί στο  αστυνομικό τμήμα μέχρι τις 10:00, όρο τον οποίο είχε επιτύχει με </a:t>
            </a:r>
            <a:r>
              <a:rPr lang="el-GR" sz="1700" dirty="0" smtClean="0"/>
              <a:t>διαπραγμάτευση </a:t>
            </a:r>
            <a:r>
              <a:rPr lang="el-GR" sz="1700" dirty="0"/>
              <a:t>ο δικηγόρος του Shapiro και οι αρχές αρχίζουν να τον αναζητούν.</a:t>
            </a:r>
          </a:p>
          <a:p>
            <a:pPr algn="r"/>
            <a:r>
              <a:rPr lang="en-US" sz="1700" dirty="0" smtClean="0"/>
              <a:t>O </a:t>
            </a:r>
            <a:r>
              <a:rPr lang="el-GR" sz="1700" dirty="0" smtClean="0"/>
              <a:t>Robert </a:t>
            </a:r>
            <a:r>
              <a:rPr lang="el-GR" sz="1700" dirty="0"/>
              <a:t>Kardashian, δικηγόρος και φίλος του, </a:t>
            </a:r>
            <a:r>
              <a:rPr lang="el-GR" sz="1700" dirty="0" smtClean="0"/>
              <a:t>βρίσκει </a:t>
            </a:r>
            <a:r>
              <a:rPr lang="el-GR" sz="1700" dirty="0"/>
              <a:t>ένα γράμμα </a:t>
            </a:r>
            <a:r>
              <a:rPr lang="el-GR" sz="1700" dirty="0" smtClean="0"/>
              <a:t>του Simpson </a:t>
            </a:r>
            <a:r>
              <a:rPr lang="el-GR" sz="1700" dirty="0"/>
              <a:t>με το οποίο αποχαιρετούσε </a:t>
            </a:r>
            <a:r>
              <a:rPr lang="el-GR" sz="1700" dirty="0" smtClean="0"/>
              <a:t>και </a:t>
            </a:r>
            <a:r>
              <a:rPr lang="el-GR" sz="1700" dirty="0"/>
              <a:t>ευχαριστούσε τον κόσμο, θέτοντας ως προσφώνηση «σε όποιον τυχόν απευθύνεται» . </a:t>
            </a:r>
            <a:r>
              <a:rPr lang="el-GR" sz="1700" dirty="0" smtClean="0"/>
              <a:t>Αργότερα ο </a:t>
            </a:r>
            <a:r>
              <a:rPr lang="el-GR" sz="1700" dirty="0"/>
              <a:t>Simpson εντοπίστηκε στο Λος Άντζελες. Δεδομένων όμως των απειλών του να προχωρήσει σε αυτοκτονία, ακολούθησε μια χαμηλής ταχύτητας καταδίωξη την οποία κάλυπταν όλα τα εθνικά μέσα με ρεπόρτερ και ελικόπτερα από τον αέρα. </a:t>
            </a:r>
            <a:r>
              <a:rPr lang="el-GR" sz="1700" dirty="0" smtClean="0"/>
              <a:t>Αργά το βράδυ επέστρεψε </a:t>
            </a:r>
            <a:r>
              <a:rPr lang="el-GR" sz="1700" dirty="0"/>
              <a:t>σπίτι του με συνοδεία των Αρχών και κατόπιν συνεννοήσεως μαζί τους, παραδόθηκε 45 λεπτά αργότερα.</a:t>
            </a:r>
          </a:p>
          <a:p>
            <a:pPr algn="r"/>
            <a:r>
              <a:rPr lang="el-GR" sz="1700" dirty="0"/>
              <a:t>Στο αμάξι εντοπίστηκαν ανάμεσα στο ποσό </a:t>
            </a:r>
            <a:r>
              <a:rPr lang="el-GR" sz="1700" dirty="0" smtClean="0"/>
              <a:t>των</a:t>
            </a:r>
            <a:r>
              <a:rPr lang="el-GR" sz="1700" dirty="0"/>
              <a:t> </a:t>
            </a:r>
            <a:r>
              <a:rPr lang="el-GR" sz="1700" dirty="0" smtClean="0"/>
              <a:t>9.000 </a:t>
            </a:r>
            <a:r>
              <a:rPr lang="el-GR" sz="1700" dirty="0"/>
              <a:t>δολαρίων  το πιστόλι και τα σύνεργα μεταμφίεσης, όπως το ψεύτικο μουστάκι και το διαβατήριό του. Αντίστοιχα οι </a:t>
            </a:r>
            <a:r>
              <a:rPr lang="el-GR" sz="1700" dirty="0" err="1" smtClean="0"/>
              <a:t>κατ’οίκον</a:t>
            </a:r>
            <a:r>
              <a:rPr lang="el-GR" sz="1700" dirty="0" smtClean="0"/>
              <a:t> </a:t>
            </a:r>
            <a:r>
              <a:rPr lang="el-GR" sz="1700" dirty="0"/>
              <a:t>έρευνες οδήγησαν στον εντοπισμό ενός αριστερού </a:t>
            </a:r>
            <a:r>
              <a:rPr lang="el-GR" sz="1700" dirty="0" smtClean="0"/>
              <a:t>γαντιού</a:t>
            </a:r>
            <a:r>
              <a:rPr lang="el-GR" sz="1700" dirty="0"/>
              <a:t> </a:t>
            </a:r>
            <a:r>
              <a:rPr lang="el-GR" sz="1700" dirty="0" smtClean="0"/>
              <a:t>και </a:t>
            </a:r>
            <a:r>
              <a:rPr lang="el-GR" sz="1700" dirty="0"/>
              <a:t>δύο καλτσών με ίχνη αίματος </a:t>
            </a:r>
            <a:r>
              <a:rPr lang="el-GR" sz="1700" dirty="0" smtClean="0"/>
              <a:t>και κηλίδων </a:t>
            </a:r>
            <a:r>
              <a:rPr lang="el-GR" sz="1700" dirty="0"/>
              <a:t>αίματος </a:t>
            </a:r>
            <a:r>
              <a:rPr lang="el-GR" sz="1700" dirty="0" smtClean="0"/>
              <a:t>σε </a:t>
            </a:r>
            <a:r>
              <a:rPr lang="el-GR" sz="1700" dirty="0"/>
              <a:t>πολλά σημεία του σπιτιού και του αμαξιού </a:t>
            </a:r>
            <a:r>
              <a:rPr lang="el-GR" sz="1700" dirty="0" smtClean="0"/>
              <a:t>που </a:t>
            </a:r>
            <a:r>
              <a:rPr lang="el-GR" sz="1700" dirty="0"/>
              <a:t>ανήκε στον Simpson.</a:t>
            </a:r>
          </a:p>
          <a:p>
            <a:endParaRPr lang="el-GR" dirty="0"/>
          </a:p>
        </p:txBody>
      </p:sp>
      <p:sp>
        <p:nvSpPr>
          <p:cNvPr id="12290" name="AutoShape 2"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2" name="AutoShape 4"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4" name="AutoShape 6"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296" name="AutoShape 8" descr="Αποτέλεσμα εικόνας για oj simpson crime sc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7 - Εικόνα" descr="images (3).jpg"/>
          <p:cNvPicPr>
            <a:picLocks noChangeAspect="1"/>
          </p:cNvPicPr>
          <p:nvPr/>
        </p:nvPicPr>
        <p:blipFill>
          <a:blip r:embed="rId2" cstate="email"/>
          <a:stretch>
            <a:fillRect/>
          </a:stretch>
        </p:blipFill>
        <p:spPr>
          <a:xfrm>
            <a:off x="611562" y="4797152"/>
            <a:ext cx="2736304" cy="1872208"/>
          </a:xfrm>
          <a:prstGeom prst="rect">
            <a:avLst/>
          </a:prstGeom>
        </p:spPr>
      </p:pic>
      <p:pic>
        <p:nvPicPr>
          <p:cNvPr id="9" name="8 - Εικόνα" descr="robert.jpg"/>
          <p:cNvPicPr>
            <a:picLocks noChangeAspect="1"/>
          </p:cNvPicPr>
          <p:nvPr/>
        </p:nvPicPr>
        <p:blipFill>
          <a:blip r:embed="rId3" cstate="email"/>
          <a:stretch>
            <a:fillRect/>
          </a:stretch>
        </p:blipFill>
        <p:spPr>
          <a:xfrm>
            <a:off x="611560" y="2204864"/>
            <a:ext cx="2016224" cy="2256740"/>
          </a:xfrm>
          <a:prstGeom prst="rect">
            <a:avLst/>
          </a:prstGeom>
        </p:spPr>
      </p:pic>
      <p:pic>
        <p:nvPicPr>
          <p:cNvPr id="14" name="13 - Εικόνα" descr="football.jpg"/>
          <p:cNvPicPr>
            <a:picLocks noChangeAspect="1"/>
          </p:cNvPicPr>
          <p:nvPr/>
        </p:nvPicPr>
        <p:blipFill>
          <a:blip r:embed="rId4" cstate="email"/>
          <a:stretch>
            <a:fillRect/>
          </a:stretch>
        </p:blipFill>
        <p:spPr>
          <a:xfrm>
            <a:off x="611560" y="188752"/>
            <a:ext cx="2600325" cy="1762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7072338"/>
          </a:xfrm>
        </p:spPr>
        <p:txBody>
          <a:bodyPr>
            <a:normAutofit fontScale="92500"/>
          </a:bodyPr>
          <a:lstStyle/>
          <a:p>
            <a:r>
              <a:rPr lang="el-GR" sz="1900" b="1" dirty="0"/>
              <a:t>Η δίκη</a:t>
            </a:r>
            <a:endParaRPr lang="el-GR" sz="1900" dirty="0"/>
          </a:p>
          <a:p>
            <a:r>
              <a:rPr lang="el-GR" sz="2100" dirty="0"/>
              <a:t>Δεν είναι τυχαίο ότι η δίκη του Simpson έχει χαρακτηριστεί ως η δίκη του αιώνα, </a:t>
            </a:r>
            <a:r>
              <a:rPr lang="el-GR" sz="2100" dirty="0" smtClean="0"/>
              <a:t>καθηλώνοντας</a:t>
            </a:r>
            <a:r>
              <a:rPr lang="el-GR" sz="2100" dirty="0"/>
              <a:t> </a:t>
            </a:r>
            <a:r>
              <a:rPr lang="el-GR" sz="2100" dirty="0" smtClean="0"/>
              <a:t>όχι </a:t>
            </a:r>
            <a:r>
              <a:rPr lang="el-GR" sz="2100" dirty="0"/>
              <a:t>μόνο το ακροατήριο και τους ενόρκους, αλλά και το αμερικάνικο τηλεοπτικό κοινό. </a:t>
            </a:r>
            <a:r>
              <a:rPr lang="el-GR" sz="2100" dirty="0" smtClean="0"/>
              <a:t>Ο </a:t>
            </a:r>
            <a:r>
              <a:rPr lang="el-GR" sz="2100" dirty="0"/>
              <a:t>Simpson επιστράτευσε την </a:t>
            </a:r>
            <a:r>
              <a:rPr lang="el-GR" sz="2100" dirty="0" err="1"/>
              <a:t>Dream</a:t>
            </a:r>
            <a:r>
              <a:rPr lang="el-GR" sz="2100" dirty="0"/>
              <a:t> </a:t>
            </a:r>
            <a:r>
              <a:rPr lang="el-GR" sz="2100" dirty="0" err="1"/>
              <a:t>Team</a:t>
            </a:r>
            <a:r>
              <a:rPr lang="el-GR" sz="2100" dirty="0"/>
              <a:t> των δικηγόρων και των ειδικών σε θέματα ποινικού δικαίου και ταυτοποίησης γεννητικού υλικού (Robert Shapiro, </a:t>
            </a:r>
            <a:r>
              <a:rPr lang="el-GR" sz="2100" dirty="0" err="1"/>
              <a:t>Johnnie</a:t>
            </a:r>
            <a:r>
              <a:rPr lang="el-GR" sz="2100" dirty="0"/>
              <a:t> </a:t>
            </a:r>
            <a:r>
              <a:rPr lang="el-GR" sz="2100" dirty="0" err="1"/>
              <a:t>Cochran</a:t>
            </a:r>
            <a:r>
              <a:rPr lang="el-GR" sz="2100" dirty="0"/>
              <a:t>, F. Lee </a:t>
            </a:r>
            <a:r>
              <a:rPr lang="el-GR" sz="2100" dirty="0" err="1"/>
              <a:t>Bailey</a:t>
            </a:r>
            <a:r>
              <a:rPr lang="el-GR" sz="2100" dirty="0"/>
              <a:t>, </a:t>
            </a:r>
            <a:r>
              <a:rPr lang="el-GR" sz="2100" dirty="0" err="1"/>
              <a:t>Alan</a:t>
            </a:r>
            <a:r>
              <a:rPr lang="el-GR" sz="2100" dirty="0"/>
              <a:t> </a:t>
            </a:r>
            <a:r>
              <a:rPr lang="el-GR" sz="2100" dirty="0" err="1"/>
              <a:t>Dershowitz</a:t>
            </a:r>
            <a:r>
              <a:rPr lang="el-GR" sz="2100" dirty="0"/>
              <a:t>, Robert Kardashian, </a:t>
            </a:r>
            <a:r>
              <a:rPr lang="el-GR" sz="2100" dirty="0" err="1"/>
              <a:t>Shawn</a:t>
            </a:r>
            <a:r>
              <a:rPr lang="el-GR" sz="2100" dirty="0"/>
              <a:t> </a:t>
            </a:r>
            <a:r>
              <a:rPr lang="el-GR" sz="2100" dirty="0" err="1"/>
              <a:t>Holley</a:t>
            </a:r>
            <a:r>
              <a:rPr lang="el-GR" sz="2100" dirty="0"/>
              <a:t>, </a:t>
            </a:r>
            <a:r>
              <a:rPr lang="el-GR" sz="2100" dirty="0" err="1"/>
              <a:t>Carl</a:t>
            </a:r>
            <a:r>
              <a:rPr lang="el-GR" sz="2100" dirty="0"/>
              <a:t> E. </a:t>
            </a:r>
            <a:r>
              <a:rPr lang="el-GR" sz="2100" dirty="0" err="1"/>
              <a:t>Douglas</a:t>
            </a:r>
            <a:r>
              <a:rPr lang="el-GR" sz="2100" dirty="0"/>
              <a:t>, </a:t>
            </a:r>
            <a:r>
              <a:rPr lang="el-GR" sz="2100" dirty="0" err="1"/>
              <a:t>Gerald</a:t>
            </a:r>
            <a:r>
              <a:rPr lang="el-GR" sz="2100" dirty="0"/>
              <a:t> </a:t>
            </a:r>
            <a:r>
              <a:rPr lang="el-GR" sz="2100" dirty="0" err="1"/>
              <a:t>Uelmen</a:t>
            </a:r>
            <a:r>
              <a:rPr lang="el-GR" sz="2100" dirty="0"/>
              <a:t>, </a:t>
            </a:r>
            <a:r>
              <a:rPr lang="el-GR" sz="2100" dirty="0" err="1"/>
              <a:t>Barry</a:t>
            </a:r>
            <a:r>
              <a:rPr lang="el-GR" sz="2100" dirty="0"/>
              <a:t> </a:t>
            </a:r>
            <a:r>
              <a:rPr lang="el-GR" sz="2100" dirty="0" err="1"/>
              <a:t>Scheck</a:t>
            </a:r>
            <a:r>
              <a:rPr lang="el-GR" sz="2100" dirty="0"/>
              <a:t> , </a:t>
            </a:r>
            <a:r>
              <a:rPr lang="el-GR" sz="2100" dirty="0" err="1"/>
              <a:t>Peter</a:t>
            </a:r>
            <a:r>
              <a:rPr lang="el-GR" sz="2100" dirty="0"/>
              <a:t> </a:t>
            </a:r>
            <a:r>
              <a:rPr lang="el-GR" sz="2100" dirty="0" err="1"/>
              <a:t>Neufeld</a:t>
            </a:r>
            <a:r>
              <a:rPr lang="el-GR" sz="2100" dirty="0"/>
              <a:t>). </a:t>
            </a:r>
          </a:p>
          <a:p>
            <a:r>
              <a:rPr lang="el-GR" sz="2100" dirty="0"/>
              <a:t>Πέντε μέρες μετά τις δολοφονίες ο δικαστής </a:t>
            </a:r>
            <a:r>
              <a:rPr lang="el-GR" sz="2100" dirty="0" err="1"/>
              <a:t>Lance</a:t>
            </a:r>
            <a:r>
              <a:rPr lang="el-GR" sz="2100" dirty="0"/>
              <a:t> Ito καλεί τον Simpson για να του αποδώσει κατηγορίες και εκείνος </a:t>
            </a:r>
            <a:r>
              <a:rPr lang="el-GR" sz="2100" dirty="0" smtClean="0"/>
              <a:t>αρνείται </a:t>
            </a:r>
            <a:r>
              <a:rPr lang="el-GR" sz="2100" dirty="0"/>
              <a:t>κατηγορηματικά οποιαδήποτε ανάμειξη, δηλώνοντας </a:t>
            </a:r>
            <a:r>
              <a:rPr lang="el-GR" sz="2100" dirty="0" smtClean="0"/>
              <a:t>«</a:t>
            </a:r>
            <a:r>
              <a:rPr lang="el-GR" sz="2100" dirty="0"/>
              <a:t>Απολύτως, εκατό τοις </a:t>
            </a:r>
            <a:r>
              <a:rPr lang="el-GR" sz="2100" dirty="0" smtClean="0"/>
              <a:t>εκατό</a:t>
            </a:r>
            <a:r>
              <a:rPr lang="en-US" sz="2100" dirty="0" smtClean="0"/>
              <a:t> </a:t>
            </a:r>
            <a:r>
              <a:rPr lang="el-GR" sz="2100" dirty="0" smtClean="0"/>
              <a:t>,</a:t>
            </a:r>
            <a:r>
              <a:rPr lang="en-US" sz="2100" dirty="0" smtClean="0"/>
              <a:t> </a:t>
            </a:r>
            <a:r>
              <a:rPr lang="el-GR" sz="2100" dirty="0" smtClean="0"/>
              <a:t>αθώος</a:t>
            </a:r>
            <a:r>
              <a:rPr lang="el-GR" sz="2100" dirty="0"/>
              <a:t>». </a:t>
            </a:r>
            <a:r>
              <a:rPr lang="el-GR" sz="2100" dirty="0" smtClean="0"/>
              <a:t>Στις 20 </a:t>
            </a:r>
            <a:r>
              <a:rPr lang="el-GR" sz="2100" dirty="0"/>
              <a:t>Ιουνίου </a:t>
            </a:r>
            <a:r>
              <a:rPr lang="el-GR" sz="2100" dirty="0" smtClean="0"/>
              <a:t>1995 απαγγέλθηκαν </a:t>
            </a:r>
            <a:r>
              <a:rPr lang="el-GR" sz="2100" dirty="0"/>
              <a:t>κατηγορίες </a:t>
            </a:r>
            <a:r>
              <a:rPr lang="el-GR" sz="2100" dirty="0" smtClean="0"/>
              <a:t>στον Simpson, ο </a:t>
            </a:r>
            <a:r>
              <a:rPr lang="el-GR" sz="2100" dirty="0"/>
              <a:t>οποίος δήλωσε «όχι ένοχος» και για τις δύο δολοφονίες. Όπως αναμενόταν, ο προεδρεύων δικαστής διέταξε να κρατηθεί χωρίς εγγύηση. Ακολούθησε μια χρονοβόρα διαδικασία ακρόασης μαρτύρων και συνηγόρων υπεράσπισης του Simpson και κατέστη από όλη τη διαδικασία φανερή η βούληση της </a:t>
            </a:r>
            <a:r>
              <a:rPr lang="el-GR" sz="2100" dirty="0" smtClean="0"/>
              <a:t>εισαγγελέας να </a:t>
            </a:r>
            <a:r>
              <a:rPr lang="el-GR" sz="2100" dirty="0"/>
              <a:t>κρίνει </a:t>
            </a:r>
            <a:r>
              <a:rPr lang="el-GR" sz="2100" dirty="0" smtClean="0"/>
              <a:t>ένοχο </a:t>
            </a:r>
            <a:r>
              <a:rPr lang="el-GR" sz="2100" dirty="0"/>
              <a:t>τον Simpson για τις ανθρωποκτονίες. </a:t>
            </a:r>
            <a:r>
              <a:rPr lang="el-GR" sz="2100" dirty="0" smtClean="0"/>
              <a:t>Στον </a:t>
            </a:r>
            <a:r>
              <a:rPr lang="el-GR" sz="2100" dirty="0" err="1"/>
              <a:t>αγγλοσαξωνικό</a:t>
            </a:r>
            <a:r>
              <a:rPr lang="el-GR" sz="2100" dirty="0"/>
              <a:t> χώρο επικρατεί η αντίληψη ότι και στην ποινική δίκη υπάρχει το στοιχείο της αντιδικίας, με δημόσιο κατήγορο τον εισαγγελέα. Αυτό ακριβώς διαφαίνεται και από τις εντατικές προσπάθειες της εισαγγελέως </a:t>
            </a:r>
            <a:r>
              <a:rPr lang="el-GR" sz="2100" dirty="0" err="1"/>
              <a:t>Marcia</a:t>
            </a:r>
            <a:r>
              <a:rPr lang="el-GR" sz="2100" dirty="0"/>
              <a:t> </a:t>
            </a:r>
            <a:r>
              <a:rPr lang="el-GR" sz="2100" dirty="0" err="1"/>
              <a:t>Clark</a:t>
            </a:r>
            <a:r>
              <a:rPr lang="el-GR" sz="2100" dirty="0"/>
              <a:t> να πείσει για την ενοχή του</a:t>
            </a:r>
            <a:r>
              <a:rPr lang="el-GR" sz="2100" dirty="0" smtClean="0"/>
              <a:t>. Κριτική ασκείται και στην απόφαση των διωκτικών αρχών να μην κινήσουν δίκη με δυνατότητα επιβολής της θανατικής ποινής. Μια τέτοια εκδοχή θα διασφάλιζε μεγαλύτερη πιθανότητα καταδίκης, καθώς από το σώμα των ενόρκων θα αποκλείονταν άτομα τασσόμενα κατά της θανατικής ποινής, ώστε να υπήρχε ένα πιο συντηρητικό σώμα ενόρκων.</a:t>
            </a:r>
          </a:p>
          <a:p>
            <a:endParaRPr lang="el-GR" dirty="0"/>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14290"/>
            <a:ext cx="9144000" cy="6429420"/>
          </a:xfrm>
        </p:spPr>
        <p:txBody>
          <a:bodyPr>
            <a:normAutofit/>
          </a:bodyPr>
          <a:lstStyle/>
          <a:p>
            <a:r>
              <a:rPr lang="el-GR" sz="1700" b="1" dirty="0"/>
              <a:t>Σημεία ορόσημα στην ποινική διαδικασία :</a:t>
            </a:r>
            <a:endParaRPr lang="el-GR" sz="1700" dirty="0"/>
          </a:p>
          <a:p>
            <a:r>
              <a:rPr lang="el-GR" sz="1700" u="sng" dirty="0"/>
              <a:t>8 Ιουλίου 1994 - Τ</a:t>
            </a:r>
            <a:r>
              <a:rPr lang="el-GR" sz="1700" dirty="0"/>
              <a:t>ο δικαστήριο σε προκαταρκτική ακρόαση αποφασίζει ότι συντρέχουν επαρκείς υποψίες και στοιχεία και κατ</a:t>
            </a:r>
            <a:r>
              <a:rPr lang="el-GR" sz="1700" dirty="0" smtClean="0"/>
              <a:t>’</a:t>
            </a:r>
            <a:r>
              <a:rPr lang="en-US" sz="1700" dirty="0" smtClean="0"/>
              <a:t> </a:t>
            </a:r>
            <a:r>
              <a:rPr lang="el-GR" sz="1700" dirty="0" smtClean="0"/>
              <a:t>επέκταση </a:t>
            </a:r>
            <a:r>
              <a:rPr lang="el-GR" sz="1700" dirty="0"/>
              <a:t>διαπιστώνει την ανάγκη ακρόασης του κατηγορουμένου στο πλαίσιο δίκης.</a:t>
            </a:r>
            <a:br>
              <a:rPr lang="el-GR" sz="1700" dirty="0"/>
            </a:br>
            <a:r>
              <a:rPr lang="el-GR" sz="1700" u="sng" dirty="0"/>
              <a:t>26 Σεπτεμβρίου 1994 -</a:t>
            </a:r>
            <a:r>
              <a:rPr lang="el-GR" sz="1700" dirty="0"/>
              <a:t> Αρχίζει η διαδικασία του “Voir </a:t>
            </a:r>
            <a:r>
              <a:rPr lang="el-GR" sz="1700" dirty="0" smtClean="0"/>
              <a:t>dire-</a:t>
            </a:r>
            <a:r>
              <a:rPr lang="en-US" sz="1700" dirty="0" smtClean="0"/>
              <a:t> </a:t>
            </a:r>
            <a:r>
              <a:rPr lang="el-GR" sz="1700" dirty="0" smtClean="0"/>
              <a:t>speaking </a:t>
            </a:r>
            <a:r>
              <a:rPr lang="el-GR" sz="1700" dirty="0"/>
              <a:t>the truth” , δηλαδή από τους αρχικώς επιλεγέντες υποψήφιους ενόρκους </a:t>
            </a:r>
            <a:r>
              <a:rPr lang="el-GR" sz="1700" dirty="0" smtClean="0"/>
              <a:t>(</a:t>
            </a:r>
            <a:r>
              <a:rPr lang="el-GR" sz="1700" dirty="0"/>
              <a:t>συνήθως </a:t>
            </a:r>
            <a:r>
              <a:rPr lang="el-GR" sz="1700" dirty="0" smtClean="0"/>
              <a:t>κληρωτούς</a:t>
            </a:r>
            <a:r>
              <a:rPr lang="el-GR" sz="1700" dirty="0"/>
              <a:t> </a:t>
            </a:r>
            <a:r>
              <a:rPr lang="el-GR" sz="1700" dirty="0" smtClean="0"/>
              <a:t>με </a:t>
            </a:r>
            <a:r>
              <a:rPr lang="el-GR" sz="1700" dirty="0"/>
              <a:t>ορισμένες ελάχιστες προϋποθέσεις </a:t>
            </a:r>
            <a:r>
              <a:rPr lang="el-GR" sz="1700" dirty="0" smtClean="0"/>
              <a:t>πχ</a:t>
            </a:r>
            <a:r>
              <a:rPr lang="el-GR" sz="1700" dirty="0"/>
              <a:t>. ιθαγένεια, κατοχή της γλώσσας) γίνεται μια πρώτη διαλογή από το δικαστήριο και τον συνήγορο υπεράσπισης, για να αποφευχθούν ένορκοι μεροληπτικοί και προκατειλημμένοι. Στην ουσία όλη η διαδικασία επιλογής ενόρκων αποτελεί κομβικό σημείο, καθώς μπορεί να </a:t>
            </a:r>
            <a:r>
              <a:rPr lang="el-GR" sz="1700" dirty="0" smtClean="0"/>
              <a:t>προδικάσει την </a:t>
            </a:r>
            <a:r>
              <a:rPr lang="el-GR" sz="1700" dirty="0"/>
              <a:t>έκβαση δίκης.</a:t>
            </a:r>
            <a:br>
              <a:rPr lang="el-GR" sz="1700" dirty="0"/>
            </a:br>
            <a:r>
              <a:rPr lang="el-GR" sz="1700" u="sng" dirty="0"/>
              <a:t>3 Νοεμβρίου 1994 -</a:t>
            </a:r>
            <a:r>
              <a:rPr lang="el-GR" sz="1700" dirty="0"/>
              <a:t> Μετά από περίπου έξι εβδομάδες ολοκληρώνεται η επιλογή των ενόρκων και ορκίζονται.</a:t>
            </a:r>
            <a:br>
              <a:rPr lang="el-GR" sz="1700" dirty="0"/>
            </a:br>
            <a:r>
              <a:rPr lang="el-GR" sz="1700" u="sng" dirty="0"/>
              <a:t>11 Ιανουαρίου 1995 -</a:t>
            </a:r>
            <a:r>
              <a:rPr lang="el-GR" sz="1700" dirty="0"/>
              <a:t> Λόγω της μεγάλης δημοσιότητας της υπόθεσης, οι ένορκοι </a:t>
            </a:r>
            <a:r>
              <a:rPr lang="el-GR" sz="1700" dirty="0" smtClean="0"/>
              <a:t>παραμένουν </a:t>
            </a:r>
            <a:r>
              <a:rPr lang="el-GR" sz="1700" dirty="0"/>
              <a:t>απομονωμένοι για να μην επηρεαστούν.</a:t>
            </a:r>
            <a:br>
              <a:rPr lang="el-GR" sz="1700" dirty="0"/>
            </a:br>
            <a:r>
              <a:rPr lang="el-GR" sz="1700" u="sng" dirty="0"/>
              <a:t>23 Ιανουαρίου 1995 -</a:t>
            </a:r>
            <a:r>
              <a:rPr lang="el-GR" sz="1700" dirty="0"/>
              <a:t> Ξεκινάει η διαδικασία στο ακροατήριο.</a:t>
            </a:r>
            <a:br>
              <a:rPr lang="el-GR" sz="1700" dirty="0"/>
            </a:br>
            <a:r>
              <a:rPr lang="el-GR" sz="1700" u="sng" dirty="0"/>
              <a:t>12 Φεβρουαρίου 1995 -</a:t>
            </a:r>
            <a:r>
              <a:rPr lang="el-GR" sz="1700" dirty="0"/>
              <a:t> Οι ένορκοι οδηγούνται συνοδεία των Αρχών στον τόπο του εγκλήματος. Αυτό συνιστά μία καθοριστικής σημασίας κίνηση, καθώς στο σπίτι είχαν τοποθετηθεί μεταξύ άλλων φωτογραφίες μαύρων ανθρώπων και η Αγία Γραφή, για να φορτιστεί συγκινησιακά το σώμα των ενόρκων.</a:t>
            </a:r>
            <a:br>
              <a:rPr lang="el-GR" sz="1700" dirty="0"/>
            </a:br>
            <a:r>
              <a:rPr lang="el-GR" sz="1700" u="sng" dirty="0"/>
              <a:t>29 Σεπτεμβρίου 1995 -</a:t>
            </a:r>
            <a:r>
              <a:rPr lang="el-GR" sz="1700" dirty="0"/>
              <a:t> Τελειώνει η ακροαματική διαδικασία και τρεις μέρες αργότερα το σώμα των ενόρκων ξεκινάει να συνεδριάζει.</a:t>
            </a:r>
            <a:br>
              <a:rPr lang="el-GR" sz="1700" dirty="0"/>
            </a:br>
            <a:r>
              <a:rPr lang="el-GR" sz="1700" u="sng" dirty="0"/>
              <a:t>3 Οκτωβρίου του 1995 -</a:t>
            </a:r>
            <a:r>
              <a:rPr lang="el-GR" sz="1700" dirty="0"/>
              <a:t> Η ομόφωνη απόφαση των ενόρκων υπέρ της αθώωσης του Simpson.</a:t>
            </a:r>
          </a:p>
          <a:p>
            <a:pPr>
              <a:buNone/>
            </a:pP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00430" y="0"/>
            <a:ext cx="5643570" cy="6643710"/>
          </a:xfrm>
        </p:spPr>
        <p:txBody>
          <a:bodyPr>
            <a:normAutofit fontScale="92500"/>
          </a:bodyPr>
          <a:lstStyle/>
          <a:p>
            <a:r>
              <a:rPr lang="el-GR" sz="1700" b="1" dirty="0"/>
              <a:t>Αποδεικτικά στοιχεία</a:t>
            </a:r>
            <a:endParaRPr lang="el-GR" sz="1700" dirty="0"/>
          </a:p>
          <a:p>
            <a:r>
              <a:rPr lang="el-GR" sz="1700" dirty="0"/>
              <a:t>Ανάμεσα στα </a:t>
            </a:r>
            <a:r>
              <a:rPr lang="el-GR" sz="1700" dirty="0" smtClean="0"/>
              <a:t>σπουδαιότερα </a:t>
            </a:r>
            <a:r>
              <a:rPr lang="el-GR" sz="1700" dirty="0"/>
              <a:t>αποδεικτικά στοιχεία, τα οποία όμως δεν επιτρεπόταν να λάβει υπόψη του δικαστήριο, καθώς είχαν παραχωρηθεί έναντι οικονομικού ανταλλάγματος στα ΜΜΕ, ήταν δύο μαρτυρίες. Αρχικά, ο </a:t>
            </a:r>
            <a:r>
              <a:rPr lang="el-GR" sz="1700" dirty="0" err="1" smtClean="0"/>
              <a:t>Jose</a:t>
            </a:r>
            <a:r>
              <a:rPr lang="el-GR" sz="1700" dirty="0" smtClean="0"/>
              <a:t> </a:t>
            </a:r>
            <a:r>
              <a:rPr lang="el-GR" sz="1700" dirty="0" err="1"/>
              <a:t>Camacho</a:t>
            </a:r>
            <a:r>
              <a:rPr lang="el-GR" sz="1700" dirty="0"/>
              <a:t> </a:t>
            </a:r>
            <a:r>
              <a:rPr lang="el-GR" sz="1700" dirty="0" smtClean="0"/>
              <a:t> δήλωσε </a:t>
            </a:r>
            <a:r>
              <a:rPr lang="el-GR" sz="1700" dirty="0"/>
              <a:t>ότι είχε πουλήσει ένα μαχαίρι </a:t>
            </a:r>
            <a:r>
              <a:rPr lang="el-GR" sz="1700" dirty="0" smtClean="0"/>
              <a:t>στον Simpson</a:t>
            </a:r>
            <a:r>
              <a:rPr lang="el-GR" sz="1700" dirty="0"/>
              <a:t>, </a:t>
            </a:r>
            <a:r>
              <a:rPr lang="el-GR" sz="1700" dirty="0" smtClean="0"/>
              <a:t>τρεις βδομάδες </a:t>
            </a:r>
            <a:r>
              <a:rPr lang="el-GR" sz="1700" dirty="0"/>
              <a:t>περίπου πριν τη διάπραξη των φόνων και η </a:t>
            </a:r>
            <a:r>
              <a:rPr lang="el-GR" sz="1700" dirty="0" err="1"/>
              <a:t>Jill</a:t>
            </a:r>
            <a:r>
              <a:rPr lang="el-GR" sz="1700" dirty="0"/>
              <a:t> </a:t>
            </a:r>
            <a:r>
              <a:rPr lang="el-GR" sz="1700" dirty="0" err="1"/>
              <a:t>Shively</a:t>
            </a:r>
            <a:r>
              <a:rPr lang="el-GR" sz="1700" dirty="0"/>
              <a:t> κατέθεσε ότι </a:t>
            </a:r>
            <a:r>
              <a:rPr lang="el-GR" sz="1700" dirty="0" smtClean="0"/>
              <a:t>το </a:t>
            </a:r>
            <a:r>
              <a:rPr lang="el-GR" sz="1700" dirty="0" err="1" smtClean="0"/>
              <a:t>Ford</a:t>
            </a:r>
            <a:r>
              <a:rPr lang="el-GR" sz="1700" dirty="0" smtClean="0"/>
              <a:t> </a:t>
            </a:r>
            <a:r>
              <a:rPr lang="el-GR" sz="1700" dirty="0" err="1" smtClean="0"/>
              <a:t>Bronco</a:t>
            </a:r>
            <a:r>
              <a:rPr lang="el-GR" sz="1700" dirty="0" smtClean="0"/>
              <a:t>, το </a:t>
            </a:r>
            <a:r>
              <a:rPr lang="el-GR" sz="1700" dirty="0"/>
              <a:t>αυτοκίνητο που οδηγούσε την ώρα της δολοφονίας,  βγήκε από το σπίτι της Nicole παραλίγο να πέσει πάνω σε ένα </a:t>
            </a:r>
            <a:r>
              <a:rPr lang="el-GR" sz="1700" dirty="0" err="1"/>
              <a:t>Nissan</a:t>
            </a:r>
            <a:r>
              <a:rPr lang="el-GR" sz="1700" dirty="0"/>
              <a:t>, και έφυγε γρήγορα.</a:t>
            </a:r>
          </a:p>
          <a:p>
            <a:r>
              <a:rPr lang="el-GR" sz="1700" dirty="0"/>
              <a:t>Σημαντική όμως ήταν η μαρτυρία του φιλοξενούμενου του </a:t>
            </a:r>
            <a:r>
              <a:rPr lang="el-GR" sz="1700" dirty="0" err="1"/>
              <a:t>Simpson</a:t>
            </a:r>
            <a:r>
              <a:rPr lang="el-GR" sz="1700" dirty="0"/>
              <a:t> εκείνο το βράδυ, </a:t>
            </a:r>
            <a:r>
              <a:rPr lang="el-GR" sz="1700" dirty="0" err="1"/>
              <a:t>Kato</a:t>
            </a:r>
            <a:r>
              <a:rPr lang="el-GR" sz="1700" dirty="0"/>
              <a:t> </a:t>
            </a:r>
            <a:r>
              <a:rPr lang="el-GR" sz="1700" dirty="0" err="1"/>
              <a:t>Kaelin</a:t>
            </a:r>
            <a:r>
              <a:rPr lang="el-GR" sz="1700" dirty="0"/>
              <a:t>, ο οποίος ανέφερε ότι δεν γνωρίζει τι έκανε ο </a:t>
            </a:r>
            <a:r>
              <a:rPr lang="el-GR" sz="1700" dirty="0" err="1"/>
              <a:t>Simpson</a:t>
            </a:r>
            <a:r>
              <a:rPr lang="el-GR" sz="1700" dirty="0"/>
              <a:t> μετά τις 9:36, καθώς δεν ήταν σπίτι. Επίσης, οι αρχές ενημέρωσαν το δικαστήριο για μια κλήση του Simpson στη φίλη του, </a:t>
            </a:r>
            <a:r>
              <a:rPr lang="el-GR" sz="1700" dirty="0" err="1"/>
              <a:t>Paula</a:t>
            </a:r>
            <a:r>
              <a:rPr lang="el-GR" sz="1700" dirty="0"/>
              <a:t> </a:t>
            </a:r>
            <a:r>
              <a:rPr lang="el-GR" sz="1700" dirty="0" err="1"/>
              <a:t>Barbieri</a:t>
            </a:r>
            <a:r>
              <a:rPr lang="el-GR" sz="1700" dirty="0"/>
              <a:t>, στις 10:03, ώρα κατά την οποία όμως ο ίδιος υποστήριζε ότι έπαιζε γκολφ</a:t>
            </a:r>
            <a:r>
              <a:rPr lang="el-GR" sz="1700" dirty="0" smtClean="0"/>
              <a:t>. Το </a:t>
            </a:r>
            <a:r>
              <a:rPr lang="el-GR" sz="1700" dirty="0"/>
              <a:t>δικαστήριο εκτίμησε αυτή τη μαρτυρία σε συνδυασμό με εκείνη του </a:t>
            </a:r>
            <a:r>
              <a:rPr lang="el-GR" sz="1700" dirty="0" err="1"/>
              <a:t>Park</a:t>
            </a:r>
            <a:r>
              <a:rPr lang="el-GR" sz="1700" dirty="0"/>
              <a:t> </a:t>
            </a:r>
            <a:r>
              <a:rPr lang="el-GR" sz="1700" dirty="0" smtClean="0"/>
              <a:t>.</a:t>
            </a:r>
            <a:endParaRPr lang="el-GR" sz="1700" dirty="0"/>
          </a:p>
          <a:p>
            <a:r>
              <a:rPr lang="el-GR" sz="1700" dirty="0"/>
              <a:t>Το δικαστήριο επέτρεψε την αναπαραγωγή μιας ηχητικής εγγραφής από το 1989, στην οποία η τότε σύζυγος Nicole έχει καλέσει την αστυνομία, ζητώντας να έρθει και να διώξει </a:t>
            </a:r>
            <a:r>
              <a:rPr lang="el-GR" sz="1700" dirty="0" smtClean="0"/>
              <a:t>τον Simpson </a:t>
            </a:r>
            <a:r>
              <a:rPr lang="el-GR" sz="1700" dirty="0"/>
              <a:t>από το σπίτι, φοβούμενη για την ίδια της τη ζωή. Η αδερφή της </a:t>
            </a:r>
            <a:r>
              <a:rPr lang="el-GR" sz="1700" dirty="0" err="1"/>
              <a:t>Νicole</a:t>
            </a:r>
            <a:r>
              <a:rPr lang="el-GR" sz="1700" dirty="0"/>
              <a:t> περιέγραψε επίσης περιστατικά ενδοοικογενειακής βίας, απειλών εκ μέρους του Simpson και μια </a:t>
            </a:r>
            <a:r>
              <a:rPr lang="el-GR" sz="1700" dirty="0" err="1"/>
              <a:t>κτητικότητα</a:t>
            </a:r>
            <a:r>
              <a:rPr lang="el-GR" sz="1700" dirty="0"/>
              <a:t> του πάνω </a:t>
            </a:r>
            <a:r>
              <a:rPr lang="el-GR" sz="1700" dirty="0" smtClean="0"/>
              <a:t>στην Nicole</a:t>
            </a:r>
            <a:r>
              <a:rPr lang="el-GR" sz="1700" dirty="0"/>
              <a:t>.</a:t>
            </a:r>
          </a:p>
          <a:p>
            <a:pPr>
              <a:buNone/>
            </a:pPr>
            <a:endParaRPr lang="el-GR" dirty="0"/>
          </a:p>
        </p:txBody>
      </p:sp>
      <p:sp>
        <p:nvSpPr>
          <p:cNvPr id="9218"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9 - Εικόνα" descr="image.png"/>
          <p:cNvPicPr>
            <a:picLocks noChangeAspect="1"/>
          </p:cNvPicPr>
          <p:nvPr/>
        </p:nvPicPr>
        <p:blipFill>
          <a:blip r:embed="rId2" cstate="email"/>
          <a:stretch>
            <a:fillRect/>
          </a:stretch>
        </p:blipFill>
        <p:spPr>
          <a:xfrm rot="699791">
            <a:off x="367519" y="3535057"/>
            <a:ext cx="3073193" cy="2048795"/>
          </a:xfrm>
          <a:prstGeom prst="rect">
            <a:avLst/>
          </a:prstGeom>
        </p:spPr>
      </p:pic>
      <p:pic>
        <p:nvPicPr>
          <p:cNvPr id="5" name="4 - Εικόνα" descr="evidence.jpg"/>
          <p:cNvPicPr>
            <a:picLocks noChangeAspect="1"/>
          </p:cNvPicPr>
          <p:nvPr/>
        </p:nvPicPr>
        <p:blipFill>
          <a:blip r:embed="rId3" cstate="email"/>
          <a:stretch>
            <a:fillRect/>
          </a:stretch>
        </p:blipFill>
        <p:spPr>
          <a:xfrm rot="20874897">
            <a:off x="350129" y="567124"/>
            <a:ext cx="2857500" cy="160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143372" y="0"/>
            <a:ext cx="5000628" cy="6858000"/>
          </a:xfrm>
        </p:spPr>
        <p:txBody>
          <a:bodyPr>
            <a:normAutofit/>
          </a:bodyPr>
          <a:lstStyle/>
          <a:p>
            <a:r>
              <a:rPr lang="el-GR" sz="1600" dirty="0"/>
              <a:t>Μάρτυρας κλειδί ήταν ο οδηγός της λιμουζίνας που μετέφερε τον Simpson στο αεροδρόμιο το βράδυ των δολοφονιών για να ταξιδέψει στο Σικάγο. Ο </a:t>
            </a:r>
            <a:r>
              <a:rPr lang="el-GR" sz="1600" dirty="0" err="1"/>
              <a:t>Allan</a:t>
            </a:r>
            <a:r>
              <a:rPr lang="el-GR" sz="1600" dirty="0"/>
              <a:t> </a:t>
            </a:r>
            <a:r>
              <a:rPr lang="el-GR" sz="1600" dirty="0" err="1"/>
              <a:t>Park</a:t>
            </a:r>
            <a:r>
              <a:rPr lang="el-GR" sz="1600" dirty="0"/>
              <a:t> κατέθεσε ότι έφτασε στο σπίτι του κατηγορούμενου στις 10:25 για να τον πάει στο αεροδρόμιο. Χτύπησε το κουδούνι τρεις φορές και κανένας δεν του απάντησε. Λίγο πριν τις 11:00 είδε μια σκιά να μπαίνει μέσα στο σπίτι και λίγα λεπτά μετά εμφανίστηκε ο </a:t>
            </a:r>
            <a:r>
              <a:rPr lang="el-GR" sz="1600" dirty="0" smtClean="0"/>
              <a:t>Simpson , </a:t>
            </a:r>
            <a:r>
              <a:rPr lang="el-GR" sz="1600" dirty="0"/>
              <a:t>λέγοντάς του ότι τον πήρε ο ύπνος. Ο κατηγορούμενος μπήκε στην λιμουζίνα κρατώντας μια μαύρη βαλίτσα, ενώ εμπόδισε τον οδηγό να τον βοηθήσει να την πετάξει.</a:t>
            </a:r>
          </a:p>
          <a:p>
            <a:r>
              <a:rPr lang="el-GR" sz="1600" dirty="0"/>
              <a:t>Κρίσιμα προφανώς ήταν και τα ευρήματα της ανάλυσης DNA. Οι αστυνομικές αρχές εντόπισαν επίσης στο δεξί γάντι που βρέθηκε στο σπίτι του Simpson αίματα με την ίδια ταυτοποίηση με το γενετικό </a:t>
            </a:r>
            <a:r>
              <a:rPr lang="el-GR" sz="1600" dirty="0" smtClean="0"/>
              <a:t>υλικό </a:t>
            </a:r>
            <a:r>
              <a:rPr lang="el-GR" sz="1600" dirty="0"/>
              <a:t>των θυμάτων όπως και στις κάλτσες που συλλέχθηκαν από την κρεβατοκάμαρά του. Μέσα στο αμάξι του βρέθηκαν επίσης </a:t>
            </a:r>
            <a:r>
              <a:rPr lang="el-GR" sz="1600" dirty="0" smtClean="0"/>
              <a:t>ίχνη </a:t>
            </a:r>
            <a:r>
              <a:rPr lang="el-GR" sz="1600" dirty="0"/>
              <a:t>αίματος που </a:t>
            </a:r>
            <a:r>
              <a:rPr lang="el-GR" sz="1600" dirty="0" smtClean="0"/>
              <a:t>ταυτοποίησαν  τρία </a:t>
            </a:r>
            <a:r>
              <a:rPr lang="el-GR" sz="1600" dirty="0"/>
              <a:t>άτομα. Τον O. J. Simpson, την Nicole Brown και τον Ronald Goldman. Στον τόπο του εγκλήματος είχαν βρεθεί ματωμένα ίχνη παπουτσιών, που ταίριαζαν με τα παπούτσια του </a:t>
            </a:r>
            <a:r>
              <a:rPr lang="el-GR" sz="1600" dirty="0" smtClean="0"/>
              <a:t>Simpson , </a:t>
            </a:r>
            <a:r>
              <a:rPr lang="el-GR" sz="1600" dirty="0"/>
              <a:t>κομμάτια από ρούχα (βαμβακερές ίνες) που αργότερα βρέθηκαν στο σπίτι του, ενώ και πάνω στα πτώματα είχαν βρεθεί δείγματα μαλλιών του πρώην αθλητή.</a:t>
            </a:r>
          </a:p>
          <a:p>
            <a:pPr>
              <a:buNone/>
            </a:pPr>
            <a:endParaRPr lang="el-GR" dirty="0"/>
          </a:p>
        </p:txBody>
      </p:sp>
      <p:sp>
        <p:nvSpPr>
          <p:cNvPr id="8194" name="AutoShape 2" descr="Αποτέλεσμα εικόνας για oj simpson allan p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 name="3 - Εικόνα" descr="alla park2.jpg"/>
          <p:cNvPicPr>
            <a:picLocks noChangeAspect="1"/>
          </p:cNvPicPr>
          <p:nvPr/>
        </p:nvPicPr>
        <p:blipFill>
          <a:blip r:embed="rId2" cstate="email"/>
          <a:stretch>
            <a:fillRect/>
          </a:stretch>
        </p:blipFill>
        <p:spPr>
          <a:xfrm rot="21089039">
            <a:off x="632735" y="3772453"/>
            <a:ext cx="2858211" cy="2005014"/>
          </a:xfrm>
          <a:prstGeom prst="rect">
            <a:avLst/>
          </a:prstGeom>
        </p:spPr>
      </p:pic>
      <p:pic>
        <p:nvPicPr>
          <p:cNvPr id="5" name="4 - Εικόνα" descr="allan park.jpg"/>
          <p:cNvPicPr>
            <a:picLocks noChangeAspect="1"/>
          </p:cNvPicPr>
          <p:nvPr/>
        </p:nvPicPr>
        <p:blipFill>
          <a:blip r:embed="rId3" cstate="email"/>
          <a:stretch>
            <a:fillRect/>
          </a:stretch>
        </p:blipFill>
        <p:spPr>
          <a:xfrm rot="339223">
            <a:off x="525564" y="633619"/>
            <a:ext cx="2813566" cy="21074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6248" y="0"/>
            <a:ext cx="4714908" cy="6715148"/>
          </a:xfrm>
        </p:spPr>
        <p:txBody>
          <a:bodyPr>
            <a:normAutofit lnSpcReduction="10000"/>
          </a:bodyPr>
          <a:lstStyle/>
          <a:p>
            <a:r>
              <a:rPr lang="el-GR" sz="1900" dirty="0" smtClean="0"/>
              <a:t>Η δίκη έλαβε μέρος στο </a:t>
            </a:r>
            <a:r>
              <a:rPr lang="en-US" sz="1900" dirty="0" smtClean="0"/>
              <a:t>LA </a:t>
            </a:r>
            <a:r>
              <a:rPr lang="el-GR" sz="1900" dirty="0" smtClean="0"/>
              <a:t>και αυτό είχε ως αποτέλεσμα το σώμα των ένορκων να αποτελείται κυρίως από έγχρωμους κατοίκους της περιοχής. Σύμφωνα με την εισαγγελία αυτό έγινε για να μην υπάρξουν αντιδράσεις σε περίπτωση καταδίκης του </a:t>
            </a:r>
            <a:r>
              <a:rPr lang="en-US" sz="1900" dirty="0" smtClean="0"/>
              <a:t>Simpson </a:t>
            </a:r>
            <a:r>
              <a:rPr lang="el-GR" sz="1900" dirty="0" smtClean="0"/>
              <a:t>από λευκούς ενόρκους καθώς είχαν προηγηθεί περιστατικά βίας μεταξύ αστυνομικών και έγχρωμων κατοίκων. </a:t>
            </a:r>
          </a:p>
          <a:p>
            <a:r>
              <a:rPr lang="el-GR" sz="1900" dirty="0" smtClean="0"/>
              <a:t>Στις</a:t>
            </a:r>
            <a:r>
              <a:rPr lang="el-GR" sz="1900" dirty="0"/>
              <a:t> </a:t>
            </a:r>
            <a:r>
              <a:rPr lang="el-GR" sz="1900" dirty="0" smtClean="0"/>
              <a:t>23 Ιουνίου, το </a:t>
            </a:r>
            <a:r>
              <a:rPr lang="el-GR" sz="1900" dirty="0"/>
              <a:t>σώμα ενόρκων απορρίφθηκε λόγω εκτεταμένης κάλυψης των ΜΜΕ. Θεωρήθηκε ότι μπορούσε να επηρεαστεί η ουδετερότητά τους. </a:t>
            </a:r>
            <a:r>
              <a:rPr lang="el-GR" sz="1900" dirty="0" smtClean="0"/>
              <a:t>Τον Οκτώβριο 1994 ο δικαστής Ito</a:t>
            </a:r>
            <a:r>
              <a:rPr lang="el-GR" sz="1900" dirty="0"/>
              <a:t> </a:t>
            </a:r>
            <a:r>
              <a:rPr lang="el-GR" sz="1900" dirty="0" smtClean="0"/>
              <a:t>ξεκίνησε </a:t>
            </a:r>
            <a:r>
              <a:rPr lang="el-GR" sz="1900" dirty="0"/>
              <a:t>την ακρόαση 304 υποψήφιων ενόρκων. Καθένας έπρεπε να συμπληρώσει ερωτηματολόγιο 75 σελίδων με ερωτήσεις σχετικές με την προσωπική τους ζωή, τις πεποιθήσεις και τις </a:t>
            </a:r>
            <a:r>
              <a:rPr lang="el-GR" sz="1900" dirty="0" smtClean="0"/>
              <a:t>δραστηριότητές τους. Συμπεριλαμβάνονταν επίσης,</a:t>
            </a:r>
            <a:r>
              <a:rPr lang="el-GR" sz="1900" dirty="0"/>
              <a:t>  ερωτήσεις για θέματα ενδοοικογενειακής βίας </a:t>
            </a:r>
            <a:r>
              <a:rPr lang="el-GR" sz="1900" dirty="0" smtClean="0"/>
              <a:t>και </a:t>
            </a:r>
            <a:r>
              <a:rPr lang="el-GR" sz="1900" dirty="0"/>
              <a:t>θέματα φυλετικά. </a:t>
            </a:r>
          </a:p>
          <a:p>
            <a:pPr>
              <a:buNone/>
            </a:pPr>
            <a:endParaRPr lang="el-GR" dirty="0"/>
          </a:p>
        </p:txBody>
      </p:sp>
      <p:pic>
        <p:nvPicPr>
          <p:cNvPr id="4" name="3 - Εικόνα" descr="images (2).jpg"/>
          <p:cNvPicPr>
            <a:picLocks noChangeAspect="1"/>
          </p:cNvPicPr>
          <p:nvPr/>
        </p:nvPicPr>
        <p:blipFill>
          <a:blip r:embed="rId2" cstate="email"/>
          <a:stretch>
            <a:fillRect/>
          </a:stretch>
        </p:blipFill>
        <p:spPr>
          <a:xfrm rot="21029111">
            <a:off x="486717" y="252240"/>
            <a:ext cx="3204526" cy="1834240"/>
          </a:xfrm>
          <a:prstGeom prst="rect">
            <a:avLst/>
          </a:prstGeom>
        </p:spPr>
      </p:pic>
      <p:pic>
        <p:nvPicPr>
          <p:cNvPr id="5" name="4 - Εικόνα" descr="nicole.jpg"/>
          <p:cNvPicPr>
            <a:picLocks noChangeAspect="1"/>
          </p:cNvPicPr>
          <p:nvPr/>
        </p:nvPicPr>
        <p:blipFill>
          <a:blip r:embed="rId3" cstate="email"/>
          <a:stretch>
            <a:fillRect/>
          </a:stretch>
        </p:blipFill>
        <p:spPr>
          <a:xfrm rot="673246">
            <a:off x="1940732" y="1940029"/>
            <a:ext cx="1828800" cy="2505075"/>
          </a:xfrm>
          <a:prstGeom prst="rect">
            <a:avLst/>
          </a:prstGeom>
        </p:spPr>
      </p:pic>
      <p:pic>
        <p:nvPicPr>
          <p:cNvPr id="6" name="5 - Εικόνα" descr="ojnews.jpg"/>
          <p:cNvPicPr>
            <a:picLocks noChangeAspect="1"/>
          </p:cNvPicPr>
          <p:nvPr/>
        </p:nvPicPr>
        <p:blipFill>
          <a:blip r:embed="rId4" cstate="email"/>
          <a:stretch>
            <a:fillRect/>
          </a:stretch>
        </p:blipFill>
        <p:spPr>
          <a:xfrm rot="21145295">
            <a:off x="110386" y="4395420"/>
            <a:ext cx="2862264" cy="18635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i="1" u="sng"/>
              <a:t>Εισαγωγή</a:t>
            </a:r>
            <a:endParaRPr i="1" u="sng"/>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l"/>
              <a:t>  </a:t>
            </a:r>
            <a:r>
              <a:rPr lang="el" sz="2300"/>
              <a:t>Αυτή την χρονιά η ομαδα μας αποφάσισε να ασχοληθεί με την δίκη του Charles Manson. Επιλέξαμε την δίκη αυτη διότι διαπιστώσαμε ότι είναι ένα πολύ ενδιαφέρον θέμα, με πολύ υλικό για δουλεία, το οποίο θα μας άρεσε ν’ αναλύσουμε. Επιπλέον θίγει σημαντικά κοινωνικά προβλήματα, τα οποία μαστίζουν τον κόσμο όπως ο ρατσισμός και η εγκληματικότητα.</a:t>
            </a:r>
            <a:endParaRPr sz="23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r>
              <a:rPr lang="el-GR" sz="1700" dirty="0" smtClean="0"/>
              <a:t>Από </a:t>
            </a:r>
            <a:r>
              <a:rPr lang="el-GR" sz="1700" dirty="0"/>
              <a:t>την 31η Ιανουαρίου 1995, οπότε ξεκίνησε η κατάθεση του πρώτου μάρτυρα μέχρι την 6η Σεπτεμβρίου, όταν κατέθεσαν και οι δύο τελευταίοι, συνολικά έδωσαν κατάθεση ενώπιον του δικαστηρίου εικοσιτέσσερις άνθρωποι, εκ των οποίων οι δεκαπέντε ήταν μάρτυρες κατηγορίας και μόνο οι εννέα υπεράσπισης.</a:t>
            </a:r>
          </a:p>
          <a:p>
            <a:r>
              <a:rPr lang="el-GR" sz="1700" dirty="0" smtClean="0"/>
              <a:t>Στις</a:t>
            </a:r>
            <a:r>
              <a:rPr lang="en-US" sz="1700" dirty="0" smtClean="0"/>
              <a:t> </a:t>
            </a:r>
            <a:r>
              <a:rPr lang="el-GR" sz="1700" dirty="0" smtClean="0"/>
              <a:t>3 Νοεμβρίου,</a:t>
            </a:r>
            <a:r>
              <a:rPr lang="en-US" sz="1700" dirty="0" smtClean="0"/>
              <a:t> </a:t>
            </a:r>
            <a:r>
              <a:rPr lang="el-GR" sz="1700" dirty="0" smtClean="0"/>
              <a:t>δώδεκα </a:t>
            </a:r>
            <a:r>
              <a:rPr lang="el-GR" sz="1700" dirty="0"/>
              <a:t>ένορκοι πήραν θέση με αντίστοιχους αναπληρωτές.</a:t>
            </a:r>
          </a:p>
          <a:p>
            <a:r>
              <a:rPr lang="el-GR" sz="1700" dirty="0"/>
              <a:t>Το ανώτατο δικαστήριο της πολιτείας του Λος Άντζελες έκρινε αθώο τον Simpson στις 3 Οκτωβρίου 1995. Οι δώδεκα ένορκοι κατέληξαν ομόφωνα στην απόφασή τους μέσα σε μόλις τέσσερις ώρες σύσκεψης, παρόλο που επρόκειτο για μια δίκη, που διήρκεσε συνολικά περισσότερους από οκτώ μήνες…</a:t>
            </a:r>
          </a:p>
          <a:p>
            <a:r>
              <a:rPr lang="el-GR" sz="1700" dirty="0"/>
              <a:t>Ενδεικτική της τάσης που υπήρχε στην κοινωνία και της δημοτικότητας του Simpson είναι η πληθώρα ερευνών και δημοσκοπήσεων, οι οποίες </a:t>
            </a:r>
            <a:r>
              <a:rPr lang="el-GR" sz="1700" dirty="0" smtClean="0"/>
              <a:t>επιδεικνύουν </a:t>
            </a:r>
            <a:r>
              <a:rPr lang="el-GR" sz="1700" dirty="0"/>
              <a:t>τον συλλογισμό και την </a:t>
            </a:r>
            <a:r>
              <a:rPr lang="el-GR" sz="1700" dirty="0" smtClean="0"/>
              <a:t>απόφαση</a:t>
            </a:r>
            <a:r>
              <a:rPr lang="en-US" sz="1700" dirty="0" smtClean="0"/>
              <a:t> </a:t>
            </a:r>
            <a:r>
              <a:rPr lang="el-GR" sz="1700" dirty="0" smtClean="0"/>
              <a:t> </a:t>
            </a:r>
            <a:r>
              <a:rPr lang="el-GR" sz="1700" dirty="0"/>
              <a:t>των ενόρκων. Σε έρευνα που έγινε ένα χρόνο μετά την πολύκροτη δίκη, η κοινή γνώμη ήταν χωρισμένη στα δύο. Το 62% των λευκών αμερικάνων πίστευε ότι ο Simpson είναι ένοχος ενώ το 68 % των αφροαμερικάνων πίστευε ότι είναι αθώος. Δέκα χρόνια μετά η κατάσταση παρέμεινε ίδια με τα ποσοστά και στις δύο ομάδες να αυξάνονται με το ποσοστό των λευκών να φτάνει στο 80% και εκείνο των έγχρωμων στο 70%. Μετά την ετυμηγορία, δημοψήφισμα </a:t>
            </a:r>
            <a:r>
              <a:rPr lang="el-GR" sz="1700" dirty="0" smtClean="0"/>
              <a:t>των “L.A Times”</a:t>
            </a:r>
            <a:r>
              <a:rPr lang="en-US" sz="1700" dirty="0" smtClean="0"/>
              <a:t> </a:t>
            </a:r>
            <a:r>
              <a:rPr lang="el-GR" sz="1700" dirty="0" smtClean="0"/>
              <a:t>αποκάλυψε </a:t>
            </a:r>
            <a:r>
              <a:rPr lang="el-GR" sz="1700" dirty="0"/>
              <a:t>την αντίδραση των κατοίκων του Λος Άντζελες και τη φυλετική πόλωση που υπήρξε. Το 77% των μαύρων συμφώνησαν με την απόφαση, ενώ το 65% των λευκών διαφώνησε</a:t>
            </a:r>
            <a:r>
              <a:rPr lang="el-GR" sz="1700" dirty="0" smtClean="0"/>
              <a:t>.</a:t>
            </a:r>
            <a:r>
              <a:rPr lang="el-GR" sz="1700" dirty="0"/>
              <a:t> Η δίκη αυτή και η λειτουργία του σώματος των ενόρκων, σε συσχετισμό με την ακραία αντίδραση της κοινωνίας και την εμπορευματοποίηση του δικαστικού βιώματος, επηρέασε τον τομέα οπτικοακουστικής κάλυψης δικών. Την ίδια περίοδο αποφασίστηκε σε ομοσπονδιακό επίπεδο η μη επέκταση της </a:t>
            </a:r>
            <a:r>
              <a:rPr lang="el-GR" sz="1700" dirty="0" smtClean="0"/>
              <a:t>οπτικοαουστικής </a:t>
            </a:r>
            <a:r>
              <a:rPr lang="el-GR" sz="1700" dirty="0"/>
              <a:t>κάλυψης και μετάδοσης των δικών.</a:t>
            </a:r>
          </a:p>
          <a:p>
            <a:pPr>
              <a:buNone/>
            </a:pP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43306" y="0"/>
            <a:ext cx="5500694" cy="6858000"/>
          </a:xfrm>
        </p:spPr>
        <p:txBody>
          <a:bodyPr>
            <a:normAutofit lnSpcReduction="10000"/>
          </a:bodyPr>
          <a:lstStyle/>
          <a:p>
            <a:r>
              <a:rPr lang="el-GR" sz="1700" b="1" dirty="0"/>
              <a:t>Η υπεράσπιση</a:t>
            </a:r>
            <a:endParaRPr lang="el-GR" sz="1700" dirty="0"/>
          </a:p>
          <a:p>
            <a:r>
              <a:rPr lang="el-GR" sz="1700" dirty="0"/>
              <a:t>Η υπεράσπιση υιοθέτησε μια επικοινωνιακή γραμμή βασισμένη σε δύο κυρίως άξονες. Πρώτον, τόνισαν τη </a:t>
            </a:r>
            <a:r>
              <a:rPr lang="el-GR" sz="1700" dirty="0" smtClean="0"/>
              <a:t>δημοτικότητα  </a:t>
            </a:r>
            <a:r>
              <a:rPr lang="el-GR" sz="1700" dirty="0"/>
              <a:t>του </a:t>
            </a:r>
            <a:r>
              <a:rPr lang="el-GR" sz="1700" dirty="0" smtClean="0"/>
              <a:t>Simpson , </a:t>
            </a:r>
            <a:r>
              <a:rPr lang="el-GR" sz="1700" dirty="0"/>
              <a:t>σε συνδυασμό με ένα σώμα ενόρκων, το οποίο θα μπορούσε να ταυτιστεί με αυτήν και, δεύτερον, αμφισβήτησαν την αξιοπιστία των αποδεικτικών στοιχείων. Συγκεκριμένα, οι συνήγοροι </a:t>
            </a:r>
            <a:r>
              <a:rPr lang="el-GR" sz="1700" dirty="0" smtClean="0"/>
              <a:t>υπεράσπισης </a:t>
            </a:r>
            <a:r>
              <a:rPr lang="el-GR" sz="1700" dirty="0"/>
              <a:t>διατείνονταν ότι τα κρίσιμα αποδεικτικά στοιχεία δεν είναι </a:t>
            </a:r>
            <a:r>
              <a:rPr lang="el-GR" sz="1700" dirty="0" smtClean="0"/>
              <a:t>παρά </a:t>
            </a:r>
            <a:r>
              <a:rPr lang="el-GR" sz="1700" dirty="0"/>
              <a:t>προσπάθεια παρέμβασης των Αρχών στον τόπο του εγκλήματος και έμμεση διαστρέβλωση της πραγματικότητας. Κατασκευασμένα στοιχεία και εκ των υστέρων τοποθετημένα κρίσιμα αντικείμενα ήταν τα βασικά τους επιχειρήματα. Στο εγχείρημά τους αυτό συνέβαλε θετικά η σκιαγράφηση της προσωπικότητας του αστυνομικού Mark </a:t>
            </a:r>
            <a:r>
              <a:rPr lang="el-GR" sz="1700" dirty="0" smtClean="0"/>
              <a:t>Fuhrman , </a:t>
            </a:r>
            <a:r>
              <a:rPr lang="el-GR" sz="1700" dirty="0"/>
              <a:t>ενός από τους πρώτους αστυνομικούς που έφτασε στον τόπο του εγκλήματος και συνέλεξε </a:t>
            </a:r>
            <a:r>
              <a:rPr lang="el-GR" sz="1700" dirty="0" smtClean="0"/>
              <a:t>αποδεικτικό </a:t>
            </a:r>
            <a:r>
              <a:rPr lang="el-GR" sz="1700" dirty="0"/>
              <a:t>υλικό, </a:t>
            </a:r>
            <a:r>
              <a:rPr lang="el-GR" sz="1700" dirty="0" smtClean="0"/>
              <a:t>ως </a:t>
            </a:r>
            <a:r>
              <a:rPr lang="el-GR" sz="1700" dirty="0"/>
              <a:t>ρατσιστή και ξενοφοβικό. Μάλιστα</a:t>
            </a:r>
            <a:r>
              <a:rPr lang="el-GR" sz="1700" dirty="0" smtClean="0"/>
              <a:t>, </a:t>
            </a:r>
            <a:r>
              <a:rPr lang="el-GR" sz="1700" dirty="0"/>
              <a:t>σε μαγνητοσκόπηση ο εν λόγω αστυνομικός εμφανίζεται να αναφέρεται απαξιωτικά 41 φορές στη λέξη «νέγρος».</a:t>
            </a:r>
          </a:p>
          <a:p>
            <a:r>
              <a:rPr lang="el-GR" sz="1700" dirty="0"/>
              <a:t>Αντίθετα, το επιχείρημα ότι ο Simpson έπασχε από αρθρίτιδα, αδυνατώντας σωματικά να έχει τελέσει τα ειδεχθή εγκλήματα καταρρίφθηκε, όταν αποδείχτηκε ότι λίγες μέρες νωρίτερα ασκούταν κανονικά. Προβλήθηκε μάλιστα ένα βίντεο όπου εξασκούταν με κινήσεις που παρέπεμπαν σε γροθιές και ο ίδιος προέτρεψε να εξασκηθούν οι άντρες στις γυναίκες τους.</a:t>
            </a:r>
          </a:p>
          <a:p>
            <a:pPr>
              <a:buNone/>
            </a:pPr>
            <a:endParaRPr lang="el-GR" dirty="0"/>
          </a:p>
        </p:txBody>
      </p:sp>
      <p:pic>
        <p:nvPicPr>
          <p:cNvPr id="4" name="3 - Εικόνα" descr="laywer1.jpg"/>
          <p:cNvPicPr>
            <a:picLocks noChangeAspect="1"/>
          </p:cNvPicPr>
          <p:nvPr/>
        </p:nvPicPr>
        <p:blipFill>
          <a:blip r:embed="rId2" cstate="email"/>
          <a:stretch>
            <a:fillRect/>
          </a:stretch>
        </p:blipFill>
        <p:spPr>
          <a:xfrm>
            <a:off x="571472" y="714357"/>
            <a:ext cx="2654862" cy="2386015"/>
          </a:xfrm>
          <a:prstGeom prst="rect">
            <a:avLst/>
          </a:prstGeom>
        </p:spPr>
      </p:pic>
      <p:pic>
        <p:nvPicPr>
          <p:cNvPr id="5" name="4 - Εικόνα" descr="laywer2.jpg"/>
          <p:cNvPicPr>
            <a:picLocks noChangeAspect="1"/>
          </p:cNvPicPr>
          <p:nvPr/>
        </p:nvPicPr>
        <p:blipFill>
          <a:blip r:embed="rId3" cstate="email"/>
          <a:stretch>
            <a:fillRect/>
          </a:stretch>
        </p:blipFill>
        <p:spPr>
          <a:xfrm>
            <a:off x="428596" y="4214818"/>
            <a:ext cx="3211782" cy="17985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4643446"/>
          </a:xfrm>
        </p:spPr>
        <p:txBody>
          <a:bodyPr>
            <a:normAutofit/>
          </a:bodyPr>
          <a:lstStyle/>
          <a:p>
            <a:pPr>
              <a:buNone/>
            </a:pPr>
            <a:r>
              <a:rPr lang="el-GR" sz="2000" dirty="0"/>
              <a:t>Ενδιαφέρουσα είναι και η σκηνή όταν </a:t>
            </a:r>
            <a:r>
              <a:rPr lang="el-GR" sz="2000" dirty="0" smtClean="0"/>
              <a:t>ο</a:t>
            </a:r>
            <a:r>
              <a:rPr lang="en-US" sz="2000" dirty="0" smtClean="0"/>
              <a:t> </a:t>
            </a:r>
            <a:r>
              <a:rPr lang="el-GR" sz="2000" dirty="0" smtClean="0"/>
              <a:t>Simpson </a:t>
            </a:r>
            <a:r>
              <a:rPr lang="el-GR" sz="2000" dirty="0"/>
              <a:t>κλήθηκε να δοκιμάσει ένα από τα γάντια που βρέθηκαν στο σπίτι του, για να διαπιστωθεί ότι το μέγεθος δεν ταίριαζε. Ιστορική έμεινε η φράση ενός από τους συνηγόρους του Simpson, «Αν το γάντι δεν ταιριάζει, πρέπει να αθωωθείς» </a:t>
            </a:r>
            <a:r>
              <a:rPr lang="en-US" sz="2000" dirty="0" smtClean="0"/>
              <a:t>.</a:t>
            </a:r>
            <a:r>
              <a:rPr lang="el-GR" sz="2000" dirty="0" smtClean="0"/>
              <a:t>Παρ</a:t>
            </a:r>
            <a:r>
              <a:rPr lang="el-GR" sz="2000" dirty="0"/>
              <a:t>' όλη την ευκολία της διαπίστωσης αυτής έχουν διατυπωθεί αρκετές επιφυλάξεις ως προς το αποδεικτικό αυτό «τέχνασμα». Συγκεκριμένα, υποστηρίζεται ότι το μέγεθος του γαντιού είχε αλλοιωθεί και το σχήμα του παραμορφωθεί, καθώς είχε απορροφήσει μεγάλες ποσότητες αίματος και κατά τη διάρκεια της δίκης μεταβαλλόταν η θερμοκρασία. Εξάλλου, ο Simpson το δοκίμασε, φορώντας ήδη λευκά γάντια. Το εν λόγω αποδεικτικό στοιχείο εντάσσεται στην κατηγορία των έμμεσων αποδείξεων </a:t>
            </a:r>
            <a:r>
              <a:rPr lang="en-US" sz="2000" dirty="0" smtClean="0"/>
              <a:t>,</a:t>
            </a:r>
            <a:r>
              <a:rPr lang="el-GR" sz="2000" dirty="0" smtClean="0"/>
              <a:t>καθώς </a:t>
            </a:r>
            <a:r>
              <a:rPr lang="el-GR" sz="2000" dirty="0"/>
              <a:t>η αποδεικτική ισχύς και πειθώ ενός επιχειρήματος βασίζεται στην εξαγωγή συμπερασμάτων βάσει της κοινής πείρας και λογικής.</a:t>
            </a:r>
          </a:p>
        </p:txBody>
      </p:sp>
      <p:pic>
        <p:nvPicPr>
          <p:cNvPr id="4" name="3 - Εικόνα" descr="gloves1.jpg"/>
          <p:cNvPicPr>
            <a:picLocks noChangeAspect="1"/>
          </p:cNvPicPr>
          <p:nvPr/>
        </p:nvPicPr>
        <p:blipFill>
          <a:blip r:embed="rId2" cstate="email"/>
          <a:stretch>
            <a:fillRect/>
          </a:stretch>
        </p:blipFill>
        <p:spPr>
          <a:xfrm>
            <a:off x="1285853" y="4072054"/>
            <a:ext cx="2427129" cy="2457451"/>
          </a:xfrm>
          <a:prstGeom prst="rect">
            <a:avLst/>
          </a:prstGeom>
        </p:spPr>
      </p:pic>
      <p:pic>
        <p:nvPicPr>
          <p:cNvPr id="5" name="4 - Εικόνα" descr="gloves2.jpg"/>
          <p:cNvPicPr>
            <a:picLocks noChangeAspect="1"/>
          </p:cNvPicPr>
          <p:nvPr/>
        </p:nvPicPr>
        <p:blipFill>
          <a:blip r:embed="rId3" cstate="email"/>
          <a:stretch>
            <a:fillRect/>
          </a:stretch>
        </p:blipFill>
        <p:spPr>
          <a:xfrm>
            <a:off x="4714878" y="4286256"/>
            <a:ext cx="3571900" cy="200026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 y="0"/>
            <a:ext cx="9286844" cy="6858000"/>
          </a:xfrm>
        </p:spPr>
        <p:txBody>
          <a:bodyPr>
            <a:noAutofit/>
          </a:bodyPr>
          <a:lstStyle/>
          <a:p>
            <a:r>
              <a:rPr lang="el-GR" sz="1500" b="1" dirty="0"/>
              <a:t>Η αστική δίκη</a:t>
            </a:r>
            <a:endParaRPr lang="el-GR" sz="1500" dirty="0"/>
          </a:p>
          <a:p>
            <a:r>
              <a:rPr lang="el-GR" sz="1500" dirty="0"/>
              <a:t>Το 1997 οι γονείς του θανόντος κατέθεσαν στα πολιτικά δικαστήρια αγωγή εναντίον του Simpson, διεκδικώντας αποζημίωση για ψυχική οδύνη με βάση το </a:t>
            </a:r>
            <a:r>
              <a:rPr lang="el-GR" sz="1500" dirty="0" smtClean="0"/>
              <a:t>δικαιοπρακτικό </a:t>
            </a:r>
            <a:r>
              <a:rPr lang="el-GR" sz="1500" dirty="0"/>
              <a:t>δίκαιο. Η δίκη διήρκεσε τέσσερις μήνες. Αντίθετα με την ποινική δίκη, η αστική έλαβε χώρα  στη Σάντα Μόνικα, με εντελώς διαφορετική σύνθεση ως προς το σώμα ενόρκων. Αυτή όμως δεν ήταν η μόνη διαφορά. Ο δικαστής </a:t>
            </a:r>
            <a:r>
              <a:rPr lang="el-GR" sz="1500" dirty="0" err="1"/>
              <a:t>Hiroshi</a:t>
            </a:r>
            <a:r>
              <a:rPr lang="el-GR" sz="1500" dirty="0"/>
              <a:t> </a:t>
            </a:r>
            <a:r>
              <a:rPr lang="el-GR" sz="1500" dirty="0" err="1"/>
              <a:t>Fujisaki</a:t>
            </a:r>
            <a:r>
              <a:rPr lang="el-GR" sz="1500" dirty="0"/>
              <a:t>, αρνήθηκε να επιτρέψει τη δημοσιότητα της δίκης μέσω της τηλεοπτικής της προβολής, αποτρέποντας πιθανές παρεμβάσεις και επιρροές στο σώμα των ενόρκων και στη διαμόρφωση της κρίσης τους</a:t>
            </a:r>
            <a:r>
              <a:rPr lang="el-GR" sz="1500" dirty="0" smtClean="0"/>
              <a:t>. Η </a:t>
            </a:r>
            <a:r>
              <a:rPr lang="el-GR" sz="1500" dirty="0"/>
              <a:t>αποζημίωση με κυρωτικό χαρακτήρα με στόχο τη γενική και ειδική πρόληψη δεν είναι αρκετά συνήθης </a:t>
            </a:r>
            <a:r>
              <a:rPr lang="el-GR" sz="1500" dirty="0" smtClean="0"/>
              <a:t>στο δικαιοπρακτικό </a:t>
            </a:r>
            <a:r>
              <a:rPr lang="el-GR" sz="1500" dirty="0"/>
              <a:t>δίκαιο </a:t>
            </a:r>
            <a:r>
              <a:rPr lang="el-GR" sz="1500" dirty="0" smtClean="0"/>
              <a:t>, </a:t>
            </a:r>
            <a:r>
              <a:rPr lang="el-GR" sz="1500" dirty="0"/>
              <a:t>σε αντίθεση με την παράβαση ενδοσυμβατικών υποχρεώσεων, γεγονός που αποδεικνύει τη διαφορετική ψυχοσύνθεση και σύνθεση του σώματος των ενόρκων.</a:t>
            </a:r>
          </a:p>
          <a:p>
            <a:r>
              <a:rPr lang="el-GR" sz="1500" b="1" dirty="0" smtClean="0"/>
              <a:t>Νέα στοιχεία</a:t>
            </a:r>
            <a:endParaRPr lang="el-GR" sz="1500" dirty="0" smtClean="0"/>
          </a:p>
          <a:p>
            <a:r>
              <a:rPr lang="el-GR" sz="1500" dirty="0" smtClean="0"/>
              <a:t>Το 1998, τέσσερα χρόνια μετά τις δολοφονίες, ένας εργαζόμενος σε οικοδομική εταιρεία είχε βρει θαμμένο ένα μαχαίρι, στον κήπο του σπιτιού του</a:t>
            </a:r>
            <a:r>
              <a:rPr lang="en-US" sz="1500" dirty="0" smtClean="0"/>
              <a:t> </a:t>
            </a:r>
            <a:r>
              <a:rPr lang="el-GR" sz="1500" dirty="0" smtClean="0"/>
              <a:t>Simpson</a:t>
            </a:r>
            <a:r>
              <a:rPr lang="en-US" sz="1500" dirty="0" smtClean="0"/>
              <a:t> </a:t>
            </a:r>
            <a:r>
              <a:rPr lang="el-GR" sz="1500" dirty="0" smtClean="0"/>
              <a:t>. Η απόφασή του να το παραδώσει σε αστυνομικό που βρισκόταν εκτός υπηρεσίας αποδείχθηκε καθοριστική. Ο αστυνομικός δεν αποκάλυψε την ύπαρξή του μέχρι και τον Ιανουάριο 2016, όταν πια έφτασε η στιγμή της συνταξιοδότησής του. Όταν οι υπεύθυνοι της αστυνομίας της πόλης ενημερώθηκαν για το μαχαίρι που είχε στην κατοχή του, απαίτησαν να τους το παραδώσει προκειμένου να εξετάσουν αν αποτελεί το όπλο που χρησιμοποιήθηκε στη διπλή δολοφονία και στις 4 Μαρτίου ενημέρωσαν σχετικά το κοινό. Σύμφωνα με πηγές της εφημερίδας </a:t>
            </a:r>
            <a:r>
              <a:rPr lang="el-GR" sz="1500" dirty="0" err="1" smtClean="0"/>
              <a:t>Daily</a:t>
            </a:r>
            <a:r>
              <a:rPr lang="el-GR" sz="1500" dirty="0" smtClean="0"/>
              <a:t> </a:t>
            </a:r>
            <a:r>
              <a:rPr lang="el-GR" sz="1500" dirty="0" err="1" smtClean="0"/>
              <a:t>News</a:t>
            </a:r>
            <a:r>
              <a:rPr lang="el-GR" sz="1500" dirty="0" smtClean="0"/>
              <a:t> το</a:t>
            </a:r>
            <a:r>
              <a:rPr lang="en-US" sz="1500" dirty="0" smtClean="0"/>
              <a:t> </a:t>
            </a:r>
            <a:r>
              <a:rPr lang="el-GR" sz="1500" dirty="0" smtClean="0"/>
              <a:t>γενετικό υλικό στο εντοπισθέν μαχαίρι δεν ταυτίζεται με εκείνο του </a:t>
            </a:r>
            <a:r>
              <a:rPr lang="el-GR" sz="1500" dirty="0" err="1" smtClean="0"/>
              <a:t>O.J.Simpson</a:t>
            </a:r>
            <a:r>
              <a:rPr lang="el-GR" sz="1500" dirty="0" smtClean="0"/>
              <a:t>.</a:t>
            </a:r>
          </a:p>
          <a:p>
            <a:r>
              <a:rPr lang="el-GR" sz="1500" b="1" dirty="0" smtClean="0"/>
              <a:t>Νέες κατηγορίες</a:t>
            </a:r>
            <a:endParaRPr lang="el-GR" sz="1500" dirty="0" smtClean="0"/>
          </a:p>
          <a:p>
            <a:r>
              <a:rPr lang="el-GR" sz="1500" dirty="0" smtClean="0"/>
              <a:t>Στις 13 Σεπτεμβρίου 2007 μια ομάδα ενόπλων εισέβαλε στο δωμάτιο ενός εμπόρου αθλητικών αναμνηστικών, ο οποίος διέμενε σε ξενοδοχείο του Λας Βέγκας, ληστεύοντάς τον. Τρεις μέρες μετά, απαγγέλθηκαν κατηγορίες και εναντίον του Simpson, ο οποίος υποστηρίχθηκε ότι ήταν μεταξύ των ενόπλων.</a:t>
            </a:r>
            <a:r>
              <a:rPr lang="en-US" sz="1500" dirty="0" smtClean="0"/>
              <a:t> </a:t>
            </a:r>
            <a:r>
              <a:rPr lang="el-GR" sz="1500" dirty="0" smtClean="0"/>
              <a:t>Η δίκη ξεκίνησε στις 8 Σεπτεμβρίου 2008 στη Νεβάδα και αυτή τη φορά οι ένορκοι ήταν όλοι λευκοί. Η διάρκειά της ήταν σχετικά σύντομη και στις 3 Οκτωβρίου 2008, τη μέρα που συμπληρώνονταν ακριβώς 13 χρόνια από την αθώωσή του για τη δολοφονία της πρώην συζύγου του και του </a:t>
            </a:r>
            <a:r>
              <a:rPr lang="el-GR" sz="1500" dirty="0" err="1" smtClean="0"/>
              <a:t>Γκόλντμαν</a:t>
            </a:r>
            <a:r>
              <a:rPr lang="el-GR" sz="1500" dirty="0" smtClean="0"/>
              <a:t>, ο  </a:t>
            </a:r>
            <a:r>
              <a:rPr lang="el-GR" sz="1500" dirty="0" err="1" smtClean="0"/>
              <a:t>O.J.Simpson</a:t>
            </a:r>
            <a:r>
              <a:rPr lang="el-GR" sz="1500" dirty="0" smtClean="0"/>
              <a:t> κρίθηκε ένοχος για συμμετοχή σε</a:t>
            </a:r>
            <a:r>
              <a:rPr lang="en-US" sz="1500" dirty="0" smtClean="0"/>
              <a:t> </a:t>
            </a:r>
            <a:r>
              <a:rPr lang="el-GR" sz="1500" dirty="0" smtClean="0"/>
              <a:t>ένοπλη ληστεία και απαγωγή και καταδικάστηκε</a:t>
            </a:r>
            <a:r>
              <a:rPr lang="en-US" sz="1500" dirty="0" smtClean="0"/>
              <a:t> </a:t>
            </a:r>
            <a:r>
              <a:rPr lang="el-GR" sz="1500" dirty="0" smtClean="0"/>
              <a:t>σε 33 χρόνια .</a:t>
            </a:r>
          </a:p>
          <a:p>
            <a:pPr>
              <a:buNone/>
            </a:pPr>
            <a:endParaRPr lang="el-GR" sz="1500" dirty="0" smtClean="0"/>
          </a:p>
          <a:p>
            <a:pPr>
              <a:buNone/>
            </a:pPr>
            <a:endParaRPr lang="el-GR" sz="1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3131840" y="285728"/>
            <a:ext cx="5688632" cy="6383632"/>
          </a:xfrm>
        </p:spPr>
        <p:txBody>
          <a:bodyPr>
            <a:noAutofit/>
          </a:bodyPr>
          <a:lstStyle/>
          <a:p>
            <a:pPr algn="ctr">
              <a:buNone/>
            </a:pPr>
            <a:r>
              <a:rPr lang="el-GR" sz="2400" dirty="0" smtClean="0"/>
              <a:t>Μετά από αρκετά χρόνια ο ίδιος ο </a:t>
            </a:r>
            <a:r>
              <a:rPr lang="en-US" sz="2400" dirty="0" smtClean="0"/>
              <a:t>O.J. Simpson </a:t>
            </a:r>
            <a:r>
              <a:rPr lang="el-GR" sz="2400" dirty="0" smtClean="0"/>
              <a:t>μέσα από τη φυλακή , καθώς καταδικάστηκε για κλοπή</a:t>
            </a:r>
            <a:r>
              <a:rPr lang="en-US" sz="2400" dirty="0" smtClean="0"/>
              <a:t>,</a:t>
            </a:r>
            <a:r>
              <a:rPr lang="el-GR" sz="2400" dirty="0" smtClean="0"/>
              <a:t> σε συνεργασία με γνωστό του δημοσιογράφο έγραψε ένα  βιβλίο όπου διηγείτο τι θα έκανε υποθετικά εάν είχε διαπράξει τους φόνους. Οι περιγραφές του ήταν τόσο αληθοφανής και αναλυτικές που μετά από δικαστήριο με την οικογένεια του ενός θύματος ο τίτλος του βιβλίου από </a:t>
            </a:r>
            <a:r>
              <a:rPr lang="en-US" sz="2400" dirty="0" smtClean="0"/>
              <a:t>If I did it </a:t>
            </a:r>
            <a:r>
              <a:rPr lang="el-GR" sz="2400" dirty="0" smtClean="0"/>
              <a:t> μετονομάστηκε σε </a:t>
            </a:r>
            <a:r>
              <a:rPr lang="en-US" sz="2400" dirty="0" smtClean="0"/>
              <a:t>If I did it: confession of a killer</a:t>
            </a:r>
            <a:r>
              <a:rPr lang="el-GR" sz="2400" dirty="0" smtClean="0"/>
              <a:t>. Την ίδια στιγμή η αντίδικος του στην υπόθεση αυτή εξέδωσε και αυτή με τη σειρά της βιβλίο, στο οποίο παρουσίαζε τα αδιάσειστα στοιχειά της υπόθεσης και το οποίο είχε τον τίτλο </a:t>
            </a:r>
            <a:r>
              <a:rPr lang="en-US" sz="2400" dirty="0" smtClean="0"/>
              <a:t>Without a doubt</a:t>
            </a:r>
            <a:endParaRPr lang="el-GR" sz="2400" dirty="0"/>
          </a:p>
        </p:txBody>
      </p:sp>
      <p:pic>
        <p:nvPicPr>
          <p:cNvPr id="10" name="9 - Εικόνα" descr="220px-If_I_did_It_2.png"/>
          <p:cNvPicPr>
            <a:picLocks noChangeAspect="1"/>
          </p:cNvPicPr>
          <p:nvPr/>
        </p:nvPicPr>
        <p:blipFill>
          <a:blip r:embed="rId2" cstate="email"/>
          <a:stretch>
            <a:fillRect/>
          </a:stretch>
        </p:blipFill>
        <p:spPr>
          <a:xfrm rot="21075551">
            <a:off x="544966" y="412346"/>
            <a:ext cx="2232248" cy="3084922"/>
          </a:xfrm>
          <a:prstGeom prst="rect">
            <a:avLst/>
          </a:prstGeom>
        </p:spPr>
      </p:pic>
      <p:pic>
        <p:nvPicPr>
          <p:cNvPr id="5" name="4 - Εικόνα" descr="doupts.jpg"/>
          <p:cNvPicPr>
            <a:picLocks noChangeAspect="1"/>
          </p:cNvPicPr>
          <p:nvPr/>
        </p:nvPicPr>
        <p:blipFill>
          <a:blip r:embed="rId3" cstate="email"/>
          <a:stretch>
            <a:fillRect/>
          </a:stretch>
        </p:blipFill>
        <p:spPr>
          <a:xfrm rot="942067">
            <a:off x="622563" y="3362993"/>
            <a:ext cx="2058088" cy="302594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784"/>
            <a:ext cx="8229600" cy="5649491"/>
          </a:xfrm>
        </p:spPr>
        <p:txBody>
          <a:bodyPr>
            <a:normAutofit fontScale="85000" lnSpcReduction="10000"/>
          </a:bodyPr>
          <a:lstStyle/>
          <a:p>
            <a:pPr>
              <a:buNone/>
            </a:pPr>
            <a:r>
              <a:rPr lang="el-GR" dirty="0" smtClean="0"/>
              <a:t>                              </a:t>
            </a:r>
            <a:r>
              <a:rPr lang="el-GR" b="1" dirty="0" smtClean="0"/>
              <a:t>Συμπεράσματα</a:t>
            </a:r>
          </a:p>
          <a:p>
            <a:pPr>
              <a:buNone/>
            </a:pPr>
            <a:r>
              <a:rPr lang="el-GR" dirty="0" smtClean="0"/>
              <a:t>     Ολοκληρώνοντας την εργασία ,  θα θέλαμε να τονίσουμε πως διαλέξαμε την υπόθεση για να δείξουμε πόσο ακραία μπορεί να γίνει η συμπεριφορά ενός  ανθρώπου ο οποίος καμιά φορά φτάνει  να σκοτώνει χωρίς έλεος και με τόση βιαιότητα η οποία στην περίπτωση του </a:t>
            </a:r>
            <a:r>
              <a:rPr lang="en-US" dirty="0" smtClean="0"/>
              <a:t>O.J. Simpson  </a:t>
            </a:r>
            <a:r>
              <a:rPr lang="el-GR" dirty="0" smtClean="0"/>
              <a:t>προήλθε από ψυχολογικά προβλήματα στην παιδική του ηλικία.  Η δίκη αυτή συγκλόνισε την υφήλιο και έγινε ευρέως γνωστή λόγω της διασημότητας του αλλά και του χρώματος του δέρματος το  οποίο ήταν  αίτιο για αρνητικά σχόλια και σε  συνδυασμό με τις προκαταλήψεις της εποχής εκείνης , είχε μεγάλη επίδραση στην πολύκροτη αυτή δίκη. </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n-US" sz="1600" b="1" dirty="0" smtClean="0"/>
              <a:t> </a:t>
            </a:r>
            <a:r>
              <a:rPr lang="el-GR" sz="1600" b="1" dirty="0" smtClean="0"/>
              <a:t>                                      </a:t>
            </a:r>
            <a:r>
              <a:rPr lang="el-GR" sz="2800" b="1" dirty="0" smtClean="0"/>
              <a:t>Πηγές</a:t>
            </a:r>
            <a:endParaRPr lang="el-GR" sz="2800" dirty="0"/>
          </a:p>
          <a:p>
            <a:r>
              <a:rPr lang="el-GR" sz="2400" dirty="0"/>
              <a:t>http://simpson.walraven.org/ (για πρακτικά </a:t>
            </a:r>
            <a:r>
              <a:rPr lang="el-GR" sz="2400" dirty="0" smtClean="0"/>
              <a:t>δίκης </a:t>
            </a:r>
            <a:r>
              <a:rPr lang="el-GR" sz="2400" dirty="0"/>
              <a:t>–μάρτυρες, αποδεικτικά στοιχεία, σκέψεις δικαστηρίου)</a:t>
            </a:r>
          </a:p>
          <a:p>
            <a:r>
              <a:rPr lang="el-GR" sz="2400" dirty="0"/>
              <a:t>http://edition.cnn.com/US/OJ/index.html</a:t>
            </a:r>
          </a:p>
          <a:p>
            <a:r>
              <a:rPr lang="el-GR" sz="2400" dirty="0"/>
              <a:t>http://law2.umkc.edu/faculty/projects/ftrials/Simpson/simpson.htm</a:t>
            </a:r>
          </a:p>
          <a:p>
            <a:r>
              <a:rPr lang="el-GR" sz="2400" dirty="0"/>
              <a:t>http://www.nydailynews.com/news/national/dna-tests-match-buried-knife-o-simpson-case-article-1.2564840</a:t>
            </a:r>
          </a:p>
          <a:p>
            <a:r>
              <a:rPr lang="el-GR" sz="2400" dirty="0"/>
              <a:t>Άρθρα στον ελληνικό </a:t>
            </a:r>
            <a:r>
              <a:rPr lang="el-GR" sz="2400" dirty="0" smtClean="0"/>
              <a:t>τύπο</a:t>
            </a:r>
          </a:p>
          <a:p>
            <a:pPr>
              <a:buNone/>
            </a:pPr>
            <a:r>
              <a:rPr lang="el-GR" sz="2400" dirty="0" smtClean="0"/>
              <a:t>                   </a:t>
            </a:r>
            <a:r>
              <a:rPr lang="el-GR" sz="2800" b="1" dirty="0" smtClean="0"/>
              <a:t>Μέλη  ομάδας </a:t>
            </a:r>
          </a:p>
          <a:p>
            <a:r>
              <a:rPr lang="el-GR" sz="2400" dirty="0" smtClean="0"/>
              <a:t>  Βασιλείου Μαίρη</a:t>
            </a:r>
          </a:p>
          <a:p>
            <a:r>
              <a:rPr lang="el-GR" sz="2400" dirty="0" smtClean="0"/>
              <a:t>  Καμπρή Κων/να</a:t>
            </a:r>
          </a:p>
          <a:p>
            <a:r>
              <a:rPr lang="el-GR" sz="2400" dirty="0" smtClean="0"/>
              <a:t>  Καρασάββα Μυρσίνη</a:t>
            </a:r>
          </a:p>
          <a:p>
            <a:r>
              <a:rPr lang="el-GR" sz="2400" dirty="0" smtClean="0"/>
              <a:t>  Βελέντζας Δημήτρης</a:t>
            </a:r>
          </a:p>
          <a:p>
            <a:r>
              <a:rPr lang="el-GR" sz="2400" dirty="0" smtClean="0"/>
              <a:t>  Γιαννής Άγγελος</a:t>
            </a:r>
            <a:endParaRPr lang="el-GR" sz="2400" dirty="0"/>
          </a:p>
          <a:p>
            <a:pPr>
              <a:buNone/>
            </a:pP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a:bodyPr>
          <a:lstStyle/>
          <a:p>
            <a:r>
              <a:rPr lang="el-GR" sz="2400" dirty="0" smtClean="0"/>
              <a:t>Εργασία Α’ τετραμήνου </a:t>
            </a:r>
            <a:endParaRPr lang="el-GR" sz="2400" dirty="0"/>
          </a:p>
        </p:txBody>
      </p:sp>
      <p:sp>
        <p:nvSpPr>
          <p:cNvPr id="3" name="2 - Θέση περιεχομένου"/>
          <p:cNvSpPr>
            <a:spLocks noGrp="1"/>
          </p:cNvSpPr>
          <p:nvPr>
            <p:ph idx="1"/>
          </p:nvPr>
        </p:nvSpPr>
        <p:spPr>
          <a:xfrm>
            <a:off x="428596" y="1142989"/>
            <a:ext cx="8258204" cy="4983179"/>
          </a:xfrm>
        </p:spPr>
        <p:txBody>
          <a:bodyPr>
            <a:normAutofit/>
          </a:bodyPr>
          <a:lstStyle/>
          <a:p>
            <a:pPr>
              <a:buNone/>
            </a:pPr>
            <a:r>
              <a:rPr lang="el-GR" sz="1800" dirty="0" smtClean="0">
                <a:solidFill>
                  <a:schemeClr val="tx1">
                    <a:lumMod val="95000"/>
                    <a:lumOff val="5000"/>
                  </a:schemeClr>
                </a:solidFill>
              </a:rPr>
              <a:t>        Η ομάδα μας  αυτό το τετράμηνο ασχολήθηκε με την δίκη και την εγκληματική ζωή του </a:t>
            </a:r>
            <a:r>
              <a:rPr lang="en-US" sz="1800" dirty="0" smtClean="0">
                <a:solidFill>
                  <a:schemeClr val="tx1">
                    <a:lumMod val="95000"/>
                    <a:lumOff val="5000"/>
                  </a:schemeClr>
                </a:solidFill>
              </a:rPr>
              <a:t>Ted Bundy. </a:t>
            </a:r>
            <a:r>
              <a:rPr lang="el-GR" sz="1800" dirty="0" smtClean="0">
                <a:solidFill>
                  <a:schemeClr val="tx1">
                    <a:lumMod val="95000"/>
                    <a:lumOff val="5000"/>
                  </a:schemeClr>
                </a:solidFill>
              </a:rPr>
              <a:t>Την ιστορία ενός νεκρόφιλου κατά συρροή δολοφόνου που κατάφερε μέσα σε 42 χρόνια να επηρεάσει την ζωή εκατοντάδων ανθρώπων</a:t>
            </a:r>
            <a:r>
              <a:rPr lang="en-US" sz="1800" dirty="0" smtClean="0">
                <a:solidFill>
                  <a:schemeClr val="tx1">
                    <a:lumMod val="95000"/>
                    <a:lumOff val="5000"/>
                  </a:schemeClr>
                </a:solidFill>
              </a:rPr>
              <a:t>.</a:t>
            </a:r>
            <a:endParaRPr lang="el-GR" sz="1800" dirty="0" smtClean="0">
              <a:solidFill>
                <a:schemeClr val="tx1">
                  <a:lumMod val="95000"/>
                  <a:lumOff val="5000"/>
                </a:schemeClr>
              </a:solidFill>
            </a:endParaRPr>
          </a:p>
          <a:p>
            <a:pPr>
              <a:buNone/>
            </a:pPr>
            <a:endParaRPr lang="el-GR" sz="1800" dirty="0" smtClean="0">
              <a:solidFill>
                <a:schemeClr val="tx1">
                  <a:lumMod val="95000"/>
                  <a:lumOff val="5000"/>
                </a:schemeClr>
              </a:solidFill>
            </a:endParaRPr>
          </a:p>
          <a:p>
            <a:pPr>
              <a:buNone/>
            </a:pPr>
            <a:endParaRPr lang="el-GR" sz="1800" dirty="0" smtClean="0">
              <a:solidFill>
                <a:schemeClr val="tx1">
                  <a:lumMod val="95000"/>
                  <a:lumOff val="5000"/>
                </a:schemeClr>
              </a:solidFill>
            </a:endParaRPr>
          </a:p>
          <a:p>
            <a:pPr>
              <a:buNone/>
            </a:pPr>
            <a:endParaRPr lang="el-GR" sz="1800" dirty="0" smtClean="0">
              <a:solidFill>
                <a:schemeClr val="tx1">
                  <a:lumMod val="95000"/>
                  <a:lumOff val="5000"/>
                </a:schemeClr>
              </a:solidFill>
            </a:endParaRPr>
          </a:p>
          <a:p>
            <a:pPr>
              <a:buNone/>
            </a:pPr>
            <a:r>
              <a:rPr lang="el-GR" sz="1800" dirty="0" smtClean="0">
                <a:solidFill>
                  <a:schemeClr val="tx1">
                    <a:lumMod val="95000"/>
                    <a:lumOff val="5000"/>
                  </a:schemeClr>
                </a:solidFill>
              </a:rPr>
              <a:t>-Αλεξάκη Λυδία</a:t>
            </a:r>
          </a:p>
          <a:p>
            <a:pPr>
              <a:buNone/>
            </a:pPr>
            <a:r>
              <a:rPr lang="el-GR" sz="1800" dirty="0" smtClean="0">
                <a:solidFill>
                  <a:schemeClr val="tx1">
                    <a:lumMod val="95000"/>
                    <a:lumOff val="5000"/>
                  </a:schemeClr>
                </a:solidFill>
              </a:rPr>
              <a:t>-Αρβανίτη Ιωάννα</a:t>
            </a:r>
          </a:p>
          <a:p>
            <a:pPr>
              <a:buNone/>
            </a:pPr>
            <a:r>
              <a:rPr lang="el-GR" sz="1800" dirty="0" smtClean="0">
                <a:solidFill>
                  <a:schemeClr val="tx1">
                    <a:lumMod val="95000"/>
                    <a:lumOff val="5000"/>
                  </a:schemeClr>
                </a:solidFill>
              </a:rPr>
              <a:t>-Καίσαρη Ηλιάνα</a:t>
            </a:r>
          </a:p>
          <a:p>
            <a:pPr>
              <a:buNone/>
            </a:pPr>
            <a:r>
              <a:rPr lang="el-GR" sz="1800" dirty="0" smtClean="0">
                <a:solidFill>
                  <a:schemeClr val="tx1">
                    <a:lumMod val="95000"/>
                    <a:lumOff val="5000"/>
                  </a:schemeClr>
                </a:solidFill>
              </a:rPr>
              <a:t>-Βαλτατζή Ναταλία</a:t>
            </a:r>
          </a:p>
          <a:p>
            <a:pPr>
              <a:buNone/>
            </a:pPr>
            <a:r>
              <a:rPr lang="el-GR" sz="1800" dirty="0" smtClean="0">
                <a:solidFill>
                  <a:schemeClr val="tx1">
                    <a:lumMod val="95000"/>
                    <a:lumOff val="5000"/>
                  </a:schemeClr>
                </a:solidFill>
              </a:rPr>
              <a:t>-Βαλτατζής Δημήτρης</a:t>
            </a:r>
            <a:endParaRPr lang="el-GR" sz="1800" dirty="0"/>
          </a:p>
        </p:txBody>
      </p:sp>
      <p:pic>
        <p:nvPicPr>
          <p:cNvPr id="4" name="3 - Εικόνα" descr="13844146_web1_M2-JulcolBundy-EDH-181005 (2).jpg"/>
          <p:cNvPicPr>
            <a:picLocks noChangeAspect="1"/>
          </p:cNvPicPr>
          <p:nvPr/>
        </p:nvPicPr>
        <p:blipFill>
          <a:blip r:embed="rId2" cstate="email"/>
          <a:stretch>
            <a:fillRect/>
          </a:stretch>
        </p:blipFill>
        <p:spPr>
          <a:xfrm>
            <a:off x="3929058" y="2857503"/>
            <a:ext cx="3857652" cy="2628025"/>
          </a:xfrm>
          <a:prstGeom prst="rect">
            <a:avLst/>
          </a:prstGeom>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1"/>
            <a:ext cx="7772400" cy="785818"/>
          </a:xfrm>
        </p:spPr>
        <p:txBody>
          <a:bodyPr>
            <a:normAutofit/>
          </a:bodyPr>
          <a:lstStyle/>
          <a:p>
            <a:r>
              <a:rPr lang="en-US" sz="2800" dirty="0"/>
              <a:t>T</a:t>
            </a:r>
            <a:r>
              <a:rPr lang="en-US" sz="2800" dirty="0" smtClean="0"/>
              <a:t>ed Bundy</a:t>
            </a:r>
            <a:r>
              <a:rPr lang="el-GR" sz="2800" dirty="0" smtClean="0"/>
              <a:t>…</a:t>
            </a:r>
            <a:r>
              <a:rPr lang="en-US" sz="2800" dirty="0" smtClean="0"/>
              <a:t> </a:t>
            </a:r>
            <a:r>
              <a:rPr lang="el-GR" sz="2800" dirty="0" smtClean="0"/>
              <a:t>ένας άνθρωπος , χιλιάδες ιστορίες</a:t>
            </a:r>
            <a:endParaRPr lang="el-GR" sz="2800" dirty="0"/>
          </a:p>
        </p:txBody>
      </p:sp>
      <p:sp>
        <p:nvSpPr>
          <p:cNvPr id="3" name="2 - Υπότιτλος"/>
          <p:cNvSpPr>
            <a:spLocks noGrp="1"/>
          </p:cNvSpPr>
          <p:nvPr>
            <p:ph type="subTitle" idx="1"/>
          </p:nvPr>
        </p:nvSpPr>
        <p:spPr>
          <a:xfrm>
            <a:off x="428598" y="1142984"/>
            <a:ext cx="8286808" cy="4857784"/>
          </a:xfrm>
        </p:spPr>
        <p:txBody>
          <a:bodyPr>
            <a:normAutofit/>
          </a:bodyPr>
          <a:lstStyle/>
          <a:p>
            <a:pPr algn="l"/>
            <a:r>
              <a:rPr lang="el-GR" sz="1600" b="1" dirty="0" smtClean="0">
                <a:solidFill>
                  <a:schemeClr val="tx1">
                    <a:lumMod val="95000"/>
                    <a:lumOff val="5000"/>
                  </a:schemeClr>
                </a:solidFill>
              </a:rPr>
              <a:t>Παιδική ηλικία:    </a:t>
            </a:r>
          </a:p>
          <a:p>
            <a:pPr algn="l"/>
            <a:r>
              <a:rPr lang="el-GR" sz="1600" dirty="0" smtClean="0">
                <a:solidFill>
                  <a:schemeClr val="tx1">
                    <a:lumMod val="95000"/>
                    <a:lumOff val="5000"/>
                  </a:schemeClr>
                </a:solidFill>
              </a:rPr>
              <a:t>Ο </a:t>
            </a:r>
            <a:r>
              <a:rPr lang="en-US" sz="1600" dirty="0" smtClean="0">
                <a:solidFill>
                  <a:schemeClr val="tx1">
                    <a:lumMod val="95000"/>
                    <a:lumOff val="5000"/>
                  </a:schemeClr>
                </a:solidFill>
              </a:rPr>
              <a:t>Ted </a:t>
            </a:r>
            <a:r>
              <a:rPr lang="el-GR" sz="1600" dirty="0" smtClean="0">
                <a:solidFill>
                  <a:schemeClr val="tx1">
                    <a:lumMod val="95000"/>
                    <a:lumOff val="5000"/>
                  </a:schemeClr>
                </a:solidFill>
              </a:rPr>
              <a:t>γεννήθηκε στο </a:t>
            </a:r>
            <a:r>
              <a:rPr lang="el-GR" sz="1600" dirty="0" err="1" smtClean="0">
                <a:solidFill>
                  <a:schemeClr val="tx1">
                    <a:lumMod val="95000"/>
                    <a:lumOff val="5000"/>
                  </a:schemeClr>
                </a:solidFill>
              </a:rPr>
              <a:t>Μπέρλινγκτον</a:t>
            </a:r>
            <a:r>
              <a:rPr lang="el-GR" sz="1600" dirty="0">
                <a:solidFill>
                  <a:schemeClr val="tx1">
                    <a:lumMod val="95000"/>
                    <a:lumOff val="5000"/>
                  </a:schemeClr>
                </a:solidFill>
              </a:rPr>
              <a:t> </a:t>
            </a:r>
            <a:r>
              <a:rPr lang="el-GR" sz="1600" dirty="0" smtClean="0">
                <a:solidFill>
                  <a:schemeClr val="tx1">
                    <a:lumMod val="95000"/>
                    <a:lumOff val="5000"/>
                  </a:schemeClr>
                </a:solidFill>
              </a:rPr>
              <a:t>των ΗΠΑ στις 24 Νοεμβρίου 1946 και απεβίωσε στην φυλακή της Φλόριντα στις 24 Ιανουαρίου του 1989 από την θανατική ποινή της ηλεκτρικής καρέκλας.</a:t>
            </a:r>
          </a:p>
          <a:p>
            <a:pPr algn="l"/>
            <a:r>
              <a:rPr lang="el-GR" sz="1600" dirty="0" smtClean="0">
                <a:solidFill>
                  <a:schemeClr val="tx1">
                    <a:lumMod val="95000"/>
                    <a:lumOff val="5000"/>
                  </a:schemeClr>
                </a:solidFill>
              </a:rPr>
              <a:t>Από μικρή ηλικία ζούσε σε ένα τοξικό οικογενειακό περιβάλλον νομίζοντας όλη του την ζωή ότι η γιαγιά του ήταν η μαμά του και η βιολογική μαμά του η αδερφή του. Αποδείχθηκε πως ο </a:t>
            </a:r>
            <a:r>
              <a:rPr lang="en-US" sz="1600" dirty="0" smtClean="0">
                <a:solidFill>
                  <a:schemeClr val="tx1">
                    <a:lumMod val="95000"/>
                    <a:lumOff val="5000"/>
                  </a:schemeClr>
                </a:solidFill>
              </a:rPr>
              <a:t>Bundy </a:t>
            </a:r>
            <a:r>
              <a:rPr lang="el-GR" sz="1600" dirty="0" smtClean="0">
                <a:solidFill>
                  <a:schemeClr val="tx1">
                    <a:lumMod val="95000"/>
                    <a:lumOff val="5000"/>
                  </a:schemeClr>
                </a:solidFill>
              </a:rPr>
              <a:t>ήταν παιδί του παππού του και της &lt;&lt;αδερφ</a:t>
            </a:r>
            <a:r>
              <a:rPr lang="el-GR" sz="1600" dirty="0">
                <a:solidFill>
                  <a:schemeClr val="tx1">
                    <a:lumMod val="95000"/>
                    <a:lumOff val="5000"/>
                  </a:schemeClr>
                </a:solidFill>
              </a:rPr>
              <a:t>ή</a:t>
            </a:r>
            <a:r>
              <a:rPr lang="el-GR" sz="1600" dirty="0" smtClean="0">
                <a:solidFill>
                  <a:schemeClr val="tx1">
                    <a:lumMod val="95000"/>
                    <a:lumOff val="5000"/>
                  </a:schemeClr>
                </a:solidFill>
              </a:rPr>
              <a:t>ς&gt;&gt; του αφού ο πατέρας της μαμάς του , βίασε την μητέρα του και έμεινε έγκυος με τον </a:t>
            </a:r>
            <a:r>
              <a:rPr lang="en-US" sz="1600" dirty="0" smtClean="0">
                <a:solidFill>
                  <a:schemeClr val="tx1">
                    <a:lumMod val="95000"/>
                    <a:lumOff val="5000"/>
                  </a:schemeClr>
                </a:solidFill>
              </a:rPr>
              <a:t>Ted.</a:t>
            </a:r>
            <a:r>
              <a:rPr lang="el-GR" sz="1600" dirty="0" smtClean="0">
                <a:solidFill>
                  <a:schemeClr val="tx1">
                    <a:lumMod val="95000"/>
                    <a:lumOff val="5000"/>
                  </a:schemeClr>
                </a:solidFill>
              </a:rPr>
              <a:t> Στα 5 του , η αδελφή του –η βιολογική του μητέρα</a:t>
            </a:r>
            <a:r>
              <a:rPr lang="en-US" sz="1600" dirty="0" smtClean="0">
                <a:solidFill>
                  <a:schemeClr val="tx1">
                    <a:lumMod val="95000"/>
                    <a:lumOff val="5000"/>
                  </a:schemeClr>
                </a:solidFill>
              </a:rPr>
              <a:t> </a:t>
            </a:r>
            <a:r>
              <a:rPr lang="el-GR" sz="1600" dirty="0" smtClean="0">
                <a:solidFill>
                  <a:schemeClr val="tx1">
                    <a:lumMod val="95000"/>
                    <a:lumOff val="5000"/>
                  </a:schemeClr>
                </a:solidFill>
              </a:rPr>
              <a:t>δηλαδή- , παντρεύτηκε τον </a:t>
            </a:r>
            <a:r>
              <a:rPr lang="en-US" sz="1600" dirty="0" smtClean="0">
                <a:solidFill>
                  <a:schemeClr val="tx1">
                    <a:lumMod val="95000"/>
                    <a:lumOff val="5000"/>
                  </a:schemeClr>
                </a:solidFill>
              </a:rPr>
              <a:t>John Bundy </a:t>
            </a:r>
            <a:r>
              <a:rPr lang="el-GR" sz="1600" dirty="0" smtClean="0">
                <a:solidFill>
                  <a:schemeClr val="tx1">
                    <a:lumMod val="95000"/>
                    <a:lumOff val="5000"/>
                  </a:schemeClr>
                </a:solidFill>
              </a:rPr>
              <a:t>και υιοθετώντας τον </a:t>
            </a:r>
            <a:r>
              <a:rPr lang="en-US" sz="1600" dirty="0" smtClean="0">
                <a:solidFill>
                  <a:schemeClr val="tx1">
                    <a:lumMod val="95000"/>
                    <a:lumOff val="5000"/>
                  </a:schemeClr>
                </a:solidFill>
              </a:rPr>
              <a:t>Ted  </a:t>
            </a:r>
            <a:r>
              <a:rPr lang="el-GR" sz="1600" dirty="0" smtClean="0">
                <a:solidFill>
                  <a:schemeClr val="tx1">
                    <a:lumMod val="95000"/>
                    <a:lumOff val="5000"/>
                  </a:schemeClr>
                </a:solidFill>
              </a:rPr>
              <a:t>κληρονόμησε το επίθετο του.</a:t>
            </a:r>
          </a:p>
          <a:p>
            <a:pPr algn="l"/>
            <a:endParaRPr lang="el-GR" sz="1600" dirty="0">
              <a:solidFill>
                <a:schemeClr val="tx1">
                  <a:lumMod val="95000"/>
                  <a:lumOff val="5000"/>
                </a:schemeClr>
              </a:solidFill>
            </a:endParaRPr>
          </a:p>
          <a:p>
            <a:pPr algn="l"/>
            <a:endParaRPr lang="el-GR" sz="1600" dirty="0" smtClean="0">
              <a:solidFill>
                <a:schemeClr val="tx1">
                  <a:lumMod val="95000"/>
                  <a:lumOff val="5000"/>
                </a:schemeClr>
              </a:solidFill>
            </a:endParaRPr>
          </a:p>
        </p:txBody>
      </p:sp>
      <p:pic>
        <p:nvPicPr>
          <p:cNvPr id="4" name="3 - Εικόνα" descr="young1.jpg"/>
          <p:cNvPicPr>
            <a:picLocks noChangeAspect="1"/>
          </p:cNvPicPr>
          <p:nvPr/>
        </p:nvPicPr>
        <p:blipFill>
          <a:blip r:embed="rId2" cstate="email"/>
          <a:stretch>
            <a:fillRect/>
          </a:stretch>
        </p:blipFill>
        <p:spPr>
          <a:xfrm>
            <a:off x="1000100" y="3500550"/>
            <a:ext cx="3460752" cy="2754759"/>
          </a:xfrm>
          <a:prstGeom prst="rect">
            <a:avLst/>
          </a:prstGeom>
        </p:spPr>
      </p:pic>
      <p:pic>
        <p:nvPicPr>
          <p:cNvPr id="5" name="4 - Εικόνα" descr="Ted-Bundy-.jpg"/>
          <p:cNvPicPr>
            <a:picLocks noChangeAspect="1"/>
          </p:cNvPicPr>
          <p:nvPr/>
        </p:nvPicPr>
        <p:blipFill>
          <a:blip r:embed="rId3" cstate="email"/>
          <a:stretch>
            <a:fillRect/>
          </a:stretch>
        </p:blipFill>
        <p:spPr>
          <a:xfrm>
            <a:off x="5286380" y="3429000"/>
            <a:ext cx="2788905" cy="2903638"/>
          </a:xfrm>
          <a:prstGeom prst="rect">
            <a:avLst/>
          </a:prstGeom>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68280"/>
          </a:xfrm>
        </p:spPr>
        <p:txBody>
          <a:bodyPr>
            <a:normAutofit fontScale="90000"/>
          </a:bodyPr>
          <a:lstStyle/>
          <a:p>
            <a:r>
              <a:rPr lang="el-GR" dirty="0" smtClean="0"/>
              <a:t>Η αφορμή</a:t>
            </a:r>
            <a:endParaRPr lang="el-GR" dirty="0"/>
          </a:p>
        </p:txBody>
      </p:sp>
      <p:sp>
        <p:nvSpPr>
          <p:cNvPr id="3" name="2 - Θέση περιεχομένου"/>
          <p:cNvSpPr>
            <a:spLocks noGrp="1"/>
          </p:cNvSpPr>
          <p:nvPr>
            <p:ph idx="1"/>
          </p:nvPr>
        </p:nvSpPr>
        <p:spPr>
          <a:xfrm>
            <a:off x="214282" y="928670"/>
            <a:ext cx="8472518" cy="5197493"/>
          </a:xfrm>
        </p:spPr>
        <p:txBody>
          <a:bodyPr>
            <a:normAutofit/>
          </a:bodyPr>
          <a:lstStyle/>
          <a:p>
            <a:pPr>
              <a:buNone/>
            </a:pPr>
            <a:r>
              <a:rPr lang="el-GR" sz="1600" dirty="0" smtClean="0"/>
              <a:t>              Λίγο πριν τις σπουδές του στο πανεπιστήμιο, βρισκόταν σε ερωτική σχέση με την </a:t>
            </a:r>
            <a:r>
              <a:rPr lang="el-GR" sz="1600" dirty="0" err="1" smtClean="0"/>
              <a:t>Στέφανι</a:t>
            </a:r>
            <a:r>
              <a:rPr lang="el-GR" sz="1600" dirty="0" smtClean="0"/>
              <a:t> </a:t>
            </a:r>
            <a:r>
              <a:rPr lang="el-GR" sz="1600" dirty="0" err="1" smtClean="0"/>
              <a:t>Μπρουκς</a:t>
            </a:r>
            <a:r>
              <a:rPr lang="el-GR" sz="1600" dirty="0" smtClean="0"/>
              <a:t>. Όμως, η </a:t>
            </a:r>
            <a:r>
              <a:rPr lang="el-GR" sz="1600" dirty="0" err="1" smtClean="0"/>
              <a:t>Στέφανι</a:t>
            </a:r>
            <a:r>
              <a:rPr lang="el-GR" sz="1600" dirty="0" smtClean="0"/>
              <a:t> μετά από καιρό αφού αντιλήφθηκε ότι ο </a:t>
            </a:r>
            <a:r>
              <a:rPr lang="el-GR" sz="1600" dirty="0" err="1" smtClean="0"/>
              <a:t>Τεντ</a:t>
            </a:r>
            <a:r>
              <a:rPr lang="el-GR" sz="1600" dirty="0" smtClean="0"/>
              <a:t> δεν μπορούσε οικονομικά να διαχειριστεί την σχέση τους, δεν ανέχτηκε την συμπεριφορά του και τον χώρισε. Πολλοί ψυχολόγοι που έχουν μελετήσει την υπόθεσή του, υποστηρίζουν ότι η απόρριψη της </a:t>
            </a:r>
            <a:r>
              <a:rPr lang="el-GR" sz="1600" dirty="0" err="1" smtClean="0"/>
              <a:t>Μπρουκς</a:t>
            </a:r>
            <a:r>
              <a:rPr lang="el-GR" sz="1600" dirty="0" smtClean="0"/>
              <a:t> ήταν η αφορμή που τον έσπρωξε στον πρώτο φόνο και όχι βέβαια η αιτία. Έτσι, βίασε και σκότωσε αρκετές γυναίκες που της έμοιαζαν στην εξωτερική εμφάνιση και  ήταν στην ίδια ηλικία με αυτή ή και μικρότερες. Με αυτόν τον τρόπο, έχασε τα λογικά του και αφού τις βίαζε, τους έλιωνε το κρανίο με λοστό ή τις στραγγάλιζε. Μετέφερε τα πτώματα σε δύσβατα σημεία του δάσους και τα έθαβε. Μερικές κοπέλες τις αποκεφάλισε και κρατούσε τα κρανία τους στο σπίτι του σαν τρόπαια. Όλες είχαν μακριά, ίσια, καστανά μαλλιά με χωρίστρα στη μέση, ακριβώς το ίδιο χτένισμα με την παλιά του αγάπη, την </a:t>
            </a:r>
            <a:r>
              <a:rPr lang="el-GR" sz="1600" dirty="0" err="1" smtClean="0"/>
              <a:t>Στέφανι</a:t>
            </a:r>
            <a:r>
              <a:rPr lang="el-GR" sz="1600" dirty="0" smtClean="0"/>
              <a:t> </a:t>
            </a:r>
            <a:r>
              <a:rPr lang="el-GR" sz="1600" dirty="0" err="1" smtClean="0"/>
              <a:t>Μπρουκς</a:t>
            </a:r>
            <a:r>
              <a:rPr lang="el-GR" sz="1600" dirty="0" smtClean="0"/>
              <a:t>. </a:t>
            </a:r>
            <a:br>
              <a:rPr lang="el-GR" sz="1600" dirty="0" smtClean="0"/>
            </a:br>
            <a:r>
              <a:rPr lang="el-GR" sz="1600" dirty="0" smtClean="0"/>
              <a:t/>
            </a:r>
            <a:br>
              <a:rPr lang="el-GR" sz="1600" dirty="0" smtClean="0"/>
            </a:br>
            <a:r>
              <a:rPr lang="el-GR" sz="1600" dirty="0" smtClean="0"/>
              <a:t/>
            </a:r>
            <a:br>
              <a:rPr lang="el-GR" sz="1600" dirty="0" smtClean="0"/>
            </a:br>
            <a:endParaRPr lang="el-GR" sz="1600" dirty="0" smtClean="0"/>
          </a:p>
        </p:txBody>
      </p:sp>
      <p:pic>
        <p:nvPicPr>
          <p:cNvPr id="5" name="4 - Εικόνα" descr="hhh.jpg"/>
          <p:cNvPicPr>
            <a:picLocks noChangeAspect="1"/>
          </p:cNvPicPr>
          <p:nvPr/>
        </p:nvPicPr>
        <p:blipFill>
          <a:blip r:embed="rId2" cstate="email"/>
          <a:stretch>
            <a:fillRect/>
          </a:stretch>
        </p:blipFill>
        <p:spPr>
          <a:xfrm>
            <a:off x="3214678" y="3929066"/>
            <a:ext cx="2428892" cy="2747502"/>
          </a:xfrm>
          <a:prstGeom prst="rect">
            <a:avLst/>
          </a:prstGeom>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l" sz="3000" i="1">
                <a:latin typeface="Georgia"/>
                <a:ea typeface="Georgia"/>
                <a:cs typeface="Georgia"/>
                <a:sym typeface="Georgia"/>
              </a:rPr>
              <a:t>Charles Manson: Βιογραφία</a:t>
            </a:r>
            <a:endParaRPr sz="3000" i="1">
              <a:latin typeface="Georgia"/>
              <a:ea typeface="Georgia"/>
              <a:cs typeface="Georgia"/>
              <a:sym typeface="Georgia"/>
            </a:endParaRPr>
          </a:p>
          <a:p>
            <a:pPr marL="0" lvl="0" indent="0" algn="l" rtl="0">
              <a:spcBef>
                <a:spcPts val="600"/>
              </a:spcBef>
              <a:spcAft>
                <a:spcPts val="0"/>
              </a:spcAft>
              <a:buNone/>
            </a:pPr>
            <a:endParaRPr/>
          </a:p>
        </p:txBody>
      </p:sp>
      <p:sp>
        <p:nvSpPr>
          <p:cNvPr id="67" name="Google Shape;67;p15"/>
          <p:cNvSpPr txBox="1">
            <a:spLocks noGrp="1"/>
          </p:cNvSpPr>
          <p:nvPr>
            <p:ph type="body" idx="1"/>
          </p:nvPr>
        </p:nvSpPr>
        <p:spPr>
          <a:xfrm>
            <a:off x="311700" y="1536633"/>
            <a:ext cx="8520600" cy="4555200"/>
          </a:xfrm>
          <a:prstGeom prst="rect">
            <a:avLst/>
          </a:prstGeom>
          <a:noFill/>
        </p:spPr>
        <p:txBody>
          <a:bodyPr spcFirstLastPara="1" wrap="square" lIns="91425" tIns="91425" rIns="91425" bIns="91425" anchor="t" anchorCtr="0">
            <a:noAutofit/>
          </a:bodyPr>
          <a:lstStyle/>
          <a:p>
            <a:pPr marL="0" lvl="0" indent="0" algn="just" rtl="0">
              <a:spcBef>
                <a:spcPts val="0"/>
              </a:spcBef>
              <a:spcAft>
                <a:spcPts val="1600"/>
              </a:spcAft>
              <a:buNone/>
            </a:pPr>
            <a:r>
              <a:rPr lang="el" dirty="0"/>
              <a:t>     Γεννήθηκε στις 12 Νοεμβριου του 1934 στο Σινσινατι, ΗΠΑ. </a:t>
            </a:r>
            <a:r>
              <a:rPr lang="el" dirty="0">
                <a:solidFill>
                  <a:schemeClr val="dk1"/>
                </a:solidFill>
              </a:rPr>
              <a:t>Οταν ο Τσαρλς Μάνσον γεννήθηκε είχε αρχικά το όνομα «No name Maddox». Η μάνα του, αλκοολική μικροεγκληματίας, και ο πατέρας του, εργάτης χαμένος από προσώπου γης, δεν μπήκαν στον κόπο να τον </a:t>
            </a:r>
            <a:r>
              <a:rPr lang="el" dirty="0" smtClean="0">
                <a:solidFill>
                  <a:schemeClr val="dk1"/>
                </a:solidFill>
              </a:rPr>
              <a:t>ονοματίσουν</a:t>
            </a:r>
            <a:r>
              <a:rPr lang="en-US" dirty="0" smtClean="0">
                <a:solidFill>
                  <a:schemeClr val="dk1"/>
                </a:solidFill>
              </a:rPr>
              <a:t>. </a:t>
            </a:r>
            <a:r>
              <a:rPr lang="el" dirty="0" smtClean="0">
                <a:solidFill>
                  <a:srgbClr val="222222"/>
                </a:solidFill>
                <a:highlight>
                  <a:srgbClr val="FFFFFF"/>
                </a:highlight>
              </a:rPr>
              <a:t>Μέσα</a:t>
            </a:r>
            <a:r>
              <a:rPr lang="en-US" dirty="0" smtClean="0">
                <a:solidFill>
                  <a:srgbClr val="222222"/>
                </a:solidFill>
                <a:highlight>
                  <a:srgbClr val="FFFFFF"/>
                </a:highlight>
              </a:rPr>
              <a:t> </a:t>
            </a:r>
            <a:r>
              <a:rPr lang="el" dirty="0" smtClean="0">
                <a:solidFill>
                  <a:srgbClr val="222222"/>
                </a:solidFill>
                <a:highlight>
                  <a:srgbClr val="FFFFFF"/>
                </a:highlight>
              </a:rPr>
              <a:t>σε </a:t>
            </a:r>
            <a:r>
              <a:rPr lang="el" dirty="0">
                <a:solidFill>
                  <a:srgbClr val="222222"/>
                </a:solidFill>
                <a:highlight>
                  <a:srgbClr val="FFFFFF"/>
                </a:highlight>
              </a:rPr>
              <a:t>λίγες εβδομάδες ονομάστηκε Charles Milles Maddox. Ο Manson δεν μπορούσε  να είχε γνωρίσει τον βιολογικό του πατέρα. Αφού, λοιπόν, η οικογένεια του μετακόμησε στην Ινδιανάπολη, το 1943, η μητέρα του αποφάσισε να τον στείλει σ’ ένα αυστηρό καθολικό σχολείο δίοτι είχε αρχήσει να ληστεύει μαγαζιά. </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a:bodyPr>
          <a:lstStyle/>
          <a:p>
            <a:r>
              <a:rPr lang="el-GR" dirty="0" smtClean="0"/>
              <a:t>Τα «δολώματα»</a:t>
            </a:r>
            <a:endParaRPr lang="el-GR" dirty="0"/>
          </a:p>
        </p:txBody>
      </p:sp>
      <p:sp>
        <p:nvSpPr>
          <p:cNvPr id="3" name="2 - Θέση περιεχομένου"/>
          <p:cNvSpPr>
            <a:spLocks noGrp="1"/>
          </p:cNvSpPr>
          <p:nvPr>
            <p:ph idx="1"/>
          </p:nvPr>
        </p:nvSpPr>
        <p:spPr>
          <a:xfrm>
            <a:off x="357160" y="1285866"/>
            <a:ext cx="8515352" cy="4883153"/>
          </a:xfrm>
        </p:spPr>
        <p:txBody>
          <a:bodyPr>
            <a:normAutofit lnSpcReduction="10000"/>
          </a:bodyPr>
          <a:lstStyle/>
          <a:p>
            <a:pPr>
              <a:buNone/>
            </a:pPr>
            <a:r>
              <a:rPr lang="en-US" sz="1700" dirty="0" smtClean="0"/>
              <a:t>          </a:t>
            </a:r>
            <a:r>
              <a:rPr lang="el-GR" sz="1600" dirty="0" smtClean="0"/>
              <a:t>Για πολύ καιρό, δρούσε ανενόχλητος, γιατί πλησίαζε τις κοπέλες χωρίς να προκαλέσει υποψίες. Συχνά προσποιούνταν ότι είχε σπασμένο χέρι ή πόδι και τους ζητούσε να τον βοηθήσουν να μεταφέρει κάτι απ’ το αυτοκίνητό του. Οι κοπέλες έβλεπαν έναν όμορφο, καλοντυμένο, ευγενικό νεαρό και δέχονταν πρόθυμα να τον ακολουθήσουν. Ο </a:t>
            </a:r>
            <a:r>
              <a:rPr lang="en-US" sz="1600" dirty="0" smtClean="0"/>
              <a:t>Bundy </a:t>
            </a:r>
            <a:r>
              <a:rPr lang="el-GR" sz="1600" dirty="0" smtClean="0"/>
              <a:t>σκότωσε 8 κοπέλες στην </a:t>
            </a:r>
            <a:r>
              <a:rPr lang="en-US" sz="1600" dirty="0" smtClean="0"/>
              <a:t>Washington </a:t>
            </a:r>
            <a:r>
              <a:rPr lang="el-GR" sz="1600" dirty="0" smtClean="0"/>
              <a:t>από τον Ιανουάριο μέχρι τον Ιούλιο του 1974 και άλλες 9 από τη</a:t>
            </a:r>
            <a:r>
              <a:rPr lang="en-US" sz="1600" dirty="0" smtClean="0"/>
              <a:t> Utah</a:t>
            </a:r>
            <a:r>
              <a:rPr lang="el-GR" sz="1600" dirty="0" smtClean="0"/>
              <a:t> και το</a:t>
            </a:r>
            <a:r>
              <a:rPr lang="en-US" sz="1600" dirty="0" smtClean="0"/>
              <a:t> Colorado </a:t>
            </a:r>
            <a:r>
              <a:rPr lang="el-GR" sz="1600" dirty="0" smtClean="0"/>
              <a:t>, μέχρι και τον Ιούνιο του 1975.</a:t>
            </a:r>
            <a:endParaRPr lang="en-US" sz="1600" dirty="0" smtClean="0"/>
          </a:p>
          <a:p>
            <a:pPr>
              <a:buNone/>
            </a:pPr>
            <a:r>
              <a:rPr lang="en-US" sz="1600" dirty="0" smtClean="0"/>
              <a:t>         </a:t>
            </a:r>
            <a:r>
              <a:rPr lang="el-GR" sz="1600" dirty="0" smtClean="0"/>
              <a:t>Η αστυνομία ασχολήθηκε πρώτη φορά μαζί του τον Αύγουστο του 1975, όταν τον σταμάτησαν και βρήκαν στο «πορτμπαγκάζ» του αυτοκινήτου περίεργα αντικείμενα, όπως μάσκες, λοστούς, χειροπέδες, παγοθραύστες και σχοινιά.</a:t>
            </a:r>
          </a:p>
          <a:p>
            <a:pPr>
              <a:buNone/>
            </a:pPr>
            <a:endParaRPr lang="el-GR" sz="1600" dirty="0" smtClean="0"/>
          </a:p>
          <a:p>
            <a:pPr>
              <a:buNone/>
            </a:pPr>
            <a:r>
              <a:rPr lang="el-GR" sz="1700" dirty="0" smtClean="0"/>
              <a:t/>
            </a:r>
            <a:br>
              <a:rPr lang="el-GR" sz="1700" dirty="0" smtClean="0"/>
            </a:br>
            <a:r>
              <a:rPr lang="el-GR" sz="1700" dirty="0" smtClean="0"/>
              <a:t/>
            </a:r>
            <a:br>
              <a:rPr lang="el-GR" sz="1700" dirty="0" smtClean="0"/>
            </a:br>
            <a:r>
              <a:rPr lang="el-GR" sz="1700" dirty="0" smtClean="0"/>
              <a:t/>
            </a:r>
            <a:br>
              <a:rPr lang="el-GR" sz="1700" dirty="0" smtClean="0"/>
            </a:br>
            <a:r>
              <a:rPr lang="el-GR" dirty="0" smtClean="0"/>
              <a:t/>
            </a:r>
            <a:br>
              <a:rPr lang="el-GR" dirty="0" smtClean="0"/>
            </a:br>
            <a:r>
              <a:rPr lang="el-GR" dirty="0" smtClean="0"/>
              <a:t/>
            </a:r>
            <a:br>
              <a:rPr lang="el-GR" dirty="0" smtClean="0"/>
            </a:br>
            <a:endParaRPr lang="el-GR" dirty="0"/>
          </a:p>
        </p:txBody>
      </p:sp>
      <p:pic>
        <p:nvPicPr>
          <p:cNvPr id="4" name="3 - Εικόνα" descr="biasmow.jpg"/>
          <p:cNvPicPr>
            <a:picLocks noChangeAspect="1"/>
          </p:cNvPicPr>
          <p:nvPr/>
        </p:nvPicPr>
        <p:blipFill>
          <a:blip r:embed="rId2" cstate="email"/>
          <a:stretch>
            <a:fillRect/>
          </a:stretch>
        </p:blipFill>
        <p:spPr>
          <a:xfrm>
            <a:off x="1643042" y="3714752"/>
            <a:ext cx="5810250" cy="2343150"/>
          </a:xfrm>
          <a:prstGeom prst="rect">
            <a:avLst/>
          </a:prstGeom>
        </p:spPr>
      </p:pic>
    </p:spTree>
  </p:cSld>
  <p:clrMapOvr>
    <a:masterClrMapping/>
  </p:clrMapOvr>
  <p:transition spd="slow">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θύματα</a:t>
            </a:r>
            <a:endParaRPr lang="el-GR" dirty="0"/>
          </a:p>
        </p:txBody>
      </p:sp>
      <p:sp>
        <p:nvSpPr>
          <p:cNvPr id="3" name="Subtitle 2"/>
          <p:cNvSpPr>
            <a:spLocks noGrp="1"/>
          </p:cNvSpPr>
          <p:nvPr>
            <p:ph sz="half" idx="1"/>
          </p:nvPr>
        </p:nvSpPr>
        <p:spPr>
          <a:xfrm>
            <a:off x="357160" y="1214422"/>
            <a:ext cx="4357718" cy="4525963"/>
          </a:xfrm>
        </p:spPr>
        <p:txBody>
          <a:bodyPr>
            <a:normAutofit fontScale="25000" lnSpcReduction="20000"/>
          </a:bodyPr>
          <a:lstStyle/>
          <a:p>
            <a:pPr algn="l">
              <a:buNone/>
            </a:pPr>
            <a:r>
              <a:rPr lang="el-GR" sz="7200" dirty="0" smtClean="0">
                <a:solidFill>
                  <a:schemeClr val="tx1"/>
                </a:solidFill>
              </a:rPr>
              <a:t>          Ένα από τα πολλά του θύματα ήταν η  </a:t>
            </a:r>
            <a:r>
              <a:rPr lang="en-US" sz="7200" dirty="0" smtClean="0">
                <a:solidFill>
                  <a:schemeClr val="tx1"/>
                </a:solidFill>
              </a:rPr>
              <a:t>Lisa Levy, </a:t>
            </a:r>
            <a:r>
              <a:rPr lang="el-GR" sz="7200" dirty="0" smtClean="0">
                <a:solidFill>
                  <a:schemeClr val="tx1"/>
                </a:solidFill>
              </a:rPr>
              <a:t>η οποία ήταν 20 ετών.  Βρέθηκε δολοφονημένη στις  14 Ιανουαρίου του 1978 στη Φλόριντα.  Η </a:t>
            </a:r>
            <a:r>
              <a:rPr lang="en-US" sz="7200" dirty="0" smtClean="0">
                <a:solidFill>
                  <a:schemeClr val="tx1"/>
                </a:solidFill>
              </a:rPr>
              <a:t>Lisa </a:t>
            </a:r>
            <a:r>
              <a:rPr lang="el-GR" sz="7200" dirty="0" smtClean="0">
                <a:solidFill>
                  <a:schemeClr val="tx1"/>
                </a:solidFill>
              </a:rPr>
              <a:t>μετά από μια πολλή κουραστική μέρα στην δουλειά, πήγε σε ένα πάρτι στις 10 το βράδυ αλλά επειδή ήταν αρκετά κουρασμένη από την δουλειά πήγε νωρίς για ύπνο. Στο δωμάτιο ήταν μόνη της μιας και η συγκάτοικος της έλειπε για το σαββατοκύριακο. Παρόλο που υπήρχε φοβερή υστερία και φασαρία στα άλλα δωμάτια η </a:t>
            </a:r>
            <a:r>
              <a:rPr lang="en-US" sz="7200" dirty="0" smtClean="0">
                <a:solidFill>
                  <a:schemeClr val="tx1"/>
                </a:solidFill>
              </a:rPr>
              <a:t>Lisa </a:t>
            </a:r>
            <a:r>
              <a:rPr lang="el-GR" sz="7200" dirty="0" smtClean="0">
                <a:solidFill>
                  <a:schemeClr val="tx1"/>
                </a:solidFill>
              </a:rPr>
              <a:t>δεν ξύπνησε. Και δεν ξύπνησε ποτέ ξανά. Τελικά την βρήκε ένας αστυνομικός, δυστυχώς όμως χωρίς σφυγμό. Η δεξιά της θηλή ήταν σχεδόν φαγωμένη και  η αριστερή της κλείδα ήταν σπασμένη, διότι προηγουμένως την είχε στραγγαλίσει. Επίσης, βρέθηκαν δύο δαγκωματιές στον γλουτό της, οι οποίες βοήθησαν στην αναγνώριση του </a:t>
            </a:r>
            <a:r>
              <a:rPr lang="en-US" sz="7200" dirty="0" smtClean="0">
                <a:solidFill>
                  <a:schemeClr val="tx1"/>
                </a:solidFill>
              </a:rPr>
              <a:t>Ted Bundy </a:t>
            </a:r>
            <a:r>
              <a:rPr lang="el-GR" sz="7200" dirty="0" smtClean="0">
                <a:solidFill>
                  <a:schemeClr val="tx1"/>
                </a:solidFill>
              </a:rPr>
              <a:t>ως δολοφόνο. </a:t>
            </a:r>
          </a:p>
          <a:p>
            <a:pPr algn="l"/>
            <a:endParaRPr lang="el-GR" sz="1400" dirty="0">
              <a:solidFill>
                <a:schemeClr val="tx1"/>
              </a:solidFill>
            </a:endParaRPr>
          </a:p>
        </p:txBody>
      </p:sp>
      <p:pic>
        <p:nvPicPr>
          <p:cNvPr id="4" name="Picture 3" descr="lisa_levy.jpg"/>
          <p:cNvPicPr>
            <a:picLocks noChangeAspect="1"/>
          </p:cNvPicPr>
          <p:nvPr/>
        </p:nvPicPr>
        <p:blipFill>
          <a:blip r:embed="rId2" cstate="email"/>
          <a:stretch>
            <a:fillRect/>
          </a:stretch>
        </p:blipFill>
        <p:spPr>
          <a:xfrm>
            <a:off x="5572134" y="1928804"/>
            <a:ext cx="2286016" cy="3516949"/>
          </a:xfrm>
          <a:prstGeom prst="rect">
            <a:avLst/>
          </a:prstGeom>
        </p:spPr>
      </p:pic>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3030"/>
            <a:ext cx="8229600" cy="5483245"/>
          </a:xfrm>
        </p:spPr>
        <p:txBody>
          <a:bodyPr/>
          <a:lstStyle/>
          <a:p>
            <a:pPr>
              <a:buNone/>
            </a:pPr>
            <a:r>
              <a:rPr lang="el-GR" sz="1800" dirty="0" smtClean="0"/>
              <a:t>            Η 8χρονη Άννα- Μαρία ζούσε μόνο 10 τετράγωνα μακριά από το 15χρονο </a:t>
            </a:r>
            <a:r>
              <a:rPr lang="en-US" sz="1800" dirty="0" smtClean="0"/>
              <a:t>Ted Bundy</a:t>
            </a:r>
            <a:r>
              <a:rPr lang="el-GR" sz="1800" dirty="0" smtClean="0"/>
              <a:t>, ο οποίος μοίραζε εφημερίδες στην γειτονιά. Η Άννα- Μαρία φαίνεται ότι είχε εμμονή μαζί του αφού τον ακολουθούσε κάθε μέρα την ώρα που μοίραζε τις εφημερίδες. Μία νύχτα σηκώθηκε να πει στους γονείς της ότι η μικρή της αδελφή είναι άρρωστη, έπειτα το μικρό ξανθό κορίτσι γύρισε πίσω στο κρεβάτι του. Το επόμενο πρωί, δεν ήταν πουθενά και το παράθυρο που έβλεπε στον μπροστινό δρόμο ήταν ορθάνοιχτο. Το κορίτσι όταν εξαφανίστηκε φορούσε το νυχτικό του. Παρόλη την προσπάθεια της αστυνομίας της πόλης της Τακόμα, η Άννα- Μαρία δεν βρέθηκε ποτέ. </a:t>
            </a:r>
          </a:p>
          <a:p>
            <a:pPr>
              <a:buNone/>
            </a:pPr>
            <a:r>
              <a:rPr lang="el-GR" sz="1800" dirty="0"/>
              <a:t> </a:t>
            </a:r>
            <a:r>
              <a:rPr lang="el-GR" sz="1800" dirty="0" smtClean="0"/>
              <a:t>          Ο </a:t>
            </a:r>
            <a:r>
              <a:rPr lang="en-US" sz="1800" dirty="0" smtClean="0"/>
              <a:t>Ted Bundy </a:t>
            </a:r>
            <a:r>
              <a:rPr lang="el-GR" sz="1800" dirty="0" smtClean="0"/>
              <a:t>κάθε φορά που το θέμα συζήτησης ήταν αυτό ένιωθε αμήχανα και προσπαθούμε γρήγορα να στρέψει το ενδιαφέρον  αλλού. Τελικά ομολόγησε για τον φόνο του μικρού κοριτσιού πριν την εκτέλεση του. </a:t>
            </a:r>
          </a:p>
          <a:p>
            <a:pPr>
              <a:buNone/>
            </a:pPr>
            <a:endParaRPr lang="el-GR" sz="1400" dirty="0" smtClean="0"/>
          </a:p>
        </p:txBody>
      </p:sp>
      <p:pic>
        <p:nvPicPr>
          <p:cNvPr id="4" name="Picture 3" descr="anne_marie_burr.jpg"/>
          <p:cNvPicPr>
            <a:picLocks noChangeAspect="1"/>
          </p:cNvPicPr>
          <p:nvPr/>
        </p:nvPicPr>
        <p:blipFill>
          <a:blip r:embed="rId2" cstate="email"/>
          <a:stretch>
            <a:fillRect/>
          </a:stretch>
        </p:blipFill>
        <p:spPr>
          <a:xfrm>
            <a:off x="3786184" y="4143380"/>
            <a:ext cx="1581152" cy="2325224"/>
          </a:xfrm>
          <a:prstGeom prst="rect">
            <a:avLst/>
          </a:prstGeom>
        </p:spPr>
      </p:pic>
    </p:spTree>
  </p:cSld>
  <p:clrMapOvr>
    <a:masterClrMapping/>
  </p:clrMapOvr>
  <p:transition spd="slow">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20" y="1142984"/>
            <a:ext cx="4210080" cy="5554683"/>
          </a:xfrm>
        </p:spPr>
        <p:txBody>
          <a:bodyPr>
            <a:normAutofit fontScale="25000" lnSpcReduction="20000"/>
          </a:bodyPr>
          <a:lstStyle/>
          <a:p>
            <a:pPr>
              <a:buNone/>
            </a:pPr>
            <a:r>
              <a:rPr lang="en-US" sz="7200" dirty="0" smtClean="0"/>
              <a:t>          </a:t>
            </a:r>
            <a:r>
              <a:rPr lang="el-GR" sz="7200" dirty="0" smtClean="0"/>
              <a:t>Η 19χρονη </a:t>
            </a:r>
            <a:r>
              <a:rPr lang="en-US" sz="7200" dirty="0" smtClean="0"/>
              <a:t>Susan Elaine </a:t>
            </a:r>
            <a:r>
              <a:rPr lang="en-US" sz="7200" dirty="0" err="1" smtClean="0"/>
              <a:t>Rancourt</a:t>
            </a:r>
            <a:r>
              <a:rPr lang="en-US" sz="7200" dirty="0" smtClean="0"/>
              <a:t> </a:t>
            </a:r>
            <a:r>
              <a:rPr lang="el-GR" sz="7200" dirty="0" smtClean="0"/>
              <a:t>είναι ένα από τα πολλά θύματα του κατά συρροή δολοφόνου </a:t>
            </a:r>
            <a:r>
              <a:rPr lang="en-US" sz="7200" dirty="0" smtClean="0"/>
              <a:t> Ted Bundy. </a:t>
            </a:r>
            <a:r>
              <a:rPr lang="el-GR" sz="7200" dirty="0" smtClean="0"/>
              <a:t>Ήταν μια όμορφη ξανθιά με μπλε μάτια κοπέλα που διέφερε από τα υπόλοιπα θύματα του. Ήταν ένα κορίτσι που φοβόταν το σκοτάδι και δεν πήγαινε πουθενά μόνη της. Ήταν αρκετά μορφωμένη και λόγω του ότι ζούσε μόνη της αναγκαζόταν να δουλεύει σε </a:t>
            </a:r>
            <a:r>
              <a:rPr lang="en-US" sz="7200" dirty="0" smtClean="0"/>
              <a:t>2 </a:t>
            </a:r>
            <a:r>
              <a:rPr lang="el-GR" sz="7200" dirty="0" smtClean="0"/>
              <a:t>και 3 πολλές φορές δουλείες, έτσι ώστε να μπορέσει να πληρώσει τα δίδακτρα. Έτσι, το βράδυ της 17</a:t>
            </a:r>
            <a:r>
              <a:rPr lang="el-GR" sz="7200" baseline="30000" dirty="0" smtClean="0"/>
              <a:t>ης</a:t>
            </a:r>
            <a:r>
              <a:rPr lang="el-GR" sz="7200" dirty="0" smtClean="0"/>
              <a:t> Απριλίου της ζήτησαν να πάει σε μια δουλειά που τελικά της στοίχησε την ζωή. Το μόνο που βρέθηκε από εκείνη ήταν ο σκελετός της παρατημένος σε ένα βουνό.  </a:t>
            </a:r>
          </a:p>
          <a:p>
            <a:pPr>
              <a:buNone/>
            </a:pPr>
            <a:r>
              <a:rPr lang="el-GR" sz="2000" dirty="0" smtClean="0"/>
              <a:t>  </a:t>
            </a:r>
          </a:p>
          <a:p>
            <a:pPr>
              <a:buNone/>
            </a:pPr>
            <a:endParaRPr lang="el-GR" sz="2000" dirty="0" smtClean="0"/>
          </a:p>
          <a:p>
            <a:pPr>
              <a:buNone/>
            </a:pPr>
            <a:r>
              <a:rPr lang="el-GR" sz="2000" dirty="0" smtClean="0"/>
              <a:t>      </a:t>
            </a:r>
          </a:p>
          <a:p>
            <a:pPr>
              <a:buNone/>
            </a:pPr>
            <a:endParaRPr lang="el-GR" sz="2000" dirty="0" smtClean="0"/>
          </a:p>
          <a:p>
            <a:pPr>
              <a:buNone/>
            </a:pPr>
            <a:r>
              <a:rPr lang="el-GR" sz="2000" dirty="0" smtClean="0"/>
              <a:t>            </a:t>
            </a:r>
          </a:p>
          <a:p>
            <a:pPr>
              <a:buNone/>
            </a:pPr>
            <a:endParaRPr lang="el-GR" sz="2000" dirty="0" smtClean="0"/>
          </a:p>
          <a:p>
            <a:pPr>
              <a:buNone/>
            </a:pPr>
            <a:endParaRPr lang="el-GR" sz="2000" dirty="0" smtClean="0"/>
          </a:p>
          <a:p>
            <a:pPr>
              <a:buNone/>
            </a:pPr>
            <a:endParaRPr lang="el-GR" sz="2000" dirty="0" smtClean="0"/>
          </a:p>
          <a:p>
            <a:pPr>
              <a:buNone/>
            </a:pPr>
            <a:r>
              <a:rPr lang="el-GR" sz="2000" dirty="0" smtClean="0"/>
              <a:t>   </a:t>
            </a:r>
            <a:endParaRPr lang="el-GR" sz="2000" dirty="0"/>
          </a:p>
        </p:txBody>
      </p:sp>
      <p:pic>
        <p:nvPicPr>
          <p:cNvPr id="6" name="Picture 5" descr="susan_rancourt (1).jpg"/>
          <p:cNvPicPr>
            <a:picLocks noChangeAspect="1"/>
          </p:cNvPicPr>
          <p:nvPr/>
        </p:nvPicPr>
        <p:blipFill>
          <a:blip r:embed="rId2" cstate="email"/>
          <a:stretch>
            <a:fillRect/>
          </a:stretch>
        </p:blipFill>
        <p:spPr>
          <a:xfrm>
            <a:off x="5929324" y="1785926"/>
            <a:ext cx="2229986" cy="2628726"/>
          </a:xfrm>
          <a:prstGeom prst="rect">
            <a:avLst/>
          </a:prstGeom>
        </p:spPr>
      </p:pic>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160" y="571480"/>
            <a:ext cx="4143404" cy="5643602"/>
          </a:xfrm>
        </p:spPr>
        <p:txBody>
          <a:bodyPr>
            <a:normAutofit/>
          </a:bodyPr>
          <a:lstStyle/>
          <a:p>
            <a:pPr>
              <a:buNone/>
            </a:pPr>
            <a:r>
              <a:rPr lang="en-US" sz="1600" dirty="0" smtClean="0"/>
              <a:t>          </a:t>
            </a:r>
            <a:r>
              <a:rPr lang="el-GR" sz="1600" dirty="0" smtClean="0"/>
              <a:t>Ακόμα ένα θύμα του </a:t>
            </a:r>
            <a:r>
              <a:rPr lang="en-US" sz="1600" dirty="0" smtClean="0"/>
              <a:t>Ted Bundy </a:t>
            </a:r>
            <a:r>
              <a:rPr lang="el-GR" sz="1600" dirty="0" smtClean="0"/>
              <a:t>ήταν και η 17χρονη </a:t>
            </a:r>
            <a:r>
              <a:rPr lang="en-US" sz="1600" dirty="0" smtClean="0"/>
              <a:t>Debby Kent. </a:t>
            </a:r>
            <a:r>
              <a:rPr lang="el-GR" sz="1600" dirty="0" smtClean="0"/>
              <a:t>Ήταν ένα όμορφο κορίτσι γεννημένο στην Γιούτα και μεγαλωμένο σε μία πολύ όμορφη οικογένεια. Το βράδυ της 8</a:t>
            </a:r>
            <a:r>
              <a:rPr lang="el-GR" sz="1600" baseline="30000" dirty="0" smtClean="0"/>
              <a:t>ης</a:t>
            </a:r>
            <a:r>
              <a:rPr lang="el-GR" sz="1600" dirty="0" smtClean="0"/>
              <a:t> Νοεμβρίου 1975 εκείνη και η οικογένεια της  αποφάσισαν να παρακολουθήσουν μια παράσταση. Όλοι εκτός από τον αδερφό της τον οποίο θα πήγαινε να πάρει μετά την παράσταση. Έτσι και έγινε και η </a:t>
            </a:r>
            <a:r>
              <a:rPr lang="en-US" sz="1600" dirty="0" smtClean="0"/>
              <a:t>Debby</a:t>
            </a:r>
            <a:r>
              <a:rPr lang="el-GR" sz="1600" dirty="0" smtClean="0"/>
              <a:t> αφού τελείωσε η παράσταση πήγε να πάρει τον αδερφό της αφήνοντας τους γονείς της πίσω. Όταν όμως έφτασε στον χώρο του παρκινγκ τα ίχνη της χαθήκαν. Αρκετοί γείτονες άκουσαν φωνές και πήγαν να δουν τι συμβαίνει, όμως η </a:t>
            </a:r>
            <a:r>
              <a:rPr lang="en-US" sz="1600" dirty="0" smtClean="0"/>
              <a:t>Debby </a:t>
            </a:r>
            <a:r>
              <a:rPr lang="el-GR" sz="1600" dirty="0" smtClean="0"/>
              <a:t>δεν εμφανίστηκε ποτέ. Ο ίδιος ο </a:t>
            </a:r>
            <a:r>
              <a:rPr lang="en-US" sz="1600" dirty="0" smtClean="0"/>
              <a:t>Bundy</a:t>
            </a:r>
            <a:r>
              <a:rPr lang="el-GR" sz="1600" dirty="0" smtClean="0"/>
              <a:t> παραδέχτηκε ότι ήταν ένα από τα θύματα του. </a:t>
            </a:r>
            <a:endParaRPr lang="el-GR" sz="1600" dirty="0"/>
          </a:p>
        </p:txBody>
      </p:sp>
      <p:pic>
        <p:nvPicPr>
          <p:cNvPr id="4" name="Picture 3" descr="carol_daronch.jpg"/>
          <p:cNvPicPr>
            <a:picLocks noChangeAspect="1"/>
          </p:cNvPicPr>
          <p:nvPr/>
        </p:nvPicPr>
        <p:blipFill>
          <a:blip r:embed="rId2" cstate="email"/>
          <a:stretch>
            <a:fillRect/>
          </a:stretch>
        </p:blipFill>
        <p:spPr>
          <a:xfrm>
            <a:off x="5429256" y="1500286"/>
            <a:ext cx="2545476" cy="384714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a:bodyPr>
          <a:lstStyle/>
          <a:p>
            <a:r>
              <a:rPr lang="el-GR" sz="2000" b="1" dirty="0" smtClean="0"/>
              <a:t>Ο δρόμος προς την φυλακή  και οι μέρες μέσα σε αυτήν...</a:t>
            </a:r>
            <a:endParaRPr lang="en-US" sz="2000" b="1" dirty="0"/>
          </a:p>
        </p:txBody>
      </p:sp>
      <p:sp>
        <p:nvSpPr>
          <p:cNvPr id="3" name="Content Placeholder 2"/>
          <p:cNvSpPr>
            <a:spLocks noGrp="1"/>
          </p:cNvSpPr>
          <p:nvPr>
            <p:ph idx="1"/>
          </p:nvPr>
        </p:nvSpPr>
        <p:spPr>
          <a:xfrm>
            <a:off x="285720" y="785798"/>
            <a:ext cx="8401080" cy="5340369"/>
          </a:xfrm>
        </p:spPr>
        <p:txBody>
          <a:bodyPr>
            <a:normAutofit fontScale="25000" lnSpcReduction="20000"/>
          </a:bodyPr>
          <a:lstStyle/>
          <a:p>
            <a:pPr>
              <a:buNone/>
            </a:pPr>
            <a:r>
              <a:rPr lang="el-GR" sz="6400" dirty="0" smtClean="0"/>
              <a:t>          Η αστυνομία της </a:t>
            </a:r>
            <a:r>
              <a:rPr lang="en-US" sz="6400" dirty="0" smtClean="0"/>
              <a:t>Utah </a:t>
            </a:r>
            <a:r>
              <a:rPr lang="el-GR" sz="6400" dirty="0" smtClean="0"/>
              <a:t>από το 1974 υποψιαζόταν τον </a:t>
            </a:r>
            <a:r>
              <a:rPr lang="en-US" sz="6400" dirty="0" smtClean="0"/>
              <a:t>Ted</a:t>
            </a:r>
            <a:r>
              <a:rPr lang="el-GR" sz="6400" dirty="0" smtClean="0"/>
              <a:t> και πραγματοποιούσε συνεχώς έρευνες προσπαθώντας να έρθουν στην επιφάνεια αρκετά στοιχεία ώστε ο </a:t>
            </a:r>
            <a:r>
              <a:rPr lang="en-US" sz="6400" dirty="0" smtClean="0"/>
              <a:t>Ted </a:t>
            </a:r>
            <a:r>
              <a:rPr lang="el-GR" sz="6400" dirty="0" smtClean="0"/>
              <a:t>να μπορεί να δικαστεί και να κατηγορηθεί για τις δολοφονίες και τις απαγωγές που συνέβαιναν εκείνα τα χρόνια. Ένας αστυνομικός έψαξε το αυτοκίνητο του αφού παρατήρησε ότι το πόμολο του συνοδηγού από την μέσα πλευρά δεν υπήρχε πια (αργότερα αποδείχτηκε ότι αυτός ήταν ο τρόπος με τον οποίο ο </a:t>
            </a:r>
            <a:r>
              <a:rPr lang="en-US" sz="6400" dirty="0" smtClean="0"/>
              <a:t>Bundy </a:t>
            </a:r>
            <a:r>
              <a:rPr lang="el-GR" sz="6400" dirty="0" smtClean="0"/>
              <a:t>εμπόδιζε τα θυματά του να βγούν από το αυτοκίνητο) και βρήκε περίεργα αντικείμενα που έδωσαν την αφορμή στον γενικό Εισαγγελέα να βγάλει ένταλμα ώστε η αστυνομία να ψάξει το διαμέρισμα του. Τελικά , ακόμη και μετά την έρευνα τα στοιχεία δεν ήταν επαρκή ωστέ ο </a:t>
            </a:r>
            <a:r>
              <a:rPr lang="en-US" sz="6400" dirty="0" smtClean="0"/>
              <a:t>Bundy </a:t>
            </a:r>
            <a:r>
              <a:rPr lang="el-GR" sz="6400" dirty="0" smtClean="0"/>
              <a:t>να οδηγηθεί σε δίκη. </a:t>
            </a:r>
          </a:p>
          <a:p>
            <a:pPr>
              <a:buNone/>
            </a:pPr>
            <a:r>
              <a:rPr lang="el-GR" sz="6400" dirty="0" smtClean="0"/>
              <a:t>        Το 1976 μετά την εύρεση νέων στοιχείων ο </a:t>
            </a:r>
            <a:r>
              <a:rPr lang="en-US" sz="6400" dirty="0" smtClean="0"/>
              <a:t>Ted </a:t>
            </a:r>
            <a:r>
              <a:rPr lang="en-AU" sz="6400" dirty="0" smtClean="0"/>
              <a:t> </a:t>
            </a:r>
            <a:r>
              <a:rPr lang="el-GR" sz="6400" dirty="0" smtClean="0"/>
              <a:t>κατηγορήθηκε για την απαγωγή και τον βιασμό μιας κοπέλας και καταδικάστηκε σε 1-15 χρόνια φυλάκισης . Τον Φεβρουάριο  της ίδιας χρονίας  μπήκε στις κρατικές φυλακές της </a:t>
            </a:r>
            <a:r>
              <a:rPr lang="en-US" sz="6400" dirty="0" smtClean="0"/>
              <a:t>Utah </a:t>
            </a:r>
            <a:r>
              <a:rPr lang="en-AU" sz="6400" dirty="0" smtClean="0"/>
              <a:t>. T</a:t>
            </a:r>
            <a:r>
              <a:rPr lang="el-GR" sz="6400" dirty="0" smtClean="0"/>
              <a:t>ον Οκτώβριο του ΄76 μετά από μια απελπισμένη απόπειρα αποφυγής κατηγορήθηκε για την δολοφονία της </a:t>
            </a:r>
            <a:r>
              <a:rPr lang="en-US" sz="6400" dirty="0" smtClean="0"/>
              <a:t>Caryn </a:t>
            </a:r>
            <a:r>
              <a:rPr lang="en-US" sz="6400" dirty="0" err="1" smtClean="0"/>
              <a:t>Cambell</a:t>
            </a:r>
            <a:r>
              <a:rPr lang="en-US" sz="6400" dirty="0" smtClean="0"/>
              <a:t> </a:t>
            </a:r>
            <a:r>
              <a:rPr lang="el-GR" sz="6400" dirty="0" smtClean="0"/>
              <a:t> και μεταφέρθηκε στο </a:t>
            </a:r>
            <a:r>
              <a:rPr lang="en-US" sz="6400" dirty="0" smtClean="0"/>
              <a:t>Aspen </a:t>
            </a:r>
            <a:r>
              <a:rPr lang="el-GR" sz="6400" dirty="0" smtClean="0"/>
              <a:t>τον Ιανουάριο του 1977.</a:t>
            </a:r>
          </a:p>
          <a:p>
            <a:pPr>
              <a:buNone/>
            </a:pPr>
            <a:r>
              <a:rPr lang="el-GR" sz="6400" dirty="0" smtClean="0"/>
              <a:t>        Ο </a:t>
            </a:r>
            <a:r>
              <a:rPr lang="en-US" sz="6400" dirty="0" smtClean="0"/>
              <a:t>Bundy </a:t>
            </a:r>
            <a:r>
              <a:rPr lang="el-GR" sz="6400" dirty="0" smtClean="0"/>
              <a:t>κατάφερε μέσα στα χρόνια φυλάκισης του να δραπετεύσει πολλές φορές, ομολόγησε για τον βιασμό και την δολοφονία παραπάνω από 30 γυναικών και υπολογίζετε ότι ο πραγματικός αριθμός θυμάτων του ξεπερνάει τα 100.</a:t>
            </a:r>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p:txBody>
      </p:sp>
      <p:pic>
        <p:nvPicPr>
          <p:cNvPr id="5" name="Content Placeholder 4" descr="download.jpg"/>
          <p:cNvPicPr>
            <a:picLocks noGrp="1" noChangeAspect="1"/>
          </p:cNvPicPr>
          <p:nvPr>
            <p:ph sz="half" idx="4294967295"/>
          </p:nvPr>
        </p:nvPicPr>
        <p:blipFill>
          <a:blip r:embed="rId2" cstate="email"/>
          <a:stretch>
            <a:fillRect/>
          </a:stretch>
        </p:blipFill>
        <p:spPr>
          <a:xfrm>
            <a:off x="2428862" y="4346709"/>
            <a:ext cx="4075113" cy="2225675"/>
          </a:xfrm>
        </p:spPr>
      </p:pic>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0339417-E163-5A4F-A0AA-2A28E53F0E83}"/>
              </a:ext>
            </a:extLst>
          </p:cNvPr>
          <p:cNvSpPr>
            <a:spLocks noGrp="1"/>
          </p:cNvSpPr>
          <p:nvPr>
            <p:ph type="ctrTitle"/>
          </p:nvPr>
        </p:nvSpPr>
        <p:spPr>
          <a:xfrm>
            <a:off x="857226" y="113"/>
            <a:ext cx="7297990" cy="1163487"/>
          </a:xfrm>
        </p:spPr>
        <p:txBody>
          <a:bodyPr>
            <a:normAutofit/>
          </a:bodyPr>
          <a:lstStyle/>
          <a:p>
            <a:r>
              <a:rPr lang="el-GR" sz="3600" dirty="0"/>
              <a:t>Η Δίκη </a:t>
            </a:r>
          </a:p>
        </p:txBody>
      </p:sp>
      <p:sp>
        <p:nvSpPr>
          <p:cNvPr id="3" name="Υπότιτλος 2">
            <a:extLst>
              <a:ext uri="{FF2B5EF4-FFF2-40B4-BE49-F238E27FC236}">
                <a16:creationId xmlns:a16="http://schemas.microsoft.com/office/drawing/2014/main" xmlns="" id="{60AD20AE-88A3-7645-ABDE-3FA98FF7214A}"/>
              </a:ext>
            </a:extLst>
          </p:cNvPr>
          <p:cNvSpPr>
            <a:spLocks noGrp="1"/>
          </p:cNvSpPr>
          <p:nvPr>
            <p:ph type="subTitle" idx="1"/>
          </p:nvPr>
        </p:nvSpPr>
        <p:spPr>
          <a:xfrm>
            <a:off x="642910" y="1076589"/>
            <a:ext cx="8072494" cy="3138341"/>
          </a:xfrm>
        </p:spPr>
        <p:txBody>
          <a:bodyPr>
            <a:normAutofit fontScale="85000" lnSpcReduction="10000"/>
          </a:bodyPr>
          <a:lstStyle/>
          <a:p>
            <a:r>
              <a:rPr lang="el-GR" sz="2000" dirty="0" smtClean="0">
                <a:solidFill>
                  <a:schemeClr val="tx1">
                    <a:lumMod val="95000"/>
                    <a:lumOff val="5000"/>
                  </a:schemeClr>
                </a:solidFill>
              </a:rPr>
              <a:t>Μετά από </a:t>
            </a:r>
            <a:r>
              <a:rPr lang="el-GR" sz="2000" dirty="0">
                <a:solidFill>
                  <a:schemeClr val="tx1">
                    <a:lumMod val="95000"/>
                    <a:lumOff val="5000"/>
                  </a:schemeClr>
                </a:solidFill>
              </a:rPr>
              <a:t>τις πολλές αποδράσεις του Τέντ Μπάντι από την φυλακή, η αστυνομία κατάφερε μετά από αρκετή δυσκολία να τον συλλάβουν, </a:t>
            </a:r>
            <a:r>
              <a:rPr lang="el-GR" sz="2000" dirty="0" smtClean="0">
                <a:solidFill>
                  <a:schemeClr val="tx1">
                    <a:lumMod val="95000"/>
                    <a:lumOff val="5000"/>
                  </a:schemeClr>
                </a:solidFill>
              </a:rPr>
              <a:t>καθώς </a:t>
            </a:r>
            <a:r>
              <a:rPr lang="el-GR" sz="2000" dirty="0">
                <a:solidFill>
                  <a:schemeClr val="tx1">
                    <a:lumMod val="95000"/>
                    <a:lumOff val="5000"/>
                  </a:schemeClr>
                </a:solidFill>
              </a:rPr>
              <a:t>προσπαθούσε να περάσει στην πολιτεία της Αλαμπάμα.Η δίκη του ξεκίνησε τον Ιούνιο του 1979 στο Μαϊάμι και υπερασπίστηκε τον εαυτό του έως και στο τέλος της δίκης. Ο Τεντ είχε αρκετούς θαυμαστές άνδρες και γυναίκες,μια από αυτές ηταν η γυναίκα του η Κάρολ Αν Μπουν που τον υποστήριξε και τον θεωρούσε αθώο για τα εγκλήματα του.Στις 24 Ιουλιου έγινε η δίκη για τις ανθρωποκτονίες που είχε διαπράξει εις βάρος πολλών γυναικών που θεωρήθηκε ένοχος,με αποτέλεσμα να οδηγηθεί σε θάνατο.Στις 24 Ιανουαριου του 1989 εκτελέστηκε στην ηλεκτρική καρέκλα , αλλά συνέχιζε έως στο τέλος της ζωής του να θεωρεί πως είναι αθώος.Ο Τεντ αποφάσισε λιγο πριν τον θάνατο του να παραδεχθεί την ενοχή του και παρέδωσε στην αστυνομία λεπτομέριες για τα θύματα του που πολλά από αυτά η αστυνομία δεν κατάφερε να τα αποκαλύψει ποτέ.  </a:t>
            </a:r>
          </a:p>
        </p:txBody>
      </p:sp>
      <p:pic>
        <p:nvPicPr>
          <p:cNvPr id="4" name="Εικόνα 4">
            <a:extLst>
              <a:ext uri="{FF2B5EF4-FFF2-40B4-BE49-F238E27FC236}">
                <a16:creationId xmlns:a16="http://schemas.microsoft.com/office/drawing/2014/main" xmlns="" id="{738C44F4-4003-1E45-AD58-CA93A7250157}"/>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28662" y="4500682"/>
            <a:ext cx="2819230" cy="2123025"/>
          </a:xfrm>
          <a:prstGeom prst="rect">
            <a:avLst/>
          </a:prstGeom>
        </p:spPr>
      </p:pic>
      <p:pic>
        <p:nvPicPr>
          <p:cNvPr id="6" name="Εικόνα 6">
            <a:extLst>
              <a:ext uri="{FF2B5EF4-FFF2-40B4-BE49-F238E27FC236}">
                <a16:creationId xmlns:a16="http://schemas.microsoft.com/office/drawing/2014/main" xmlns="" id="{77B85E23-E986-0043-9A8F-F4F0AD146E94}"/>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786446" y="4500570"/>
            <a:ext cx="2159000" cy="2159000"/>
          </a:xfrm>
          <a:prstGeom prst="rect">
            <a:avLst/>
          </a:prstGeom>
        </p:spPr>
      </p:pic>
      <p:sp>
        <p:nvSpPr>
          <p:cNvPr id="7" name="Rectangle 6"/>
          <p:cNvSpPr/>
          <p:nvPr/>
        </p:nvSpPr>
        <p:spPr>
          <a:xfrm>
            <a:off x="4453217" y="3244334"/>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xmlns="" val="2787850688"/>
      </p:ext>
    </p:extLst>
  </p:cSld>
  <p:clrMapOvr>
    <a:masterClrMapping/>
  </p:clrMapOvr>
  <p:transition spd="slow">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Η Εκτέλεση</a:t>
            </a:r>
            <a:endParaRPr lang="en-US" dirty="0"/>
          </a:p>
        </p:txBody>
      </p:sp>
      <p:sp>
        <p:nvSpPr>
          <p:cNvPr id="3" name="Content Placeholder 2"/>
          <p:cNvSpPr>
            <a:spLocks noGrp="1"/>
          </p:cNvSpPr>
          <p:nvPr>
            <p:ph sz="half" idx="1"/>
          </p:nvPr>
        </p:nvSpPr>
        <p:spPr>
          <a:xfrm>
            <a:off x="285720" y="1071658"/>
            <a:ext cx="4038600" cy="4525963"/>
          </a:xfrm>
        </p:spPr>
        <p:txBody>
          <a:bodyPr>
            <a:noAutofit/>
          </a:bodyPr>
          <a:lstStyle/>
          <a:p>
            <a:pPr>
              <a:buNone/>
            </a:pPr>
            <a:r>
              <a:rPr lang="el-GR" sz="1800" dirty="0" smtClean="0"/>
              <a:t>       Ο Τεντ, για τα εγκλήματα που διέπραξε,  δέχτηκε την ποινή της ηλεκτρικής καρέκλας στις 24 Ιανουαρίου το 1989 σε ηλικία 42 ετών, μια συνηθισμένη μέθοδος εκτέλεσης που χρησιμοποιούνταν στην Αμερική σε πολλές φυλακές. Χιλιάδες άνθρωποι, ακόμη και 20 αστυνομικοί εκτός υπηρεσίας, πανηγύρισαν και χόρευαν στον δρόμο που βρισκόταν απέναντι από την φυλακή την στιγμή που η θανατική του ποινή λάμβανε δράση. Έτσι, μετά το τραγικό του τέλος, η σορός του αποτεφρώθηκε στην Φλόριντα ενώ οι στάχτες του, σύμφωνα με τη διαθήκη του, διασκορπίστηκαν σε έναν καταρράκτη μιας μυστικής περιοχής στην Ουάσινγκτον.</a:t>
            </a:r>
            <a:endParaRPr lang="en-US" sz="1800" dirty="0"/>
          </a:p>
        </p:txBody>
      </p:sp>
      <p:pic>
        <p:nvPicPr>
          <p:cNvPr id="1026" name="Picture 2" descr="https://lh3.googleusercontent.com/LdcZD8lCddNWK2Jj3s21DHuFXmb628K2XgQ0m61Mk6rawwud8jvyrjo8CWglukxvEO6jY30AqvkGPICgtzKtMKXQdlpd9B1LecMsnPq-q3HqhwrJyr2CWS_PUsDPr2Q628wzm5-hExkMM1atRQ"/>
          <p:cNvPicPr>
            <a:picLocks noChangeAspect="1" noChangeArrowheads="1"/>
          </p:cNvPicPr>
          <p:nvPr/>
        </p:nvPicPr>
        <p:blipFill>
          <a:blip r:embed="rId2" cstate="email"/>
          <a:srcRect/>
          <a:stretch>
            <a:fillRect/>
          </a:stretch>
        </p:blipFill>
        <p:spPr bwMode="auto">
          <a:xfrm>
            <a:off x="5286380" y="2143116"/>
            <a:ext cx="2786082" cy="3565608"/>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smtClean="0"/>
              <a:t>Επίλογος </a:t>
            </a:r>
            <a:endParaRPr lang="el-GR" dirty="0"/>
          </a:p>
        </p:txBody>
      </p:sp>
      <p:sp>
        <p:nvSpPr>
          <p:cNvPr id="3" name="2 - Θέση περιεχομένου"/>
          <p:cNvSpPr>
            <a:spLocks noGrp="1"/>
          </p:cNvSpPr>
          <p:nvPr>
            <p:ph idx="1"/>
          </p:nvPr>
        </p:nvSpPr>
        <p:spPr>
          <a:xfrm>
            <a:off x="357159" y="1000220"/>
            <a:ext cx="8329642" cy="4768865"/>
          </a:xfrm>
        </p:spPr>
        <p:txBody>
          <a:bodyPr>
            <a:normAutofit/>
          </a:bodyPr>
          <a:lstStyle/>
          <a:p>
            <a:pPr>
              <a:buNone/>
            </a:pPr>
            <a:r>
              <a:rPr lang="el-GR" sz="1600" dirty="0" smtClean="0"/>
              <a:t>             Σε  γενικές γραμμές μετά την εργασία μας , καταλάβαμε ότι ο </a:t>
            </a:r>
            <a:r>
              <a:rPr lang="en-US" sz="1600" dirty="0" smtClean="0"/>
              <a:t>Ted Bundy </a:t>
            </a:r>
            <a:r>
              <a:rPr lang="el-GR" sz="1600" dirty="0" smtClean="0"/>
              <a:t>ήταν ένας άκρως εγκληματικός άνθρωπος που οδήγησε δυστυχώς εκατοντάδες γυναίκες στον θάνατο. Παρά τα ακραία εγκλήματα που διέπραξε, η αστυνομία δυσκολευόταν να τον κρατήσει οριστικά για πολύ καιρό στην φυλακή χωρίς να δραπετεύει. Μετα από μια δύσκολη και ψυχοφθόρα δίκη ο </a:t>
            </a:r>
            <a:r>
              <a:rPr lang="en-US" sz="1600" dirty="0" smtClean="0"/>
              <a:t>Bundy </a:t>
            </a:r>
            <a:r>
              <a:rPr lang="el-GR" sz="1600" dirty="0" smtClean="0"/>
              <a:t>καταδικάστηκε σε θάνατο αφήνωντας πίσω του την γυναίκα του και την κόρη του. Παρόλο που λόγω των ψυχολογικών προβλημάτων του πίστευε πάντοτε πως ήταν αθώος , λίγο πριν πεθάνει έδωσε αρκετές πληροφορίες στην αστυνομία ώστε να μπορέσουν να βρούν τα σώματα των θυμάτων του. Κάποιοι αυτό το θεώρησαν ως την τελευταία «καλή» πράξη που έκανε , ενώ κάποιοι άλλοι το ερμήνευσαν σαν έναν τρόπο να καυχηθεί για να κατορθωματά του και να συγκλονίσει όλο τον κόσμο με αυτα.</a:t>
            </a:r>
            <a:endParaRPr lang="el-GR" sz="1600" dirty="0"/>
          </a:p>
        </p:txBody>
      </p:sp>
      <p:pic>
        <p:nvPicPr>
          <p:cNvPr id="4" name="Picture 3" descr="dolofonoi-11.jpg"/>
          <p:cNvPicPr>
            <a:picLocks noChangeAspect="1"/>
          </p:cNvPicPr>
          <p:nvPr/>
        </p:nvPicPr>
        <p:blipFill>
          <a:blip r:embed="rId2" cstate="email"/>
          <a:stretch>
            <a:fillRect/>
          </a:stretch>
        </p:blipFill>
        <p:spPr>
          <a:xfrm>
            <a:off x="1142977" y="3929066"/>
            <a:ext cx="3214688" cy="2411016"/>
          </a:xfrm>
          <a:prstGeom prst="rect">
            <a:avLst/>
          </a:prstGeom>
        </p:spPr>
      </p:pic>
      <p:pic>
        <p:nvPicPr>
          <p:cNvPr id="5" name="Picture 4" descr="ted-bundy-daughter-prison-photo-no-watermark.jpg"/>
          <p:cNvPicPr>
            <a:picLocks noChangeAspect="1"/>
          </p:cNvPicPr>
          <p:nvPr/>
        </p:nvPicPr>
        <p:blipFill>
          <a:blip r:embed="rId3" cstate="email"/>
          <a:stretch>
            <a:fillRect/>
          </a:stretch>
        </p:blipFill>
        <p:spPr>
          <a:xfrm>
            <a:off x="5286436" y="3643314"/>
            <a:ext cx="2796017" cy="285752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ctrTitle"/>
          </p:nvPr>
        </p:nvSpPr>
        <p:spPr>
          <a:xfrm rot="-180017">
            <a:off x="668441" y="738942"/>
            <a:ext cx="7316454" cy="276649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accent1"/>
              </a:buClr>
              <a:buSzPts val="8000"/>
              <a:buFont typeface="Impact"/>
              <a:buNone/>
            </a:pPr>
            <a:r>
              <a:rPr lang="el-GR"/>
              <a:t>ΟΣΚΑΡ ΠΙΣΤΟΡΙΟΥΣ</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593367"/>
            <a:ext cx="8520600" cy="7636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l"/>
              <a:t>     </a:t>
            </a:r>
            <a:r>
              <a:rPr lang="el" i="1" u="sng"/>
              <a:t>Φυλακίσεις   </a:t>
            </a:r>
            <a:endParaRPr i="1" u="sng"/>
          </a:p>
        </p:txBody>
      </p:sp>
      <p:sp>
        <p:nvSpPr>
          <p:cNvPr id="73" name="Google Shape;73;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l" dirty="0"/>
              <a:t>Το 1951 κατηγορήθηκε για τον βιασμό ενος αγοριού , μεταφέρθηκε στo Petersburg εκεί διέπραξε ακομα 8 αδικήματα , 3 από τα οποία ήταν ομοφυλοφιλικες πραξεις. Μεταφέρθηκε στις φυλακες του Οχάιο όπου λογω καλης συμπεριφορας εμεινε για 3 αντι για 5 χρονια. </a:t>
            </a:r>
            <a:endParaRPr dirty="0"/>
          </a:p>
          <a:p>
            <a:pPr marL="457200" lvl="0" indent="-342900" algn="just" rtl="0">
              <a:spcBef>
                <a:spcPts val="0"/>
              </a:spcBef>
              <a:spcAft>
                <a:spcPts val="0"/>
              </a:spcAft>
              <a:buSzPts val="1800"/>
              <a:buChar char="●"/>
            </a:pPr>
            <a:r>
              <a:rPr lang="el" dirty="0"/>
              <a:t>Το 1958 φυλακίστηκε για 5 χρόνια διότι προωθούσε μια δεκαεξάχρονη στην πορνεία και ομολόγησε για φοροδιαφυγή.</a:t>
            </a:r>
            <a:endParaRPr dirty="0"/>
          </a:p>
          <a:p>
            <a:pPr marL="457200" lvl="0" indent="-342900" algn="just" rtl="0">
              <a:spcBef>
                <a:spcPts val="0"/>
              </a:spcBef>
              <a:spcAft>
                <a:spcPts val="0"/>
              </a:spcAft>
              <a:buSzPts val="1800"/>
              <a:buChar char="●"/>
            </a:pPr>
            <a:r>
              <a:rPr lang="el" dirty="0"/>
              <a:t>Το 1971 κατηγορήθηκε για 7 φόνους. Τα θύματα του ήταν ηθοποιοί και άτομα της υψηλής τάξης, οι οποίοι δολοφονήθηκαν απο μέλη της αίρεσης που είχε ο ίδιος ιδρύσει (οικογένεια </a:t>
            </a:r>
            <a:r>
              <a:rPr lang="en-US" dirty="0" smtClean="0"/>
              <a:t>M</a:t>
            </a:r>
            <a:r>
              <a:rPr lang="el" dirty="0" smtClean="0"/>
              <a:t>anson</a:t>
            </a:r>
            <a:r>
              <a:rPr lang="el" dirty="0"/>
              <a:t>). Καταδικάστηκε σε θάνατο αλλά η ποινή του άλλαξε σε ισόβια όταν απαγορεύτηκε η θανατική ποινή στην Καλιφόρνια.</a:t>
            </a:r>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507208" y="190613"/>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Η ΖΩΗ ΤΟΥ </a:t>
            </a:r>
            <a:endParaRPr/>
          </a:p>
        </p:txBody>
      </p:sp>
      <p:sp>
        <p:nvSpPr>
          <p:cNvPr id="154" name="Google Shape;154;p20"/>
          <p:cNvSpPr txBox="1">
            <a:spLocks noGrp="1"/>
          </p:cNvSpPr>
          <p:nvPr>
            <p:ph type="body" idx="1"/>
          </p:nvPr>
        </p:nvSpPr>
        <p:spPr>
          <a:xfrm>
            <a:off x="508013" y="2420875"/>
            <a:ext cx="7486425" cy="23787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228600" lvl="0" indent="-228600" algn="l" rtl="0">
              <a:lnSpc>
                <a:spcPct val="120000"/>
              </a:lnSpc>
              <a:spcBef>
                <a:spcPts val="0"/>
              </a:spcBef>
              <a:spcAft>
                <a:spcPts val="0"/>
              </a:spcAft>
              <a:buSzPts val="2560"/>
              <a:buChar char="•"/>
            </a:pPr>
            <a:r>
              <a:rPr lang="el-GR" sz="1400" dirty="0"/>
              <a:t>ΣΤΗΝ  ΗΛΙΚΙΑ ΤΩΝ ΕΝΤΕΚΑ ΜΗΝΩΝ </a:t>
            </a:r>
            <a:r>
              <a:rPr lang="el-GR" sz="1400" u="sng" dirty="0">
                <a:solidFill>
                  <a:schemeClr val="hlink"/>
                </a:solidFill>
                <a:hlinkClick r:id="rId3"/>
              </a:rPr>
              <a:t>ΑΚΡΩΤΗΡΙΑΣΤΗΚΕ</a:t>
            </a:r>
            <a:r>
              <a:rPr lang="el-GR" sz="1400" dirty="0"/>
              <a:t> ΚΑΙ ΣΤΑ ΔΥΟ </a:t>
            </a:r>
            <a:r>
              <a:rPr lang="el-GR" sz="1400" u="sng" dirty="0">
                <a:solidFill>
                  <a:schemeClr val="hlink"/>
                </a:solidFill>
                <a:hlinkClick r:id="rId4"/>
              </a:rPr>
              <a:t>ΠΟΔΙΑ</a:t>
            </a:r>
            <a:r>
              <a:rPr lang="el-GR" sz="1400" dirty="0"/>
              <a:t>, ΚΆΤΩ ΑΠΟ ΤΑ ΓΟΝΑΤΑ, ΔΙΟΤΙ ΕΚ ΓΕΝΕΤΗΣ ΤΟΥ ΕΛΕΙΠΕ Η </a:t>
            </a:r>
            <a:r>
              <a:rPr lang="el-GR" sz="1400" u="sng" dirty="0">
                <a:solidFill>
                  <a:schemeClr val="hlink"/>
                </a:solidFill>
                <a:hlinkClick r:id="rId5"/>
              </a:rPr>
              <a:t>ΠΕΡΟΝΗ</a:t>
            </a:r>
            <a:r>
              <a:rPr lang="el-GR" sz="1400" dirty="0"/>
              <a:t>. ΑΥΤΟ  ΟΜΩΣ  ΔΕΝ ΤΟΝ ΑΠΕΤΡΕΨΕ ΑΠΟ ΤΟ ΝΑ ΑΣΧΟΛΗΘΕΙ ΜΕ ΤΟΝ ΑΘΛΗΤΙΣΜΟ. ΕΧΕΙ ΠΑΙΞΕΙ ΣΕ ΟΜΆΔΕΣ </a:t>
            </a:r>
            <a:r>
              <a:rPr lang="el-GR" sz="1400" u="sng" dirty="0">
                <a:solidFill>
                  <a:schemeClr val="hlink"/>
                </a:solidFill>
                <a:hlinkClick r:id="rId6"/>
              </a:rPr>
              <a:t>ΡΆΓΚΜΠΙ</a:t>
            </a:r>
            <a:r>
              <a:rPr lang="el-GR" sz="1400" dirty="0"/>
              <a:t>Κ.Ά., ΜΑ ΤΟΝ ΚΕΡΔΙΣΕ Ο </a:t>
            </a:r>
            <a:r>
              <a:rPr lang="el-GR" sz="1400" u="sng" dirty="0">
                <a:solidFill>
                  <a:schemeClr val="hlink"/>
                </a:solidFill>
                <a:hlinkClick r:id="rId7"/>
              </a:rPr>
              <a:t>ΣΤΙΒΟΣ</a:t>
            </a:r>
            <a:r>
              <a:rPr lang="el-GR" sz="1400" dirty="0"/>
              <a:t>.</a:t>
            </a:r>
            <a:endParaRPr sz="1400" dirty="0"/>
          </a:p>
          <a:p>
            <a:pPr marL="228600" lvl="0" indent="-228600" algn="l" rtl="0">
              <a:lnSpc>
                <a:spcPct val="120000"/>
              </a:lnSpc>
              <a:spcBef>
                <a:spcPts val="1000"/>
              </a:spcBef>
              <a:spcAft>
                <a:spcPts val="0"/>
              </a:spcAft>
              <a:buSzPts val="2560"/>
              <a:buChar char="•"/>
            </a:pPr>
            <a:r>
              <a:rPr lang="el-GR" sz="1400" dirty="0"/>
              <a:t>ΤΟ 2004, ΣΕ ΗΛΙΚΙΑ 18 ΜΟΛΙΣ ΧΡΟΝΩΝ, ΕΙΧΕ ΤΗΝ ΠΡΩΤΗ ΤΟΥ ΔΙΑΚΡΙΣΗ ΣΤΗΝ </a:t>
            </a:r>
            <a:r>
              <a:rPr lang="el-GR" sz="1400" u="sng" dirty="0">
                <a:solidFill>
                  <a:schemeClr val="hlink"/>
                </a:solidFill>
                <a:hlinkClick r:id="rId8"/>
              </a:rPr>
              <a:t>ΠΑΡΑΟΛΥΜΠΙΑΔΑ</a:t>
            </a:r>
            <a:r>
              <a:rPr lang="el-GR" sz="1400" dirty="0"/>
              <a:t> ΤΗΣ </a:t>
            </a:r>
            <a:r>
              <a:rPr lang="el-GR" sz="1400" u="sng" dirty="0">
                <a:solidFill>
                  <a:schemeClr val="hlink"/>
                </a:solidFill>
                <a:hlinkClick r:id="rId9"/>
              </a:rPr>
              <a:t>ΑΘΗΝΑΣ</a:t>
            </a:r>
            <a:r>
              <a:rPr lang="el-GR" sz="1400" dirty="0"/>
              <a:t>. ΤΟΤΕ ΠΗΡΕ ΤΟ ΧΑΛΚΙΝΟ ΜΕΤΆΛΛΙΟ ΣΤΑ </a:t>
            </a:r>
            <a:r>
              <a:rPr lang="el-GR" sz="1400" u="sng" dirty="0">
                <a:solidFill>
                  <a:schemeClr val="hlink"/>
                </a:solidFill>
                <a:hlinkClick r:id="rId10"/>
              </a:rPr>
              <a:t>ΕΚΑΤΟ  ΜΕΤΡΑ</a:t>
            </a:r>
            <a:r>
              <a:rPr lang="el-GR" sz="1400" dirty="0"/>
              <a:t> ΚΑΙ ΤΟ ΧΡΥΣΟ ΣΤΑ </a:t>
            </a:r>
            <a:r>
              <a:rPr lang="el-GR" sz="1400" u="sng" dirty="0">
                <a:solidFill>
                  <a:schemeClr val="hlink"/>
                </a:solidFill>
                <a:hlinkClick r:id="rId11"/>
              </a:rPr>
              <a:t>ΔΙΑΚΟΣΙΑ</a:t>
            </a:r>
            <a:r>
              <a:rPr lang="el-GR" sz="1400" dirty="0"/>
              <a:t>. ΣΤΗΝ ΕΠΟΜΕΝΗ ΠΑΡΑΟΛΥΜΠΙΆΔΑ, ΣΤΟ </a:t>
            </a:r>
            <a:r>
              <a:rPr lang="el-GR" sz="1400" u="sng" dirty="0">
                <a:solidFill>
                  <a:schemeClr val="hlink"/>
                </a:solidFill>
                <a:hlinkClick r:id="rId12"/>
              </a:rPr>
              <a:t>ΠΕΚΝΟ</a:t>
            </a:r>
            <a:r>
              <a:rPr lang="el-GR" sz="1400" dirty="0"/>
              <a:t>, ΚΑΤΕΚΤΗΣΕ ΤΟ ΧΡΥΣΌ ΚΑΙ ΣΤΑ ΤΡΙΑ ΑΓΩΝΊΣΜΑΤΑ ΠΟΥ ΕΛΑΒΕ ΜΕΡΟΣ (100 Μ, 200 Μ, 400Μ).</a:t>
            </a:r>
            <a:endParaRPr sz="1400" dirty="0"/>
          </a:p>
          <a:p>
            <a:pPr marL="228600" lvl="0" indent="-228600" algn="l" rtl="0">
              <a:lnSpc>
                <a:spcPct val="120000"/>
              </a:lnSpc>
              <a:spcBef>
                <a:spcPts val="1000"/>
              </a:spcBef>
              <a:spcAft>
                <a:spcPts val="0"/>
              </a:spcAft>
              <a:buSzPts val="2560"/>
              <a:buChar char="•"/>
            </a:pPr>
            <a:r>
              <a:rPr lang="el-GR" sz="1400" dirty="0"/>
              <a:t>ΕΠΕΙΤΑ ΑΠΟ ΠΟΛΛΗ ΠΡΟΣΠΑΘΕΙΑ (Η </a:t>
            </a:r>
            <a:r>
              <a:rPr lang="el-GR" sz="1400" u="sng" dirty="0">
                <a:solidFill>
                  <a:schemeClr val="hlink"/>
                </a:solidFill>
                <a:hlinkClick r:id="rId13"/>
              </a:rPr>
              <a:t>IAAF</a:t>
            </a:r>
            <a:r>
              <a:rPr lang="el-GR" sz="1400" dirty="0"/>
              <a:t> ΑΛΛΑ ΚΑΙ ΚΑΠΟΙΟΙ ΑΘΛΗΤΕΣ  ΠΙΣΤΕΥΑΝ  ΠΩΣ  ΤΑ </a:t>
            </a:r>
            <a:r>
              <a:rPr lang="el-GR" sz="1400" u="sng" dirty="0">
                <a:solidFill>
                  <a:schemeClr val="hlink"/>
                </a:solidFill>
                <a:hlinkClick r:id="rId14"/>
              </a:rPr>
              <a:t>ΤΕΧΝΗΤΆ ΜΕΛΗ</a:t>
            </a:r>
            <a:r>
              <a:rPr lang="el-GR" sz="1400" dirty="0"/>
              <a:t> ΠΟΥ ΧΡΗΣΙΜΟΠΟΙΕΙ Ο ΠΙΣΤΟΡΙΟΥΣ  ΤΟΥ ΕΔΙΝΑΝ ΕΝΑ ΠΛΕΟΝΕΚΤΗΜΑ ΑΠΕΝΑΝΤΙ ΣΤΟΥΣ ΑΡΤΙΜΕΛΕΊΣ ΑΘΛΗΤΈΣ) Ο ΌΣΚΑΡ ΚΑΤΌΡΘΩΣΕ ΝΑ ΑΓΩΝΙΣΤΕΊ ΣΤΟΥΣ </a:t>
            </a:r>
            <a:r>
              <a:rPr lang="el-GR" sz="1400" u="sng" dirty="0">
                <a:solidFill>
                  <a:schemeClr val="hlink"/>
                </a:solidFill>
                <a:hlinkClick r:id="rId15"/>
              </a:rPr>
              <a:t>ΟΛΥΜΠΙΑΚΟΥΣ ΤΟΥ ΛΟΝΔΙΝΟΥ</a:t>
            </a:r>
            <a:r>
              <a:rPr lang="el-GR" sz="1400" dirty="0"/>
              <a:t> ΚΑΘΩΣ ΠΗΡΕ ΤΗΝ ΠΡΟΚΡΙΣΗ ΣΤΟ </a:t>
            </a:r>
            <a:r>
              <a:rPr lang="el-GR" sz="1400" u="sng" dirty="0">
                <a:solidFill>
                  <a:schemeClr val="hlink"/>
                </a:solidFill>
                <a:hlinkClick r:id="rId16"/>
              </a:rPr>
              <a:t>ΠΑΓΚΌΣΜΙΟ ΠΡΩΤΆΘΛΗΜΑ ΤΟΥ 2011</a:t>
            </a:r>
            <a:r>
              <a:rPr lang="el-GR" sz="1400" dirty="0"/>
              <a:t> ΣΤΗΝ</a:t>
            </a:r>
            <a:r>
              <a:rPr lang="el-GR" sz="1400" u="sng" dirty="0"/>
              <a:t> </a:t>
            </a:r>
            <a:r>
              <a:rPr lang="el-GR" sz="1400" u="sng" dirty="0">
                <a:solidFill>
                  <a:srgbClr val="FF0000"/>
                </a:solidFill>
                <a:hlinkClick r:id="rId17"/>
              </a:rPr>
              <a:t>ΝΤΑΕΓΟ</a:t>
            </a:r>
            <a:r>
              <a:rPr lang="el-GR" sz="1400" u="sng" dirty="0">
                <a:solidFill>
                  <a:srgbClr val="FF0000"/>
                </a:solidFill>
              </a:rPr>
              <a:t>Υ</a:t>
            </a:r>
            <a:r>
              <a:rPr lang="el-GR" sz="1400" dirty="0"/>
              <a:t> ΟΠΟΥ ΚΑΤΕΚΤΗΣΕ ΤΟ ΑΣΗΜΕΝΙΟ ΜΕΤΆΛΛΙΟ ΣΤΗ </a:t>
            </a:r>
            <a:r>
              <a:rPr lang="el-GR" sz="1400" u="sng" dirty="0">
                <a:solidFill>
                  <a:schemeClr val="hlink"/>
                </a:solidFill>
                <a:hlinkClick r:id="rId18"/>
              </a:rPr>
              <a:t>ΣΚΥΤΑΛΟΔΡΟΜΙΑ 4X400 Μ.</a:t>
            </a:r>
            <a:r>
              <a:rPr lang="el-GR" sz="1400" dirty="0"/>
              <a:t> ΣΤΗΝ ΟΛΥΜΠΙΑΔΑ ΤΟΥ ΛΟΝΔΙΝΟΥ ΕΦΤΑΣΕ </a:t>
            </a:r>
            <a:r>
              <a:rPr lang="el-GR" sz="1400" dirty="0" smtClean="0"/>
              <a:t>ΜΕΧΡΙ </a:t>
            </a:r>
            <a:r>
              <a:rPr lang="el-GR" sz="1400" dirty="0"/>
              <a:t>ΤΟΝ ΗΜΙΤΕΛΙΚΌ ΤΩΝ 200 Μ. ΚΑΙ ΑΓΩΝΙΣΤΗΚΕ ΣΤΟΝ ΤΕΛΙΚΟ ΤΗΣ ΣΚΥΤΑΛΟΔΡΟΜΊΑΣ ΜΕ ΤΗΝ ΝΟΤΙΑ ΑΦΡΙΚΗ.</a:t>
            </a:r>
            <a:endParaRPr sz="1400" u="sng" dirty="0">
              <a:highlight>
                <a:srgbClr val="FF0000"/>
              </a:highlight>
            </a:endParaRPr>
          </a:p>
          <a:p>
            <a:pPr marL="228600" lvl="0" indent="-228600" algn="l" rtl="0">
              <a:lnSpc>
                <a:spcPct val="120000"/>
              </a:lnSpc>
              <a:spcBef>
                <a:spcPts val="1000"/>
              </a:spcBef>
              <a:spcAft>
                <a:spcPts val="0"/>
              </a:spcAft>
              <a:buSzPts val="2560"/>
              <a:buChar char="•"/>
            </a:pPr>
            <a:r>
              <a:rPr lang="el-GR" sz="1400" dirty="0"/>
              <a:t>ΣΤΟΥΣ  ΠΑΡΑΟΛΥΜΠΙΑΚΟΥΣ  ΑΓΩΝΕΣ  ΤΟΥ 2012, Ο ΠΙΣΤΟΡΙΟΥΣ  ΣΗΜΙΙΩΣΕ ΠΑΓΚΟΣΜΙΟ ΡΕΚΟΡ ΣΤΑ  ΠΡΟΚΡΙΜΑΤΙΚΗ ΤΩΝ 200Μ ΤΗΣ ΚΑΤΗΓΟΡΙΑΣ Τ44. ΣΤΟΝ ΤΕΛΙΚΟ, ΩΣΤΟΣΟ, ΗΤΤΗΘΗΚΕ ΑΠΟ ΤΟΝ ΒΡΑΖΙΛΙΑΝΟ ΑΛΑΝ ΟΛΙΒΕΙΡΑ.</a:t>
            </a:r>
            <a:endParaRPr sz="1400" dirty="0"/>
          </a:p>
          <a:p>
            <a:pPr marL="228600" lvl="0" indent="-25400" algn="l" rtl="0">
              <a:lnSpc>
                <a:spcPct val="120000"/>
              </a:lnSpc>
              <a:spcBef>
                <a:spcPts val="1000"/>
              </a:spcBef>
              <a:spcAft>
                <a:spcPts val="0"/>
              </a:spcAft>
              <a:buSzPts val="3200"/>
              <a:buNone/>
            </a:pPr>
            <a:endParaRP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514351" y="685913"/>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ΤΟ ΑΔΙΚΗΜΑ </a:t>
            </a:r>
            <a:endParaRPr/>
          </a:p>
        </p:txBody>
      </p:sp>
      <p:sp>
        <p:nvSpPr>
          <p:cNvPr id="160" name="Google Shape;160;p21"/>
          <p:cNvSpPr txBox="1">
            <a:spLocks noGrp="1"/>
          </p:cNvSpPr>
          <p:nvPr>
            <p:ph type="body" idx="1"/>
          </p:nvPr>
        </p:nvSpPr>
        <p:spPr>
          <a:xfrm>
            <a:off x="467544" y="2420888"/>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10000"/>
              </a:lnSpc>
              <a:spcBef>
                <a:spcPts val="0"/>
              </a:spcBef>
              <a:spcAft>
                <a:spcPts val="0"/>
              </a:spcAft>
              <a:buSzPts val="2960"/>
              <a:buChar char="•"/>
            </a:pPr>
            <a:r>
              <a:rPr lang="el-GR" sz="1850" dirty="0"/>
              <a:t>ΔΥΣΤΥΧΩΣ ΤΑ ΦΩΤΑ ΤΗΣ ΕΠΙΤΥΧΙΑΣ ΚΑΙ Η ΑΥΛΑΙΑ ΚΛΕΙΝΕΙ ΝΩΡΙΣ ΓΙΑ ΤΟΝ ΝΕΑΡΟ ΑΘΛΗΤΗ ΠΟΥ ΤΟΝ ΦΕΒΡΟΥΑΡΙΟ ΤΟΥ 2013 ΣΥΛΛΑΜΒΑΝΕΤΑΙ ΣΤΗ ΠΡΕΤΟΡΙΑ ΓΙΑ ΤΟ ΦΟΝΟ ΤΗΣ ΣΥΝΤΡΟΦΟΥ ΤΟΥ ΡΙΒΑ ΣΤΈΕΝΚΑΜΠ. ΤΟ ΠΕΡΙΣΤΑΤΙΚΟ ΦΑΙΝΕΤΑΙ ΝΑ ΕΛΑΒΕ ΧΩΡΑ ΤΗΝ ΗΜΕΡΑ ΤΟΥ ΑΓΊΟΥ ΒΑΛΕΝΤΙΝΟΥ, ΓΎΡΩ ΣΤΙΣ 4 ΜΕΤΑ ΤΑ ΜΕΣΆΝΥΧΤΑ ΣΤΟ ΣΠΙΤΙ ΤΟΥ ΣΤΟ SILVER LAKE.</a:t>
            </a:r>
            <a:endParaRPr dirty="0"/>
          </a:p>
          <a:p>
            <a:pPr marL="228600" lvl="0" indent="-228600" algn="l" rtl="0">
              <a:lnSpc>
                <a:spcPct val="110000"/>
              </a:lnSpc>
              <a:spcBef>
                <a:spcPts val="1000"/>
              </a:spcBef>
              <a:spcAft>
                <a:spcPts val="0"/>
              </a:spcAft>
              <a:buSzPts val="2960"/>
              <a:buChar char="•"/>
            </a:pPr>
            <a:r>
              <a:rPr lang="el-GR" sz="1850" dirty="0"/>
              <a:t>ΣΤΗΝ ΔΙΚΗ ΠΟΥ ΑΚΟΛΟΥΘΕΙ Ο ΝΕΑΡΟΣ ΦΑΙΝΕΤΑΙ ΝΑ ΔΗΛΩΝΕΙ ΟΤΙ Ο ΦΟΝΟΣ ΤΟΥ ΟΜΟΡΦΟΥ ΜΟΝΤΕΛΟΥ ΚΑΙ ΣΥΝΤΡΟΦΟΥ ΤΟΥ, ΗΤΑΝ ΣΥΝΕΠΕΙΑ ΕΝΟΣ ΑΤΥΧΟΥΣ ΠΕΡΙΣΤΑΤΙΚΟΥ, ΚΑΘΩΣ ΠΙΣΤΕΨΕ ΠΩΣ ΕΠΡΟΚΕΙΤΟ ΓΙΑ ΔΙΑΡΡΗΚΤΗ. ΤΟ ΚΟΥΒΑΡΙ ΤΗΣ ΥΠΟΘΕΣΗΣ, ΠΟΥ ΞΕΤΥΛΙΓΕΤΑΙ ΣΤΗΝ ΑΙΘΟΥΣΑ ΤΟΥ ΔΙΚΑΣΤΗΡΙΟΥ, ΣΟΚΆΡΕΙ ΤΟ ΚΟΙΝΟ ΚΑΙ ΔΙΧΑΖΕΙ ΤΗΝ ΚΟΙΝΗ ΓΝΩΜΗ. ΣΤΗΝ ΚΑΤΑΘΕΣΗ ΤΟΥ, Ο ΟΣΚΑΡ ΠΙΣΤΟΡΙΟΥΣ ΛΕΕΙ ΠΩΣ ΕΝΙΩΘΕ ΕΥΑΛΩΤΟΣ, ΟΤΑΝ ΑΝΟΙΞΕ ΠΥΡ ΚΑΤΑ ΤΗΣ ΚΛΕΙΔΩΜΕΝΗΣ ΠΟΡΤΑΣ ΤΟΥ ΜΠΑΝΙΟΥ.</a:t>
            </a:r>
            <a:endParaRPr dirty="0"/>
          </a:p>
          <a:p>
            <a:pPr marL="228600" lvl="0" indent="-40639" algn="l" rtl="0">
              <a:lnSpc>
                <a:spcPct val="110000"/>
              </a:lnSpc>
              <a:spcBef>
                <a:spcPts val="1000"/>
              </a:spcBef>
              <a:spcAft>
                <a:spcPts val="0"/>
              </a:spcAft>
              <a:buSzPts val="2960"/>
              <a:buNone/>
            </a:pPr>
            <a:endParaRPr sz="1850" dirty="0"/>
          </a:p>
          <a:p>
            <a:pPr marL="228600" lvl="0" indent="-40639" algn="l" rtl="0">
              <a:lnSpc>
                <a:spcPct val="110000"/>
              </a:lnSpc>
              <a:spcBef>
                <a:spcPts val="1000"/>
              </a:spcBef>
              <a:spcAft>
                <a:spcPts val="0"/>
              </a:spcAft>
              <a:buSzPts val="2960"/>
              <a:buNone/>
            </a:pPr>
            <a:endParaRPr sz="1850" dirty="0"/>
          </a:p>
          <a:p>
            <a:pPr marL="228600" lvl="0" indent="-40639" algn="l" rtl="0">
              <a:lnSpc>
                <a:spcPct val="110000"/>
              </a:lnSpc>
              <a:spcBef>
                <a:spcPts val="1000"/>
              </a:spcBef>
              <a:spcAft>
                <a:spcPts val="0"/>
              </a:spcAft>
              <a:buSzPts val="2960"/>
              <a:buNone/>
            </a:pPr>
            <a:endParaRPr sz="185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514351" y="685911"/>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Η ΚΑΤΑΘΕΣΗ</a:t>
            </a:r>
            <a:endParaRPr/>
          </a:p>
        </p:txBody>
      </p:sp>
      <p:sp>
        <p:nvSpPr>
          <p:cNvPr id="166" name="Google Shape;166;p22"/>
          <p:cNvSpPr txBox="1">
            <a:spLocks noGrp="1"/>
          </p:cNvSpPr>
          <p:nvPr>
            <p:ph type="body" idx="1"/>
          </p:nvPr>
        </p:nvSpPr>
        <p:spPr>
          <a:xfrm>
            <a:off x="514350" y="1444276"/>
            <a:ext cx="7803174" cy="4320839"/>
          </a:xfrm>
          <a:prstGeom prst="rect">
            <a:avLst/>
          </a:prstGeom>
          <a:noFill/>
          <a:ln>
            <a:noFill/>
          </a:ln>
        </p:spPr>
        <p:txBody>
          <a:bodyPr spcFirstLastPara="1" wrap="square" lIns="91425" tIns="45700" rIns="91425" bIns="45700" anchor="ctr" anchorCtr="0">
            <a:noAutofit/>
          </a:bodyPr>
          <a:lstStyle/>
          <a:p>
            <a:pPr marL="228600" lvl="0" indent="-228600" algn="l" rtl="0">
              <a:lnSpc>
                <a:spcPct val="110000"/>
              </a:lnSpc>
              <a:spcBef>
                <a:spcPts val="0"/>
              </a:spcBef>
              <a:spcAft>
                <a:spcPts val="0"/>
              </a:spcAft>
              <a:buSzPts val="3200"/>
              <a:buChar char="•"/>
            </a:pPr>
            <a:r>
              <a:rPr lang="el-GR" sz="1600" dirty="0"/>
              <a:t>ΜΕΤΑΞΥ ΑΛΛΩΝ ΕΙΠΕ:ΣΥΓΚΕΚΡΙΜΕΝΑ ΠΕΡΙΕΓΡΑΨΕ ΠΩΣ ΕΚΕΙΝΟΣ ΚΑΙ Η ΣΤΕΕΝΚΑΜΠ ΠΗΓΑΝ ΓΙΑ ΥΠΝΟ ΚΑΙ Ο ΙΔΙΟΣ ΕΒΓΑΛΕ ΤΑ ΠΡΟΣΘΕΤΙΚΑ ΤΟΥ ΠΟΔΙΑ. ΠΡΙΝ ΑΠΟΚΟΙΜΗΘΕΙ ΤΗΣ ΕΙΠΕ: «ΑΝ ΚΟΙΜΗΘΩ, ΜΠΟΡΕΙΣ ΝΑ ΚΛΕΙΣΕΙΣ ΤΙΣ ΠΟΡΤΕΣ ΚΑΙ ΤΗΝ ΤΗΛΕΟΡΑΣΗ;» ΣΤΗ ΣΥΝΕΧΕΙΑ, ΟΠΩΣ ΙΣΧΥΡΙΣΤΗΚΕ, ΞΥΠΝΗΣΕ ΣΤΙΣ 3 ΤΗ ΝΥΧΤΑ ΑΚΟΥΓΟΝΤΑΣ ΕΝΑΝ ΘΟΡΥΒΟ ΣΤΟ ΠΑΡΑΘΥΡΟ, ΣΑΝ ΝΑ ΠΡΟΕΡΧΟΤΑΝ ΑΠΟ ΤΟ ΜΠΑΝΙΟ. «ΜΕ ΠΛΗΜΜΥΡΙΣΕ ΦΟΒΟΣ ΚΑΙ ΤΡΟΜΟΣ», ΑΝΑΦΕΡΕΙ ΧΑΡΑΚΤΗΡΙΣΤΙΚΆ, ΚΑΘΩΣ ΠΙΣΤΕΨΑ ΠΩΣ ΚΑΠΟΙΟΣ ΕΙΧΕ ΜΠΕΙ ΜΕΣΑ ΣΤΟ ΣΠΙΤΙ. ΤΟ ΠΡΩΤΟ ΠΡΑΓΜΑ ΠΟΥ ΣΚΕΦΤΗΚΑ ΗΤΑΝ ΠΩΣ ΠΡΕΠΕΙ ΝΑ ΠΙΆΣΩ ΤΟ ΟΠΛΟ ΜΟΥ. ΑΝ ΑΥΤΌ ΤΟ ΑΤΟΜΟ ΕΙΝΑΙ ΗΔΗ ΜΕΣΑ ΣΤΟ ΣΠΙΤΙ, ΤΟ ΠΑΡΑΘΥΡΟ ΑΥΤΌ ΕΧΕΙ ΗΔΗ ΞΑΝΑΝΟΙΞΕΙ, ΕΙΝΑΙ ΘΕΜΑ ΔΕΥΤΕΡΟΛΕΠΤΩΝ ΝΑ ΦΤΑΣΕΙ ΣΤΟ ΜΠΑΝΙΟ.ΕΙΜΑΙ ΤΡΟΜΟΚΡΑΤΗΜΕΝΟΣ ΚΑΙ ΠΙΑΝΩ ΤΟ ΟΠΛΟ ΜΟΥ ΚΑΙ ΛΕΩ ΣΤΗΝ ΡΙΒΑ "</a:t>
            </a:r>
            <a:r>
              <a:rPr lang="el-GR" sz="1600" i="1" dirty="0"/>
              <a:t>ΠΑΡΕ ΤΗΝ ΑΣΤΥΝΟΜΙΑ ΚΑΙ ΠΕΣΕ ΣΤΟ ΠΑΤΩΜΑ</a:t>
            </a:r>
            <a:r>
              <a:rPr lang="el-GR" sz="1600" dirty="0"/>
              <a:t>." ΒΑΣΙΚΑ ΣΤΗΡΙΖΟΜΑΙ ΣΤΟ ΕΝΑ ΧΕΡΙ ΜΟΥ ΚΑΙ ΣΤΑ ΚΟΛΟΒΩΜΑΤΑ ΤΩΝ ΠΟΔΙΩΝ ΜΟΥ ΚΑΙ ΚΡΑΤΩ ΤΟ ΟΠΛΟ. ΕΙΜΑΙ ΚΑΤΩ ΧΑΜΗΛΑ, ΑΡΧΙΖΩ ΝΑ ΤΡΕΜΩ ΚΑΙ ΝΑ ΙΔΡΩΝΩ ΚΑΙ Ο ΦΟΒΟΣ ΝΑ ΜΕ ΚΑΤΑΒΑΛΛΕΙ. ΣΕ ΕΚΕΙΝΟ ΤΟ ΣΗΜΕΙΟ ΜΠΗΚΑ ΣΤΟ ΠΕΡΑΣΜΑ ΚΑΙ ΑΡΧΙΣΑ ΝΑ ΦΩΝΑΖΩ ΚΑΙ ΝΑ ΟΥΡΛΙΑΖΩ: «</a:t>
            </a:r>
            <a:r>
              <a:rPr lang="el-GR" sz="1600" i="1" dirty="0"/>
              <a:t>ΒΓΕΣ ΑΠΟ ΤΟ ΣΠΙΤΙ ΜΟΥ! ΕΞΩ ΑΠΟ ΤΟ ΣΠΙΤΙ ΜΟΥ!</a:t>
            </a:r>
            <a:r>
              <a:rPr lang="el-GR" sz="1600" dirty="0"/>
              <a:t>»</a:t>
            </a:r>
            <a:endParaRP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514351" y="685907"/>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Η ΣΥΝΕΧΕΙΑ</a:t>
            </a:r>
            <a:endParaRPr/>
          </a:p>
        </p:txBody>
      </p:sp>
      <p:sp>
        <p:nvSpPr>
          <p:cNvPr id="172" name="Google Shape;172;p23"/>
          <p:cNvSpPr txBox="1">
            <a:spLocks noGrp="1"/>
          </p:cNvSpPr>
          <p:nvPr>
            <p:ph type="body" idx="1"/>
          </p:nvPr>
        </p:nvSpPr>
        <p:spPr>
          <a:xfrm>
            <a:off x="539552" y="1916832"/>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00000"/>
              </a:lnSpc>
              <a:spcBef>
                <a:spcPts val="0"/>
              </a:spcBef>
              <a:spcAft>
                <a:spcPts val="0"/>
              </a:spcAft>
              <a:buSzPts val="2480"/>
              <a:buChar char="•"/>
            </a:pPr>
            <a:r>
              <a:rPr lang="el-GR" sz="1550" dirty="0"/>
              <a:t>ΣΕ ΑΥΤΟ ΤΟ ΣΗΜΕΙΟ, ΟΠΩΣ ΠΕΡΙΓΡΑΦΕΙ, ΑΚΟΥΣΕ ΤΗΝ ΠΟΡΤΑ ΤΗΣ ΤΟΥΑΛΕΤΑΣ ΝΑ ΚΛΕΙΝΕΙ ΜΕ ΠΑΤΑΓΟ. "</a:t>
            </a:r>
            <a:r>
              <a:rPr lang="el-GR" sz="1550" i="1" dirty="0"/>
              <a:t>ΔΕΝ ΕΙΧΑ ΧΡΟΝΟ ΝΑ ΦΟΡΕΣΩ ΤΑ ΠΟΔΙΑ ΜΟΥ, ΣΙΓΟΥΡΑ ΚΑΠΟΙΟΣ ΗΤΑΝ ΗΔΗ ΜΕΣΑ ΣΤΟ ΣΠΙΤΙ. ΑΝ ΕΡΘΕΙ ΣΕ ΜΕΝΑ ΓΡΗΓΟΡΑ ΚΙ ΑΝ ΜΟΥ ΠΑΡΕΙ ΤΟ ΟΠΛΟ Η ΑΝ ΔΙΣΤΆΣΩ, ΜΠΟΡΕΙ ΝΑ ΧΡΗΣΙΜΟΠΟΙΗΣΕΙ ΤΟ ΟΠΛΟ ΕΝΑΝΤΙΟΝ ΕΙΤΕ ΕΜΟΥ ΕΙΤΕ ΤΗΣ ΡΙΒΑ"</a:t>
            </a:r>
            <a:r>
              <a:rPr lang="el-GR" sz="1550" dirty="0"/>
              <a:t>, ΑΦΗΓΕΙΤΑΙ. ΤΟΤΕ ΦΩΝΑΞΕ: "</a:t>
            </a:r>
            <a:r>
              <a:rPr lang="el-GR" sz="1550" i="1" dirty="0"/>
              <a:t>ΡΙΒΑ, ΠΑΡΕ ΤΗΝ ΑΣΤΥΝΟΜΙΑ</a:t>
            </a:r>
            <a:r>
              <a:rPr lang="el-GR" sz="1550" dirty="0"/>
              <a:t>", ΜΕ ΣΚΟΠΟ ΝΑ ΤΡΟΜΑΞΕΙ ΤΟΝ ΕΙΣΒΟΛΕΑ, ΓΙΑ ΝΑ ΦΥΓΕΙ ΑΠΟ ΤΟ ΣΠΙΤΙ. "</a:t>
            </a:r>
            <a:r>
              <a:rPr lang="el-GR" sz="1550" i="1" dirty="0"/>
              <a:t>ΤΟΤΕ ΒΛΕΠΩ ΤΑ ΠΑΡΑΘΥΡΑ ΑΝΟΙΧΤΑ. ΟΛΑ ΤΡΕΧΟΥΝ ΜΕΣΑ ΣΤΟ ΚΕΦΑΛΙ ΜΟΥ. ΤΟ ΠΑΡΑΘΥΡΟ ΜΟΛΙΣ ΑΝΟΙΞΕ, Η ΠΟΡΤΑ ΜΟΛΙΣ ΕΚΛΕΙΣΕ, ΕΙΝΑΙ ΝΥΧΤΑ, Η ΡΙΒΑ ΗΤΑΝ ΔΙΠΛΑ ΜΟΥ ΣΤΟ ΚΡΕΒΑΤΙ.ΞΑΦΝΙΚΑ ΑΚΟΥΩ ΕΝΑ ΘΟΡΥΒΟ ΣΤΗΝ ΤΟΥΑΛΕΤΑ. ΣΥΜΠΕΡΑΙΝΩ Π</a:t>
            </a:r>
            <a:r>
              <a:rPr lang="el-GR" sz="1550" dirty="0"/>
              <a:t>ΩΣ</a:t>
            </a:r>
            <a:r>
              <a:rPr lang="el-GR" sz="1550" i="1" dirty="0"/>
              <a:t> ΕΙΝΑΙ Η ΠΟΡΤΑ ΤΗΣ ΤΟΥΑΛΕΤΑΣ ΠΟΥ ΑΝΟΙΓΕΙ ΚΑΙ ΠΡΙΝ ΤΟ ΚΑΤΑΛΑΒΩ ΠΥΡΟΒΟΛΩ ΤΕΣΣΕΡΙΣ ΦΟΡΕ</a:t>
            </a:r>
            <a:r>
              <a:rPr lang="el-GR" sz="1550" dirty="0"/>
              <a:t>Σ ΕΚΕΙΝΟ ΤΟ ΣΗΜΕΙΟ, ΟΠΩΣ ΥΠΟΣΤΗΡΙΖΕΙ, ΕΠΕΣΤΡΕΨΕ ΣΤΟ ΚΡΕΒΑΤΙ ΤΟΥ ΑΛΛΑ ΔΕΝ ΕΒΡΙΣΚΕ ΤΗ ΣΥΝΤΡΟΦΟ ΤΟΥ. "</a:t>
            </a:r>
            <a:r>
              <a:rPr lang="el-GR" sz="1550" i="1" dirty="0"/>
              <a:t>ΠΕΦΤΩ ΣΤΟ ΠΑΤΩΜΑ ΑΛΛΑ ΔΕΝ ΤΗ ΝΙΩΘΩ"</a:t>
            </a:r>
            <a:r>
              <a:rPr lang="el-GR" sz="1550" dirty="0"/>
              <a:t>, ΛΕΕΙ, "</a:t>
            </a:r>
            <a:r>
              <a:rPr lang="el-GR" sz="1550" i="1" dirty="0"/>
              <a:t>ΚΙ ΕΤΣΙ ΑΡΧΙΖΩ ΝΑ ΤΡΑΒΑΩ Ο,ΤΙ ΒΡΙΣΚΩ ΚΑΙ ΝΑ ΛΕΩ "ΡΙΒΑ! ΡΙΒΑ! ΡΙΒΑ!" ΚΑΙ ΣΤΗΡΙΖΟΜΑΙ ΣΤΟ ΧΕΡΙ ΜΟΥ ΚΑΙ ΣΗΚΩΝΟΜΑΙ ΑΚΙΝΗΤΟΣ ΠΆΝΩ ΣΤΑ ΠΟΔΙΑ. ΣΚΕΦΤΟΜΑΙ: ΘΕΕ ΜΟΥ, ΠΕΣ ΜΟΥ ΠΩΣ ΚΡΥΒΕΤΑΙ ΠΙΣΩ ΑΠΟ ΤΗΝ ΚΟΥΡΤΙΝΑ! ΦΤΑΝΩ ΩΣ ΤΗΝ ΑΚΡΗ ΚΑΙ Η ΚΑΡΔΙΑ ΜΟΥ ΡΑΓΙΖΕΙ. ΑΚΟΜΑ ΦΟΒΑΜΑΙ ΠΩΣ ΕΙΝΑΙ ΚΆΠΟΙΟΣ ΕΙΣΒΟΛΕΑΣ ΜΕΣΑ ΣΤΟ ΣΠΙΤΙ ΑΛΛΑ ΤΏΡΑ ΕΧΩ ΚΙ ΑΚΟΜΑ ΕΝΑΝ ΦΟΒΟ. ΚΙ ΕΤΣΙ ΤΡΕΧΩ ΠΆΝΩ ΣΤΑ ΚΟΛΟΒΒΜΑΤΑ ΟΣΟ ΠΙΟ ΓΡΗΓΟΡΑ ΜΠΟΡΩ ΣΤΟ ΜΠΑΝΙΟ, ΣΗΜΑΔΕΥΟΝΤΑΣ ΑΚΟΜΑ ΤΗΝ ΠΟΡΤΑ ΜΕ ΤΟ ΟΠΛΟ. ΕΙΝΑΙ ΚΛΕΙΔΩΜΕΝΗ ΚΑΙ ΣΥΝΕΙΔΗΤΟΠΟΙΩ ΠΩΣ ΚΑΠΟΙΟΣ ΕΙΝΑΙ ΜΕΣΑ ΚΑΙ ΔΕΝ ΜΟΥ ΑΠΑΝΤΑ"</a:t>
            </a:r>
            <a:r>
              <a:rPr lang="el-GR" sz="1550" dirty="0"/>
              <a:t>.</a:t>
            </a:r>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514351" y="685901"/>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ΤΕΛΟΣ ΚΑΤΑΘΕΣΗΣ</a:t>
            </a:r>
            <a:endParaRPr/>
          </a:p>
        </p:txBody>
      </p:sp>
      <p:sp>
        <p:nvSpPr>
          <p:cNvPr id="178" name="Google Shape;178;p24"/>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10000"/>
              </a:lnSpc>
              <a:spcBef>
                <a:spcPts val="0"/>
              </a:spcBef>
              <a:spcAft>
                <a:spcPts val="0"/>
              </a:spcAft>
              <a:buSzPts val="3200"/>
              <a:buChar char="•"/>
            </a:pPr>
            <a:r>
              <a:rPr lang="el-GR"/>
              <a:t>"</a:t>
            </a:r>
            <a:r>
              <a:rPr lang="el-GR" i="1"/>
              <a:t>ΤΩΡΑ ΠΙΑ ΟΥΡΛΙΑΖΩ ΓΙΑ ΤΗ ΡΙΒΑ ΚΑΙ ΑΡΧΙΖΩ ΝΑ ΦΩΝΑΖΩ: ΘΕΕ ΜΟΥ, ΣΕ ΠΑΡΑΚΑΛΩ ΣΕ ΠΑΡΑΚΑΛΩ ΣΕ ΠΑΡΑΚΑΛΩ ΑΣ ΜΗΝ ΕΧΕΙ ΣΥΜΒΕΙ ΑΥΤΟ ΠΟΥ ΦΟΒΑΜΑΙ</a:t>
            </a:r>
            <a:r>
              <a:rPr lang="el-GR"/>
              <a:t>. </a:t>
            </a:r>
            <a:r>
              <a:rPr lang="el-GR" i="1"/>
              <a:t>ΠΡΕΠΕΙ ΝΑ ΜΠΩ ΜΕΣΑ ΣΤΗΝ ΤΟΥΑΛΕΤΑ, ΓΙΑ ΝΑ ΔΩ ΑΝ ΕΙΝΑΙ ΕΚΕΙ Η ΡΙΒΑ. ΚΙ ΑΝ ΔΕΝ ΜΟΥ ΑΠΑΝΤΆ, ΓΙΑΤΊ ΔΕΝ ΜΟΥ ΑΠΑΝΤΑ, ΦΟΒΑΤΑΙ; ΕΙΝΑΙ ΚΑΛΆ; ΟΠΟΤΕ ΤΡΕΧΩ ΣΤΟ ΔΩΜΑΤΙΟ, ΓΙΑ ΝΑ ΠΑΡΩ ΤΟ ΡΟΠΑΛΟ ΤΟΥ ΚΡΙΚΕΤ ΚΙ ΑΡΧΙΖΩ ΝΑ ΣΠΑΩ ΤΗΝ ΠΟΡΤΑ. ΦΤΑΝΩ ΈΤΣΙ ΚΑΙ ΠΡΟΣΠΑΘΩ ΝΑ ΞΕΚΛΕΙΔΩΣΩ ΑΠΟ ΜΕΣΑ ΚΑΙ ΣΥΝΕΙΔΗΤΟΠΟΙΩ ΠΩΣ ΤΟ ΚΛΕΙΔΙ ΔΕΝ ΕΙΝΑΙ ΕΚΕΙ. ΑΛΛΑ ΣΠΆΩ ΕΝΑ ΣΗΜΕΙΟ ΤΗΣ ΠΟΡΤΑΣ ΠΟΥ ΕΙΝΑΙ ΧΑΛΑΡΟ ΚΑΙ ΤΟ ΒΓΑΖΩ ΚΑΙ ΤΟΤΕ ΒΛΕΠΩ ΤΗ ΡΙΒΑ ΣΤΟ ΠΑΤΩΜΑ"</a:t>
            </a:r>
            <a:r>
              <a:rPr lang="el-GR"/>
              <a:t>. ΚΛΑΙΓΟΝΤΑΣ Ο ΠΙΣΤΌΡΙΟΥΣ ΣΥΝΕΧΙΖΕΙ: "</a:t>
            </a:r>
            <a:r>
              <a:rPr lang="el-GR" i="1"/>
              <a:t>ΑΝΟΙΓΩ ΤΗΝ ΠΟΡΤΑ ΚΑΙ ΒΛΕΠΩ ΤΗ ΡΙΒΑ ΠΑΝΩ ΑΠΟ ΤΗΝ ΤΟΥΑΛΕΤΑ. ΕΧΕΙ ΠΕΣΕΙ ΠΑΝΩ ΑΠΟ ΤΗΝ ΤΟΥΑΛΕΤΑ. ΚΑΙ ΤΟΤΕ ΗΞΕΡΑ ΠΩΣ ΤΗΝ ΕΙΧΑ ΣΚΟΤΩΣΕΙ. ΗΞΕΡΑ ΠΩΣ ΗΤΑΝ ΝΕΚΡΗ. </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514351" y="685893"/>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ΜΑΡΤΥΡΙΕΣ</a:t>
            </a:r>
            <a:endParaRPr/>
          </a:p>
        </p:txBody>
      </p:sp>
      <p:sp>
        <p:nvSpPr>
          <p:cNvPr id="184" name="Google Shape;184;p25"/>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00000"/>
              </a:lnSpc>
              <a:spcBef>
                <a:spcPts val="0"/>
              </a:spcBef>
              <a:spcAft>
                <a:spcPts val="0"/>
              </a:spcAft>
              <a:buSzPts val="2960"/>
              <a:buChar char="•"/>
            </a:pPr>
            <a:r>
              <a:rPr lang="el-GR" sz="1850"/>
              <a:t>ΤΙΣ ΔΗΛΩΣΕΙΣ ΤΟΥ ΝΕΑΡΟΥ ΠΟΥ ΑΠΟ</a:t>
            </a:r>
            <a:r>
              <a:rPr lang="el-GR" sz="1850" b="1"/>
              <a:t> </a:t>
            </a:r>
            <a:r>
              <a:rPr lang="el-GR" sz="1850"/>
              <a:t>«ΔΡΟΜΕΑΣ ΜΕ ΤΙΣ ΛΕΠΙΔΕΣ» ΜΕΤΟΝΟΜΑΣΤΗΚΕ ΣΕ «ΦΟΝΙΑΣ ΜΕ ΤΙΣ ΛΕΠΙΔΕΣ», ΗΡΘΑΝ ΝΑ ΑΝΤΙΚΡΟΥΣΟΥΝ ΟΙ ΓΕΙΤΟΝΕΣ ΤΟΥ, ΠΟΥ ΣΤΗΝ ΚΥΡΙΟΛΕΞΙΑ "ΚΑΙΝΕ" ΤΟΝ ΠΑΡΑΟΛΥΜΠΙΟΝΙΚΗ ΜΕ ΤΙΣ ΚΑΤΑΘΕΣΕΙΣ ΤΟΥΣ. ΜΙΑ ΓΕΙΤΟΝΙΣΣΑ ΞΥΠΝΗΣΕ ΣΤΙΣ 3.00 ΤΟ ΠΡΩΙ ΑΚΟΥΓΟΝΤΑΣ ΚΡΑΥΓΕΣ. "</a:t>
            </a:r>
            <a:r>
              <a:rPr lang="el-GR" sz="1850" i="1"/>
              <a:t>ΗΤΑΝ ΠΟΛΥ ΤΡΑΥΜΑΤΙΚΟ ΓΙΑ ΜΕΝΑ. Η ΚΟΠΕΛΑ ΟΥΡΛΙΑΖΕ ΚΑΙ ΦΩΝΑΖΕ ΓΙΑ ΒΟΗΘΕΙΑ. ΔΕΝ ΜΠΟΡΩ ΝΑ ΚΑΤΑΛΑΒΩ ΓΙΑΤΙ Ο ΚΥΡΙΟΣ PISTORIUS ΔΕΝ ΑΚΟΥΣΕ ΤΙΣ ΦΩΝΕΣ ΤΗΣ" .</a:t>
            </a:r>
            <a:r>
              <a:rPr lang="el-GR" sz="1850"/>
              <a:t>ΜΙΑ ΑΚΟΜΗ ΜΑΡΤΥΡΑΣ, Η ESTELLE VAN DER MERWE, ΔΗΛΩΣΕ ΟΤΙ ΑΚΟΥΣΕ ΚΑΠΟΙΟΥΣ ΝΑ ΛΟΓΟΜΑΧΟΥΝ ΔΥΝΑΤΆ ΠΡΙΝ ΑΠΟ ΤΟΥΣ ΠΥΡΟΒΟΛΙΣΜΟΥΣ, ΕΝΩ Ο ΥΠΕΥΘΥΝΟΣ ΦΥΛΑΞΗΣ ΣΤΗΝ ΚΑΤΟΙΚΙΑ ΤΟΥ ΠΑΡΑΟΛΥΜΠΙΟΝΙΚΗ, ΕΙΠΕ ΣΤΗΝ ΚΑΤΆΘΕΣΗ ΤΟΥ ΣΤΟ ΔΙΚΑΣΤΗΡΙΟ ΠΩΣ ΑΚΟΥΣΕ ΦΩΝΕΣ ΚΑΙ ΦΑΣΑΡΙΑ ΚΑΙ ΑΠΟΦΑΣΙΣΕ ΝΑ ΤΗΛΕΦΩΝΗΣΕΙ ΜΕΤΆ ΤΟ ΠΕΡΙΣΤΑΤΙΚΟ, ΤΟΤΕ Ο ΝΕΑΡΟΣ ΠΑΡΑΟΛΥΜΠΙΟΝΙΚΗΣ ΤΟΥ ΑΠΑΝΤΗΣΕ: "</a:t>
            </a:r>
            <a:r>
              <a:rPr lang="el-GR" sz="1850" i="1"/>
              <a:t>ΟΛΑ ΠΆΝΕ ΚΑΛΑ</a:t>
            </a:r>
            <a:r>
              <a:rPr lang="el-GR" sz="1850"/>
              <a:t>. </a:t>
            </a:r>
            <a:r>
              <a:rPr lang="el-GR" sz="1850" i="1"/>
              <a:t>ΟΜΩΣ ΣΥΝΕΧΙΣΕ ΛΕΓΟΝΤΑΣ ΟΤΙ ΣΤΗΝ ΠΡΑΓΜΑΤΙΚΟΤΗΤΑ Ο ΝΕΑΡΟΣ ΚΑΤΆΛΑΒΕ ΠΩΣ ΕΚΛΑΙΓΕ. ΚΑΙ Η ΣΥΝΟΜΙΛΙΑ ΜΑΣ ΔΙΑΚΟΠΗΚΕ"</a:t>
            </a:r>
            <a:r>
              <a:rPr lang="el-GR" sz="1850"/>
              <a:t>.</a:t>
            </a:r>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514351" y="685883"/>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ΙΑΤΡΟΔΙΚΑΣΤΙΚΕΣ ΕΚΘΕΣΕΙΣ</a:t>
            </a:r>
            <a:endParaRPr/>
          </a:p>
        </p:txBody>
      </p:sp>
      <p:sp>
        <p:nvSpPr>
          <p:cNvPr id="190" name="Google Shape;190;p26"/>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20000"/>
              </a:lnSpc>
              <a:spcBef>
                <a:spcPts val="0"/>
              </a:spcBef>
              <a:spcAft>
                <a:spcPts val="0"/>
              </a:spcAft>
              <a:buSzPts val="3200"/>
              <a:buChar char="•"/>
            </a:pPr>
            <a:r>
              <a:rPr lang="el-GR"/>
              <a:t>ΣΤΙΣ ΜΑΡΤΥΡΙΕΣΕΈΡΧΟΝΤΑΙ ΝΑ ΠΡΟΣΤΕΘΟΥΝ ΚΑΙ ΟΙ ΔΥΟ ΙΑΤΡΟΔΙΚΑΣΤΙΚΕΣ ΕΚΘΕΣΕΙΣ, ΟΙ ΟΠΟΙΕΣ ΧΑΡΑΚΤΗΡΙΣΤΙΚΆ ΑΝΑΦΕΡΟΥΝ ΠΩΣ ΤΟ ΜΑΥΡΟ ΦΟΡΕΜΑ, ΤΟ ΟΠΟΙΟ ΦΟΡΟΥΣΕ Η ΑΤΥΧΗ ΝΕΑΡΗ ΚΟΠΕΛΑ, ΟΤΑΝ ΤΗΝ ΒΡΗΚΕ Η ΑΣΤΥΝΟΜΙΑ ΣΤΟΝ ΤΟΠΟ ΤΟΥ ΕΓΚΛΗΜΑΤΟΣ, ΔΕΝ ΕΧΕΙ ΠΑΝΩ ΤΟΥ ΟΠΕΣ ΠΟΥ ΝΑ ΤΑΙΡΙΑΖΟΥΝ ΜΕ ΤΑ ΤΡΑΥΜΑΤΑ ΑΠΑ ΤΙΣ ΣΦΑΙΡΕΣ. ΣΥΓΚΕΚΡΙΜΕΝΑ, ΔΕΝ ΥΠΆΡΧΕΙ ΚΑΜΙΑ ΟΠΗ ΠΟΥ ΝΑ ΤΑΙΡΙΑΖΕΙ ΣΤΟ ΤΡΑΥΜΑ ΣΤΟ ΣΤΗΘΟΣ, ΣΤΗΝ ΜΠΛΟΥΖΑ ΒΡΕΘΗΚΕ ΕΛΑΧΙΣΤΟ ΑΙΜΑ, ΕΝΩ ΚΑΝΟΝΙΚΑ ΘΑ ΕΠΡΕΠΕ ΝΑ ΕΙΧΕ ΜΟΥΣΚΕΨΕΙ ΤΕΛΕΙΩΣ, ΕΑΝ ΟΝΤΩΣ ΤΗ ΦΟΡΟΥΣΕ ΤΗΝ ΩΡΑ ΤΟΥ ΠΥΡΟΒΟΛΙΣΜΟΥ, ΕΙΠΕ ΣΤΗΝ ΕΦΗΜΕΡΙΔΑ ‘’SUN’’ O ΚΑΛΒΙΝ ΜΟΛΕΤ, ΕΝΑΣ ΕΚ ΤΩΝ ΔΥΟ ΙΑΤΡΟΔΙΚΑΣΤΩΝ ΠΟΥ ΕΙΧΑΝ ΑΣΧΟΛΗΘΕΙ ΣΤΟ ΠΑΡΕΛΘΟΝ ΚΑΙ ΜΕ ΑΛΛΕΣ ΠΑΡΟΜΟΙΕΣ ΥΠΟΘΕΣΕΙΣ.</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514351" y="685871"/>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ΣΥΝΕΧΕΙΑ</a:t>
            </a:r>
            <a:endParaRPr/>
          </a:p>
        </p:txBody>
      </p:sp>
      <p:sp>
        <p:nvSpPr>
          <p:cNvPr id="196" name="Google Shape;196;p27"/>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20000"/>
              </a:lnSpc>
              <a:spcBef>
                <a:spcPts val="0"/>
              </a:spcBef>
              <a:spcAft>
                <a:spcPts val="0"/>
              </a:spcAft>
              <a:buSzPts val="3200"/>
              <a:buChar char="•"/>
            </a:pPr>
            <a:r>
              <a:rPr lang="el-GR"/>
              <a:t>ΟΠΩΣ ΥΠΟΣΤΗΡΙΖΟΥΝ Ο ΚΑΛΒΙΝ ΚΑΙ Ο ΤΟΜΑΣ ΜΟΛΕΤ, ΤΑ ΠΑΡΑΠΑΝΩ ΣΤΟΙΧΕΙΑ ΑΠΟΤΕΛΟΥΝ ΑΔΙΑΜΦΙΣΒΗΤΗΤΕΣ ΑΠΟΔΕΙΞΕΙΣ ΟΤΙ Η ΡΙΒΑ ΗΤΑΝ ΣΤΗΝ ΠΡΑΓΜΑΤΙΚΟΤΗΤΑ ΤΗΝ ΩΡΑ ΤΟΥ ΠΥΡΟΒΟΛΙΣΜΟΥ ΓΥΜΝΗ ΚΑΙ ΟΤΙ Ο ΔΡΑΣΤΗΣ ΤΗΝ ΕΝΤΥΣΕ ΠΡΟΤΟΥ ΚΑΛΕΣΕΙ ΤΗΝ ΑΣΤΥΝΟΜΙΑ. ΕΠΙΣΗΣ ΚΑΝΟΥΝ ΛΟΓΟ ΓΙΑ ΔΥΟ ΟΒΑΛ ΜΕΛΑΝΙΕΣ ΣΤΗΝ ΠΛΑΤΗ ΤΗΣ ΣΤΕΕΝΚΑΜΠ, ΠΟΥ ΕΙΧΑΝ ΑΠΟΔΟΘΕΙ ΣΕ ΧΤΥΠΗΜΑ ΚΑΤΆ ΤΗΝ ΠΤΩΣΗ ΤΗΣ ΚΑΙ ΟΙ ΟΠΟΙΕΣ ΘΑ ΜΠΟΡΟΥΣΑΝ ΝΑ ΕΧΟΥΝ ΠΡΟΚΛΗΘΕΙ ΑΠΟ ΤΟ ΡΟΠΑΛΟ ΤΟΥ ΚΡΙΚΕΤ, ΤΟ ΟΠΟΙΟ Ο ΠΙΣΤΟΡΙΟΥΣ ΕΙΠΕ ΟΤΙ ΧΡΗΣΙΜΟΠΟΙΗΣΕ, ΓΙΑ ΝΑ ΣΠΑΣΕΙ ΤΗΝ ΠΟΡΤΑ ΤΟΥ ΜΠΑΝΙΟΥ ΤΟΥ. ΕΠΙΣΗΣ, ΑΞΙΖΕΙ ΝΑ ΕΠΙΣΗΜΑΝΟΥΜΕ ΟΤΙ ΥΠΗΡΧΕ ΜΙΑ ΜΕΛΑΝΙΑ ΣΤΑ ΟΠΙΣΘΙΑ ΤΟΥ ΜΟΝΤΕΛΟΥ ΚΑΙ ΕΝΑ ΤΡΑΥΜΑ ΣΤΗ ΘΗΛΗ ΠΟΥ ΔΕΝ ΕΞΗΓΗΘΗΚΑΝ.</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514351" y="685857"/>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ΔΙΚΑΣΤΙΚΗ ΑΠΟΦΑΣΗ</a:t>
            </a:r>
            <a:endParaRPr/>
          </a:p>
        </p:txBody>
      </p:sp>
      <p:sp>
        <p:nvSpPr>
          <p:cNvPr id="202" name="Google Shape;202;p28"/>
          <p:cNvSpPr txBox="1">
            <a:spLocks noGrp="1"/>
          </p:cNvSpPr>
          <p:nvPr>
            <p:ph type="body" idx="1"/>
          </p:nvPr>
        </p:nvSpPr>
        <p:spPr>
          <a:xfrm>
            <a:off x="515156" y="2641371"/>
            <a:ext cx="7796025" cy="3311100"/>
          </a:xfrm>
          <a:prstGeom prst="rect">
            <a:avLst/>
          </a:prstGeom>
          <a:noFill/>
          <a:ln>
            <a:noFill/>
          </a:ln>
        </p:spPr>
        <p:txBody>
          <a:bodyPr spcFirstLastPara="1" wrap="square" lIns="91425" tIns="45700" rIns="91425" bIns="45700" anchor="ctr" anchorCtr="0">
            <a:noAutofit/>
          </a:bodyPr>
          <a:lstStyle/>
          <a:p>
            <a:pPr marL="228600" lvl="0" indent="-228600" algn="l" rtl="0">
              <a:lnSpc>
                <a:spcPct val="110000"/>
              </a:lnSpc>
              <a:spcBef>
                <a:spcPts val="0"/>
              </a:spcBef>
              <a:spcAft>
                <a:spcPts val="0"/>
              </a:spcAft>
              <a:buSzPts val="3200"/>
              <a:buChar char="•"/>
            </a:pPr>
            <a:r>
              <a:rPr lang="el-GR"/>
              <a:t>ΔΥΣΤΥΧΩΣ ΠΑΡΑ ΤΙΣ ΜΑΡΤΥΡΙΕΣ ΤΩΝ ΓΕΙΤΟΝΩΝ ΚΑΙ ΤΙΣ ΚΑΤΑΘΕΣΕΙΣ ΤΩΝ ΙΑΤΡΟΔΙΚΑΣΤΩΝ, Η ΚΑΤΗΓΟΡΟΥΣΑ ΑΡΧΗ ΔΕΝ ΚΑΤΑΦΕΡΕ ΝΑ ΠΕΙΣΕΙ ΤΗΝ ΔΙΚΑΣΤΗ ΤΟΚΟΖΙΛΕ ΜΑΣΙΠΑ ΓΙΑ ΤΗΝ ΠΡΟΘΕΣΗ ΤΟΥ ΠΙΣΤΟΡΙΟΥΣ ΝΑ ΣΚΟΤΩΣΕΙ ΤΗ ΣΥΝΤΡΟΦΟ ΤΟΥ. ΚΡΙΘΗΚΕ ΕΝΟΧΟΣ ΓΙΑ ΑΝΘΡΩΠΟΚΤΟΝΙΑ ΑΠΌ ΑΜΕΛΕΙΑ, ΕΝΩ ΑΘΩΩΘΗΚΕ ΑΠΟ ΤΙΣ ΚΑΤΗΓΟΡΙΕΣ ΓΙΑ ΦΟΝΟ ΕΚ ΠΡΟΜΕΛΕΤΗΣ ΚΑΙ ΦΟΝΟ Β' ΒΑΘΜΟΥ. "ΕΙΜΑΙ ΤΗΣ ΓΝΩΜΗΣ ΟΤΙ Ο ΚΑΤΗΓΟΡΟΥΜΕΝΟΣ ΕΝΗΡΓΗΣΕ ΥΠΕΡΒΟΛΙΚΑ ΓΡΗΓΟΡΑ ΚΑΙ ΕΚΑΝΕ ΥΠΕΡΒΟΛΙΚΗ ΧΡΗΣΗ ΒΙΑΣ. ΣΤΙΣ ΣΥΝΘΗΚΕΣ ΑΥΤΕΣ, ΕΊΝΑΙ ΣΑΦΕΣ ΠΩΣ ΕΠΕΔΕΙΞΕ </a:t>
            </a:r>
            <a:r>
              <a:rPr lang="el-GR" i="1"/>
              <a:t>ΑΜΕΛΕΙΑ</a:t>
            </a:r>
            <a:r>
              <a:rPr lang="el-GR"/>
              <a:t>", ΦΑΙΝΕΤΑΙ ΝΑ ΔΗΛΩΣΕ ΔΗΛΩΣΕ Η ΔΙΚΑΣΤΗΣ.Η ΠΟΙΝΗ ΤΟΥ ΜΟΛΙΣ ΠΕΝΤΕ ΧΡΟΝΙΑ ΚΑΘΕΙΡΞΗΣ, ΤΑ ΟΠΟΙΑ ΜΑΛΙΣΤΑ ΜΕΤΑ ΑΠΟ ΟΚΤΩ ΜΗΝΕΣ ΜΕΤΑΤΡΑΠΗΚΑΝ ΣΕ ΚΑΤ' ΟΙΚΟΝ ΠΕΡΙΟΡΙΣΜΟ ΚΑΙ Ο ΙΔΙΟΣ ΒΡΙΣΚΟΤΑΝ ΑΠΟ ΤΟΝ ΟΚΤΩΒΡΙΟ ΣΤΟ ΣΠΙΤΙ ΤΟΥ.</a:t>
            </a:r>
            <a:endParaRPr/>
          </a:p>
          <a:p>
            <a:pPr marL="228600" lvl="0" indent="-25400" algn="l" rtl="0">
              <a:lnSpc>
                <a:spcPct val="110000"/>
              </a:lnSpc>
              <a:spcBef>
                <a:spcPts val="1000"/>
              </a:spcBef>
              <a:spcAft>
                <a:spcPts val="0"/>
              </a:spcAft>
              <a:buSzPts val="3200"/>
              <a:buNone/>
            </a:pPr>
            <a:endParaRPr/>
          </a:p>
          <a:p>
            <a:pPr marL="228600" lvl="0" indent="-25400" algn="l" rtl="0">
              <a:lnSpc>
                <a:spcPct val="110000"/>
              </a:lnSpc>
              <a:spcBef>
                <a:spcPts val="1000"/>
              </a:spcBef>
              <a:spcAft>
                <a:spcPts val="0"/>
              </a:spcAft>
              <a:buSzPts val="3200"/>
              <a:buNone/>
            </a:pPr>
            <a:endParaRPr/>
          </a:p>
          <a:p>
            <a:pPr marL="228600" lvl="0" indent="-25400" algn="l" rtl="0">
              <a:lnSpc>
                <a:spcPct val="110000"/>
              </a:lnSpc>
              <a:spcBef>
                <a:spcPts val="1000"/>
              </a:spcBef>
              <a:spcAft>
                <a:spcPts val="0"/>
              </a:spcAft>
              <a:buSzPts val="3200"/>
              <a:buNone/>
            </a:pP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514351" y="685841"/>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r>
              <a:rPr lang="el-GR"/>
              <a:t>ΑΝΤΙΔΡΑΣΕΙΣ</a:t>
            </a:r>
            <a:endParaRPr/>
          </a:p>
        </p:txBody>
      </p:sp>
      <p:sp>
        <p:nvSpPr>
          <p:cNvPr id="208" name="Google Shape;208;p29"/>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20000"/>
              </a:lnSpc>
              <a:spcBef>
                <a:spcPts val="0"/>
              </a:spcBef>
              <a:spcAft>
                <a:spcPts val="0"/>
              </a:spcAft>
              <a:buSzPts val="3200"/>
              <a:buChar char="•"/>
            </a:pPr>
            <a:r>
              <a:rPr lang="el-GR"/>
              <a:t>Η ΑΠΟΦΑΣΗ ΤΟΥ ΔΙΚΑΣΤΗΡΙΟΥ ΓΙΑ ΤΟΝ ΠΙΣΤΟΡΙΟΥΣ ΕΓΙΝΕ ΔΕΚΤΗ ΑΠΟ ΤΟΥΣ ΠΟΛΙΤΕΣ ΤΗΣ ΤΟΠΙΚΗΣ ΚΟΙΝΩΝΙΑΣ ΜΕ ΑΝΑΜΕΙΚΤΑ ΣΥΝΑΙΣΘΗΜΑΤΑ. ΠΟΛΛΟΙ ΑΝΕΦΕΡΑΝ ΟΤΙ ΔΕΝ ΙΚΑΝΟΠΟΙΗΘΗΚΕ ΤΟ ΚΟΙΝΟ ΠΕΡΙ ΔΙΚΑΙΟΥ ΑΙΣΘΗΜΑ. Η ΔΙΚΑΣΤΗΣ, ΩΣΤΟΣΟ, ΥΠΟΣΤΗΡΙΞΕ ΟΤΙ ΟΙ ΑΝΤΙΔΡΑΣΕΙΣ ΤΟΥ ΚΟΣΜΟΥ ΔΕΝ ΘΑ ΕΠΡΕΠΕ ΝΑ ΕΠΗΡΕΑΣΟΥΝ ΤΗ ΔΙΚΑΣΤΙΚΗ ΑΠΟΦΑΣΗ.</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0" name="Google Shape;80;p17"/>
          <p:cNvPicPr preferRelativeResize="0"/>
          <p:nvPr/>
        </p:nvPicPr>
        <p:blipFill>
          <a:blip r:embed="rId3" cstate="email">
            <a:alphaModFix/>
          </a:blip>
          <a:stretch>
            <a:fillRect/>
          </a:stretch>
        </p:blipFill>
        <p:spPr>
          <a:xfrm>
            <a:off x="3392052" y="1536633"/>
            <a:ext cx="3311044" cy="4555200"/>
          </a:xfrm>
          <a:prstGeom prst="rect">
            <a:avLst/>
          </a:prstGeom>
          <a:noFill/>
          <a:ln>
            <a:noFill/>
          </a:ln>
        </p:spPr>
      </p:pic>
      <p:pic>
        <p:nvPicPr>
          <p:cNvPr id="81" name="Google Shape;81;p17"/>
          <p:cNvPicPr preferRelativeResize="0"/>
          <p:nvPr/>
        </p:nvPicPr>
        <p:blipFill>
          <a:blip r:embed="rId4" cstate="email">
            <a:alphaModFix/>
          </a:blip>
          <a:stretch>
            <a:fillRect/>
          </a:stretch>
        </p:blipFill>
        <p:spPr>
          <a:xfrm>
            <a:off x="311700" y="1516333"/>
            <a:ext cx="3080350" cy="4555200"/>
          </a:xfrm>
          <a:prstGeom prst="rect">
            <a:avLst/>
          </a:prstGeom>
          <a:noFill/>
          <a:ln>
            <a:noFill/>
          </a:ln>
        </p:spPr>
      </p:pic>
      <p:pic>
        <p:nvPicPr>
          <p:cNvPr id="82" name="Google Shape;82;p17"/>
          <p:cNvPicPr preferRelativeResize="0"/>
          <p:nvPr/>
        </p:nvPicPr>
        <p:blipFill>
          <a:blip r:embed="rId5" cstate="email">
            <a:alphaModFix/>
          </a:blip>
          <a:stretch>
            <a:fillRect/>
          </a:stretch>
        </p:blipFill>
        <p:spPr>
          <a:xfrm>
            <a:off x="6736800" y="1536633"/>
            <a:ext cx="2095500" cy="455520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514351" y="685823"/>
            <a:ext cx="7797662" cy="1151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5400"/>
              <a:buFont typeface="Impact"/>
              <a:buNone/>
            </a:pPr>
            <a:endParaRPr dirty="0"/>
          </a:p>
        </p:txBody>
      </p:sp>
      <p:sp>
        <p:nvSpPr>
          <p:cNvPr id="214" name="Google Shape;214;p30"/>
          <p:cNvSpPr txBox="1">
            <a:spLocks noGrp="1"/>
          </p:cNvSpPr>
          <p:nvPr>
            <p:ph type="body" idx="1"/>
          </p:nvPr>
        </p:nvSpPr>
        <p:spPr>
          <a:xfrm>
            <a:off x="514351" y="2063396"/>
            <a:ext cx="7796030" cy="3311189"/>
          </a:xfrm>
          <a:prstGeom prst="rect">
            <a:avLst/>
          </a:prstGeom>
          <a:noFill/>
          <a:ln>
            <a:noFill/>
          </a:ln>
        </p:spPr>
        <p:txBody>
          <a:bodyPr spcFirstLastPara="1" wrap="square" lIns="91425" tIns="45700" rIns="91425" bIns="45700" anchor="ctr" anchorCtr="0">
            <a:noAutofit/>
          </a:bodyPr>
          <a:lstStyle/>
          <a:p>
            <a:pPr marL="228600" lvl="0" indent="-228600" algn="l" rtl="0">
              <a:lnSpc>
                <a:spcPct val="120000"/>
              </a:lnSpc>
              <a:spcBef>
                <a:spcPts val="0"/>
              </a:spcBef>
              <a:spcAft>
                <a:spcPts val="0"/>
              </a:spcAft>
              <a:buSzPts val="3200"/>
              <a:buChar char="•"/>
            </a:pPr>
            <a:r>
              <a:rPr lang="el-GR"/>
              <a:t>ΒΑΣΙΛΕΙΟΥ ΚΩΝΣΤΑΝΤΙΝΟΣ</a:t>
            </a:r>
            <a:endParaRPr/>
          </a:p>
          <a:p>
            <a:pPr marL="228600" lvl="0" indent="-228600" algn="l" rtl="0">
              <a:lnSpc>
                <a:spcPct val="120000"/>
              </a:lnSpc>
              <a:spcBef>
                <a:spcPts val="1000"/>
              </a:spcBef>
              <a:spcAft>
                <a:spcPts val="0"/>
              </a:spcAft>
              <a:buSzPts val="3200"/>
              <a:buChar char="•"/>
            </a:pPr>
            <a:r>
              <a:rPr lang="el-GR"/>
              <a:t>ΓΚΟΛΕΜΑΙ ΓΕΩΡΓΙΑ</a:t>
            </a:r>
            <a:endParaRPr/>
          </a:p>
          <a:p>
            <a:pPr marL="228600" lvl="0" indent="-228600" algn="l" rtl="0">
              <a:lnSpc>
                <a:spcPct val="120000"/>
              </a:lnSpc>
              <a:spcBef>
                <a:spcPts val="1000"/>
              </a:spcBef>
              <a:spcAft>
                <a:spcPts val="0"/>
              </a:spcAft>
              <a:buSzPts val="3200"/>
              <a:buChar char="•"/>
            </a:pPr>
            <a:r>
              <a:rPr lang="el-GR"/>
              <a:t>ΘΑΝΟΣ ΓΙΩΡΓΟΣ</a:t>
            </a:r>
            <a:endParaRPr/>
          </a:p>
          <a:p>
            <a:pPr marL="228600" lvl="0" indent="-228600" algn="l" rtl="0">
              <a:lnSpc>
                <a:spcPct val="120000"/>
              </a:lnSpc>
              <a:spcBef>
                <a:spcPts val="1000"/>
              </a:spcBef>
              <a:spcAft>
                <a:spcPts val="0"/>
              </a:spcAft>
              <a:buSzPts val="3200"/>
              <a:buChar char="•"/>
            </a:pPr>
            <a:r>
              <a:rPr lang="el-GR"/>
              <a:t>ΚΑΡΑΜΠΙΝΗΣ ΒΑΣΙΛΗΣ</a:t>
            </a:r>
            <a:endParaRPr/>
          </a:p>
          <a:p>
            <a:pPr marL="228600" lvl="0" indent="-228600" algn="l" rtl="0">
              <a:lnSpc>
                <a:spcPct val="120000"/>
              </a:lnSpc>
              <a:spcBef>
                <a:spcPts val="1000"/>
              </a:spcBef>
              <a:spcAft>
                <a:spcPts val="0"/>
              </a:spcAft>
              <a:buSzPts val="3200"/>
              <a:buChar char="•"/>
            </a:pPr>
            <a:r>
              <a:rPr lang="el-GR"/>
              <a:t>ΣΩΡΔΗΡΟΥΛΑ ΚΑΠΙΤΣΙΜΑΔΗ</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lstStyle/>
          <a:p>
            <a:pPr algn="ctr">
              <a:buNone/>
            </a:pPr>
            <a:r>
              <a:rPr lang="el-GR" sz="6000" dirty="0" smtClean="0">
                <a:solidFill>
                  <a:srgbClr val="FF0000"/>
                </a:solidFill>
              </a:rPr>
              <a:t>ΤΕΛΟΟΟΣ</a:t>
            </a:r>
            <a:endParaRPr lang="el-GR" sz="60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Η ίδρυση της αίρεσης </a:t>
            </a:r>
            <a:endParaRPr/>
          </a:p>
        </p:txBody>
      </p:sp>
      <p:sp>
        <p:nvSpPr>
          <p:cNvPr id="88" name="Google Shape;88;p18"/>
          <p:cNvSpPr txBox="1">
            <a:spLocks noGrp="1"/>
          </p:cNvSpPr>
          <p:nvPr>
            <p:ph type="body" idx="1"/>
          </p:nvPr>
        </p:nvSpPr>
        <p:spPr>
          <a:xfrm>
            <a:off x="311700" y="1553733"/>
            <a:ext cx="85206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
              <a:t>   Η αίρεση σχηματίστηκε τέλη της δεκαετίας του 60 στην Καλιφόρνια. Αποτελούταν απο περίπου 100 μέλη, τα περισσοτερα γυναίκες, και ζούσαν παρόμοιο τρόπο ζωής με αυτόν των Χίπις, χρησιμοποιώντας σκληρά ναρκωτικά. </a:t>
            </a:r>
            <a:endParaRPr/>
          </a:p>
          <a:p>
            <a:pPr marL="0" lvl="0" indent="0" algn="just" rtl="0">
              <a:spcBef>
                <a:spcPts val="1600"/>
              </a:spcBef>
              <a:spcAft>
                <a:spcPts val="1600"/>
              </a:spcAft>
              <a:buNone/>
            </a:pPr>
            <a:r>
              <a:rPr lang="el"/>
              <a:t>    Η αίρεση το 1967 μετακινήθηκε στο Σαν Φρανσίσκο και πιο μετά  εγκαταστάθηκαν σε ένα εγκαταλελειμμένο ράντζο στην κοιλάδα του Σαν Φερνάντο. Ο Μάνσον για τους ακολούθους του λατρευόταν σαν  Θεός. Ο ίδιος ισχρυρίζοταν οτι θα ξεσπούσε ένας πόλεμος φυλών και ύστερα θα κυριαρχούσε ο ίδιος και η αίρεση του.</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Εγκλήματα της αίρεσης</a:t>
            </a:r>
            <a:endParaRPr/>
          </a:p>
        </p:txBody>
      </p:sp>
      <p:sp>
        <p:nvSpPr>
          <p:cNvPr id="94" name="Google Shape;94;p1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l" sz="2400"/>
              <a:t>   Η αίρεση απέκτησε φήμη όταν μέλη της, με εντολές του Μάνσον, δολοφόνησαν την διάσημη ηθοποιό της εποχής Sharon Tate και 4 άλλους το 1969. Μέλη της αίρεσης επίσης ήταν υπεύθυνα για διάφορα άλλα μικρά και μεγαλύτερα εγκλήματα.</a:t>
            </a:r>
            <a:endParaRPr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Τελική δίκη</a:t>
            </a:r>
            <a:endParaRPr/>
          </a:p>
        </p:txBody>
      </p:sp>
      <p:sp>
        <p:nvSpPr>
          <p:cNvPr id="100" name="Google Shape;100;p20"/>
          <p:cNvSpPr txBox="1"/>
          <p:nvPr/>
        </p:nvSpPr>
        <p:spPr>
          <a:xfrm>
            <a:off x="384200" y="1844167"/>
            <a:ext cx="8448000" cy="4559200"/>
          </a:xfrm>
          <a:prstGeom prst="rect">
            <a:avLst/>
          </a:prstGeom>
          <a:noFill/>
          <a:ln w="952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l" sz="1800">
                <a:solidFill>
                  <a:srgbClr val="222222"/>
                </a:solidFill>
                <a:highlight>
                  <a:srgbClr val="FFFFFF"/>
                </a:highlight>
              </a:rPr>
              <a:t>  Στις 25 Ιανουαρίου 1971, η κριτική επιτροπή επέστρεψε ένοχες ποινικές αποφάσεις εναντίον των τεσσάρων κατηγορουμένων σε κάθε μία από τις 27 ξεχωριστές καταστάσεις εναντίον τους. </a:t>
            </a:r>
            <a:r>
              <a:rPr lang="el" sz="1050">
                <a:solidFill>
                  <a:srgbClr val="222222"/>
                </a:solidFill>
                <a:highlight>
                  <a:srgbClr val="FFFFFF"/>
                </a:highlight>
              </a:rPr>
              <a:t> </a:t>
            </a:r>
            <a:r>
              <a:rPr lang="el" sz="1800">
                <a:solidFill>
                  <a:srgbClr val="222222"/>
                </a:solidFill>
                <a:highlight>
                  <a:srgbClr val="FFFFFF"/>
                </a:highlight>
              </a:rPr>
              <a:t>Όχι πολύ μακριά από τη φάση της ποινής της δίκης , οι δικαστές έβλεπαν, επιτέλους, την υπεράσπιση που είχε προγραμματίσει να παρουσιάσει ο Manson - κατά την άποψη της εισαγγελίας. Οι Atkins, Krenwinkel και Van Houten κατέθεσαν ότι οι δολοφονίες είχαν σχεδιαστεί ως "copycat" εκδοχές της δολοφονίας Hinman, για την οποία ο Atkins πήρε τώρα πίστη. Οι δολοφονίες, δήλωσαν, αποσκοπούσαν στην απομάκρυνση της υποψίας από τον Bobby Beausoleil, θυμίζοντας το έγκλημα για το οποίο είχε φυλακιστεί. Αυτό το σχέδιο υποτίθεται ότι ήταν το έργο και διεξήχθη υπό την καθοδήγηση όχι του Manson, αλλά κάποιος που δήθεν αγάπησε με τον Beausoleil- Linda Kasabian .</a:t>
            </a:r>
            <a:endParaRPr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7" name="Google Shape;107;p21"/>
          <p:cNvPicPr preferRelativeResize="0"/>
          <p:nvPr/>
        </p:nvPicPr>
        <p:blipFill>
          <a:blip r:embed="rId3" cstate="email">
            <a:alphaModFix/>
          </a:blip>
          <a:stretch>
            <a:fillRect/>
          </a:stretch>
        </p:blipFill>
        <p:spPr>
          <a:xfrm>
            <a:off x="4701325" y="1511887"/>
            <a:ext cx="3888900" cy="3834233"/>
          </a:xfrm>
          <a:prstGeom prst="rect">
            <a:avLst/>
          </a:prstGeom>
          <a:noFill/>
          <a:ln>
            <a:noFill/>
          </a:ln>
        </p:spPr>
      </p:pic>
      <p:pic>
        <p:nvPicPr>
          <p:cNvPr id="108" name="Google Shape;108;p21"/>
          <p:cNvPicPr preferRelativeResize="0"/>
          <p:nvPr/>
        </p:nvPicPr>
        <p:blipFill>
          <a:blip r:embed="rId4" cstate="email">
            <a:alphaModFix/>
          </a:blip>
          <a:stretch>
            <a:fillRect/>
          </a:stretch>
        </p:blipFill>
        <p:spPr>
          <a:xfrm>
            <a:off x="311738" y="1478051"/>
            <a:ext cx="4389637" cy="39019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4837</Words>
  <Application>Microsoft Office PowerPoint</Application>
  <PresentationFormat>Προβολή στην οθόνη (4:3)</PresentationFormat>
  <Paragraphs>160</Paragraphs>
  <Slides>51</Slides>
  <Notes>23</Notes>
  <HiddenSlides>0</HiddenSlides>
  <MMClips>0</MMClips>
  <ScaleCrop>false</ScaleCrop>
  <HeadingPairs>
    <vt:vector size="4" baseType="variant">
      <vt:variant>
        <vt:lpstr>Θέμα</vt:lpstr>
      </vt:variant>
      <vt:variant>
        <vt:i4>14</vt:i4>
      </vt:variant>
      <vt:variant>
        <vt:lpstr>Τίτλοι διαφανειών</vt:lpstr>
      </vt:variant>
      <vt:variant>
        <vt:i4>51</vt:i4>
      </vt:variant>
    </vt:vector>
  </HeadingPairs>
  <TitlesOfParts>
    <vt:vector size="65" baseType="lpstr">
      <vt:lpstr>Simple Light</vt:lpstr>
      <vt:lpstr>1_Θέμα του Office</vt:lpstr>
      <vt:lpstr>2_Θέμα του Office</vt:lpstr>
      <vt:lpstr>Main Event</vt:lpstr>
      <vt:lpstr>1_Main Event</vt:lpstr>
      <vt:lpstr>2_Main Event</vt:lpstr>
      <vt:lpstr>3_Main Event</vt:lpstr>
      <vt:lpstr>4_Main Event</vt:lpstr>
      <vt:lpstr>5_Main Event</vt:lpstr>
      <vt:lpstr>6_Main Event</vt:lpstr>
      <vt:lpstr>7_Main Event</vt:lpstr>
      <vt:lpstr>8_Main Event</vt:lpstr>
      <vt:lpstr>9_Main Event</vt:lpstr>
      <vt:lpstr>10_Main Event</vt:lpstr>
      <vt:lpstr>ΒΘΕΤ 1 Ερευνητική Εργασία  2018-2019</vt:lpstr>
      <vt:lpstr>Εισαγωγή</vt:lpstr>
      <vt:lpstr>Charles Manson: Βιογραφία </vt:lpstr>
      <vt:lpstr>     Φυλακίσεις   </vt:lpstr>
      <vt:lpstr>Διαφάνεια 5</vt:lpstr>
      <vt:lpstr>Η ίδρυση της αίρεσης </vt:lpstr>
      <vt:lpstr>Εγκλήματα της αίρεσης</vt:lpstr>
      <vt:lpstr>Τελική δίκη</vt:lpstr>
      <vt:lpstr>Διαφάνεια 9</vt:lpstr>
      <vt:lpstr>Παγκόσμια φήμη και θάνατος    </vt:lpstr>
      <vt:lpstr>Ευχαριστούμε για τον χρόνο σας</vt:lpstr>
      <vt:lpstr>O.J. Simpson</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Εργασία Α’ τετραμήνου </vt:lpstr>
      <vt:lpstr>Ted Bundy… ένας άνθρωπος , χιλιάδες ιστορίες</vt:lpstr>
      <vt:lpstr>Η αφορμή</vt:lpstr>
      <vt:lpstr>Τα «δολώματα»</vt:lpstr>
      <vt:lpstr>Τα θύματα</vt:lpstr>
      <vt:lpstr>Διαφάνεια 32</vt:lpstr>
      <vt:lpstr>Διαφάνεια 33</vt:lpstr>
      <vt:lpstr>Διαφάνεια 34</vt:lpstr>
      <vt:lpstr>Ο δρόμος προς την φυλακή  και οι μέρες μέσα σε αυτήν...</vt:lpstr>
      <vt:lpstr>Η Δίκη </vt:lpstr>
      <vt:lpstr>Η Εκτέλεση</vt:lpstr>
      <vt:lpstr>Επίλογος </vt:lpstr>
      <vt:lpstr>ΟΣΚΑΡ ΠΙΣΤΟΡΙΟΥΣ</vt:lpstr>
      <vt:lpstr>Η ΖΩΗ ΤΟΥ </vt:lpstr>
      <vt:lpstr>ΤΟ ΑΔΙΚΗΜΑ </vt:lpstr>
      <vt:lpstr>Η ΚΑΤΑΘΕΣΗ</vt:lpstr>
      <vt:lpstr>Η ΣΥΝΕΧΕΙΑ</vt:lpstr>
      <vt:lpstr>ΤΕΛΟΣ ΚΑΤΑΘΕΣΗΣ</vt:lpstr>
      <vt:lpstr>ΜΑΡΤΥΡΙΕΣ</vt:lpstr>
      <vt:lpstr>ΙΑΤΡΟΔΙΚΑΣΤΙΚΕΣ ΕΚΘΕΣΕΙΣ</vt:lpstr>
      <vt:lpstr>ΣΥΝΕΧΕΙΑ</vt:lpstr>
      <vt:lpstr>ΔΙΚΑΣΤΙΚΗ ΑΠΟΦΑΣΗ</vt:lpstr>
      <vt:lpstr>ΑΝΤΙΔΡΑΣΕΙΣ</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 ΘΕΤ_1 Α’ΤΕΤΡΑΜΗΝΟ</dc:title>
  <dc:creator>teacher</dc:creator>
  <cp:lastModifiedBy>user</cp:lastModifiedBy>
  <cp:revision>8</cp:revision>
  <dcterms:modified xsi:type="dcterms:W3CDTF">2019-02-18T08:56:40Z</dcterms:modified>
</cp:coreProperties>
</file>