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9"/>
  </p:notesMasterIdLst>
  <p:sldIdLst>
    <p:sldId id="256" r:id="rId3"/>
    <p:sldId id="269" r:id="rId4"/>
    <p:sldId id="262" r:id="rId5"/>
    <p:sldId id="266" r:id="rId6"/>
    <p:sldId id="268"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Welcome" id="{E75E278A-FF0E-49A4-B170-79828D63BBAD}">
          <p14:sldIdLst>
            <p14:sldId id="256"/>
            <p14:sldId id="269"/>
          </p14:sldIdLst>
        </p14:section>
        <p14:section name="Design, Impress, Work Together" id="{B9B51309-D148-4332-87C2-07BE32FBCA3B}">
          <p14:sldIdLst>
            <p14:sldId id="262"/>
            <p14:sldId id="266"/>
            <p14:sldId id="268"/>
            <p14:sldId id="270"/>
          </p14:sldIdLst>
        </p14:section>
        <p14:section name="Learn More" id="{2CC34DB2-6590-42C0-AD4B-A04C6060184E}">
          <p14:sldIdLst/>
        </p14:section>
      </p14:sectionLst>
    </p:ex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CE1CA"/>
    <a:srgbClr val="D2B4A6"/>
    <a:srgbClr val="734F29"/>
    <a:srgbClr val="D24726"/>
    <a:srgbClr val="DD462F"/>
    <a:srgbClr val="AEB785"/>
    <a:srgbClr val="EFD5A2"/>
    <a:srgbClr val="3B3026"/>
    <a:srgbClr val="795531"/>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327" autoAdjust="0"/>
  </p:normalViewPr>
  <p:slideViewPr>
    <p:cSldViewPr snapToGrid="0">
      <p:cViewPr varScale="1">
        <p:scale>
          <a:sx n="50" d="100"/>
          <a:sy n="50" d="100"/>
        </p:scale>
        <p:origin x="-773" y="-8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4" d="100"/>
          <a:sy n="54" d="100"/>
        </p:scale>
        <p:origin x="2880"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pPr/>
              <a:t>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pPr/>
              <a:t>‹#›</a:t>
            </a:fld>
            <a:endParaRPr lang="en-US"/>
          </a:p>
        </p:txBody>
      </p:sp>
    </p:spTree>
    <p:extLst>
      <p:ext uri="{BB962C8B-B14F-4D97-AF65-F5344CB8AC3E}">
        <p14:creationId xmlns=""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pPr/>
              <a:t>1</a:t>
            </a:fld>
            <a:endParaRPr lang="en-US"/>
          </a:p>
        </p:txBody>
      </p:sp>
    </p:spTree>
    <p:extLst>
      <p:ext uri="{BB962C8B-B14F-4D97-AF65-F5344CB8AC3E}">
        <p14:creationId xmlns=""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838200" y="2061006"/>
            <a:ext cx="10515600" cy="2387600"/>
          </a:xfrm>
        </p:spPr>
        <p:txBody>
          <a:bodyPr anchor="b">
            <a:normAutofit/>
          </a:bodyPr>
          <a:lstStyle>
            <a:lvl1pPr algn="l">
              <a:defRPr sz="54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38202" y="5110609"/>
            <a:ext cx="6705599" cy="1137793"/>
          </a:xfrm>
        </p:spPr>
        <p:txBody>
          <a:bodyPr>
            <a:normAutofit/>
          </a:bodyPr>
          <a:lstStyle>
            <a:lvl1pPr marL="0" indent="0" algn="l">
              <a:lnSpc>
                <a:spcPct val="150000"/>
              </a:lnSpc>
              <a:spcBef>
                <a:spcPts val="600"/>
              </a:spcBef>
              <a:buNone/>
              <a:defRPr sz="2800">
                <a:solidFill>
                  <a:srgbClr val="D2472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pPr/>
              <a:t>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171854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pPr/>
              <a:t>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596921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10215419" y="365125"/>
            <a:ext cx="1819564" cy="5811838"/>
          </a:xfrm>
        </p:spPr>
        <p:txBody>
          <a:bodyPr vert="eaVert" anchor="b">
            <a:normAutofit/>
          </a:bodyPr>
          <a:lstStyle>
            <a:lvl1pPr>
              <a:defRPr sz="3600">
                <a:solidFill>
                  <a:schemeClr val="bg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pPr/>
              <a:t>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130226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4434" y="0"/>
            <a:ext cx="10749367" cy="1208868"/>
          </a:xfrm>
        </p:spPr>
        <p:txBody>
          <a:bodyPr anchor="b">
            <a:normAutofit/>
          </a:bodyPr>
          <a:lstStyle>
            <a:lvl1pPr>
              <a:defRPr sz="3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838201" y="1825625"/>
            <a:ext cx="4167753" cy="4351338"/>
          </a:xfrm>
        </p:spPr>
        <p:txBody>
          <a:bodyPr>
            <a:normAutofit/>
          </a:bodyPr>
          <a:lstStyle>
            <a:lvl1pPr marL="0" indent="0">
              <a:lnSpc>
                <a:spcPct val="150000"/>
              </a:lnSpc>
              <a:spcAft>
                <a:spcPts val="1200"/>
              </a:spcAft>
              <a:buNone/>
              <a:defRPr sz="1600">
                <a:solidFill>
                  <a:schemeClr val="bg1">
                    <a:lumMod val="50000"/>
                  </a:schemeClr>
                </a:solidFill>
              </a:defRPr>
            </a:lvl1pPr>
            <a:lvl2pPr>
              <a:lnSpc>
                <a:spcPct val="150000"/>
              </a:lnSpc>
              <a:spcAft>
                <a:spcPts val="1200"/>
              </a:spcAft>
              <a:defRPr sz="1400">
                <a:solidFill>
                  <a:schemeClr val="bg1">
                    <a:lumMod val="50000"/>
                  </a:schemeClr>
                </a:solidFill>
              </a:defRPr>
            </a:lvl2pPr>
            <a:lvl3pPr>
              <a:lnSpc>
                <a:spcPct val="150000"/>
              </a:lnSpc>
              <a:spcAft>
                <a:spcPts val="1200"/>
              </a:spcAft>
              <a:defRPr sz="1200">
                <a:solidFill>
                  <a:schemeClr val="bg1">
                    <a:lumMod val="50000"/>
                  </a:schemeClr>
                </a:solidFill>
              </a:defRPr>
            </a:lvl3pPr>
            <a:lvl4pPr>
              <a:lnSpc>
                <a:spcPct val="150000"/>
              </a:lnSpc>
              <a:spcAft>
                <a:spcPts val="1200"/>
              </a:spcAft>
              <a:defRPr sz="1100">
                <a:solidFill>
                  <a:schemeClr val="bg1">
                    <a:lumMod val="50000"/>
                  </a:schemeClr>
                </a:solidFill>
              </a:defRPr>
            </a:lvl4pPr>
            <a:lvl5pPr>
              <a:lnSpc>
                <a:spcPct val="150000"/>
              </a:lnSpc>
              <a:spcAft>
                <a:spcPts val="1200"/>
              </a:spcAft>
              <a:defRPr sz="1100">
                <a:solidFill>
                  <a:schemeClr val="bg1">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EEBAAA-29B5-4AF5-BC5F-7E580C29002D}" type="datetimeFigureOut">
              <a:rPr lang="en-US" smtClean="0"/>
              <a:pPr/>
              <a:t>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838201" y="2402238"/>
            <a:ext cx="4508715" cy="2187227"/>
          </a:xfrm>
        </p:spPr>
        <p:txBody>
          <a:bodyPr anchor="ctr">
            <a:noAutofit/>
          </a:bodyPr>
          <a:lstStyle>
            <a:lvl1pPr algn="l">
              <a:defRPr sz="4800">
                <a:solidFill>
                  <a:srgbClr val="D247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323308" y="2402237"/>
            <a:ext cx="5269424" cy="2187226"/>
          </a:xfrm>
        </p:spPr>
        <p:txBody>
          <a:bodyPr anchor="ctr">
            <a:normAutofit/>
          </a:bodyPr>
          <a:lstStyle>
            <a:lvl1pPr marL="0" indent="0">
              <a:lnSpc>
                <a:spcPct val="150000"/>
              </a:lnSpc>
              <a:buNone/>
              <a:defRPr sz="2800">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EBAAA-29B5-4AF5-BC5F-7E580C29002D}" type="datetimeFigureOut">
              <a:rPr lang="en-US" smtClean="0"/>
              <a:pPr/>
              <a:t>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133565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smtClean="0"/>
              <a:t>Click to edit Master text styles</a:t>
            </a:r>
          </a:p>
          <a:p>
            <a:pPr marL="0" lvl="1" indent="0">
              <a:lnSpc>
                <a:spcPct val="150000"/>
              </a:lnSpc>
              <a:spcAft>
                <a:spcPts val="1200"/>
              </a:spcAft>
              <a:buNone/>
            </a:pPr>
            <a:r>
              <a:rPr lang="en-US" smtClean="0"/>
              <a:t>Second level</a:t>
            </a:r>
          </a:p>
          <a:p>
            <a:pPr marL="0" lvl="2" indent="0">
              <a:lnSpc>
                <a:spcPct val="150000"/>
              </a:lnSpc>
              <a:spcAft>
                <a:spcPts val="1200"/>
              </a:spcAft>
              <a:buNone/>
            </a:pPr>
            <a:r>
              <a:rPr lang="en-US" smtClean="0"/>
              <a:t>Third level</a:t>
            </a:r>
          </a:p>
          <a:p>
            <a:pPr marL="0" lvl="3" indent="0">
              <a:lnSpc>
                <a:spcPct val="150000"/>
              </a:lnSpc>
              <a:spcAft>
                <a:spcPts val="1200"/>
              </a:spcAft>
              <a:buNone/>
            </a:pPr>
            <a:r>
              <a:rPr lang="en-US" smtClean="0"/>
              <a:t>Fourth level</a:t>
            </a:r>
          </a:p>
          <a:p>
            <a:pPr marL="0" lvl="4" indent="0">
              <a:lnSpc>
                <a:spcPct val="150000"/>
              </a:lnSpc>
              <a:spcAft>
                <a:spcPts val="1200"/>
              </a:spcAft>
              <a:buNone/>
            </a:pPr>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smtClean="0"/>
              <a:t>Click to edit Master text styles</a:t>
            </a:r>
          </a:p>
          <a:p>
            <a:pPr marL="0" lvl="1" indent="0">
              <a:lnSpc>
                <a:spcPct val="150000"/>
              </a:lnSpc>
              <a:spcAft>
                <a:spcPts val="1200"/>
              </a:spcAft>
              <a:buNone/>
            </a:pPr>
            <a:r>
              <a:rPr lang="en-US" smtClean="0"/>
              <a:t>Second level</a:t>
            </a:r>
          </a:p>
          <a:p>
            <a:pPr marL="0" lvl="2" indent="0">
              <a:lnSpc>
                <a:spcPct val="150000"/>
              </a:lnSpc>
              <a:spcAft>
                <a:spcPts val="1200"/>
              </a:spcAft>
              <a:buNone/>
            </a:pPr>
            <a:r>
              <a:rPr lang="en-US" smtClean="0"/>
              <a:t>Third level</a:t>
            </a:r>
          </a:p>
          <a:p>
            <a:pPr marL="0" lvl="3" indent="0">
              <a:lnSpc>
                <a:spcPct val="150000"/>
              </a:lnSpc>
              <a:spcAft>
                <a:spcPts val="1200"/>
              </a:spcAft>
              <a:buNone/>
            </a:pPr>
            <a:r>
              <a:rPr lang="en-US" smtClean="0"/>
              <a:t>Fourth level</a:t>
            </a:r>
          </a:p>
          <a:p>
            <a:pPr marL="0" lvl="4" indent="0">
              <a:lnSpc>
                <a:spcPct val="150000"/>
              </a:lnSpc>
              <a:spcAft>
                <a:spcPts val="1200"/>
              </a:spcAft>
              <a:buNone/>
            </a:pPr>
            <a:r>
              <a:rPr lang="en-US" smtClean="0"/>
              <a:t>Fifth level</a:t>
            </a:r>
            <a:endParaRPr lang="en-US"/>
          </a:p>
        </p:txBody>
      </p:sp>
      <p:sp>
        <p:nvSpPr>
          <p:cNvPr id="5" name="Date Placeholder 4"/>
          <p:cNvSpPr>
            <a:spLocks noGrp="1"/>
          </p:cNvSpPr>
          <p:nvPr>
            <p:ph type="dt" sz="half" idx="10"/>
          </p:nvPr>
        </p:nvSpPr>
        <p:spPr/>
        <p:txBody>
          <a:bodyPr/>
          <a:lstStyle/>
          <a:p>
            <a:fld id="{8BEEBAAA-29B5-4AF5-BC5F-7E580C29002D}" type="datetimeFigureOut">
              <a:rPr lang="en-US" smtClean="0"/>
              <a:pPr/>
              <a:t>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
        <p:nvSpPr>
          <p:cNvPr id="9" name="Rectangle 8"/>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33282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0"/>
            <a:ext cx="10737851" cy="1228436"/>
          </a:xfrm>
        </p:spPr>
        <p:txBody>
          <a:bodyPr anchor="b">
            <a:normAutofit/>
          </a:bodyPr>
          <a:lstStyle>
            <a:lvl1pPr>
              <a:defRPr sz="360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831851"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1851" y="2193927"/>
            <a:ext cx="5156200"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smtClean="0"/>
              <a:t>Click to edit Master text styles</a:t>
            </a:r>
          </a:p>
          <a:p>
            <a:pPr marL="0" lvl="1" indent="0">
              <a:lnSpc>
                <a:spcPct val="150000"/>
              </a:lnSpc>
              <a:spcAft>
                <a:spcPts val="1200"/>
              </a:spcAft>
              <a:buNone/>
            </a:pPr>
            <a:r>
              <a:rPr lang="en-US" smtClean="0"/>
              <a:t>Second level</a:t>
            </a:r>
          </a:p>
          <a:p>
            <a:pPr marL="0" lvl="2" indent="0">
              <a:lnSpc>
                <a:spcPct val="150000"/>
              </a:lnSpc>
              <a:spcAft>
                <a:spcPts val="1200"/>
              </a:spcAft>
              <a:buNone/>
            </a:pPr>
            <a:r>
              <a:rPr lang="en-US" smtClean="0"/>
              <a:t>Third level</a:t>
            </a:r>
          </a:p>
          <a:p>
            <a:pPr marL="0" lvl="3" indent="0">
              <a:lnSpc>
                <a:spcPct val="150000"/>
              </a:lnSpc>
              <a:spcAft>
                <a:spcPts val="1200"/>
              </a:spcAft>
              <a:buNone/>
            </a:pPr>
            <a:r>
              <a:rPr lang="en-US" smtClean="0"/>
              <a:t>Fourth level</a:t>
            </a:r>
          </a:p>
          <a:p>
            <a:pPr marL="0" lvl="4" indent="0">
              <a:lnSpc>
                <a:spcPct val="150000"/>
              </a:lnSpc>
              <a:spcAft>
                <a:spcPts val="1200"/>
              </a:spcAft>
              <a:buNone/>
            </a:pPr>
            <a:r>
              <a:rPr lang="en-US" smtClean="0"/>
              <a:t>Fifth level</a:t>
            </a:r>
            <a:endParaRPr lang="en-US" dirty="0"/>
          </a:p>
        </p:txBody>
      </p:sp>
      <p:sp>
        <p:nvSpPr>
          <p:cNvPr id="5" name="Text Placeholder 4"/>
          <p:cNvSpPr>
            <a:spLocks noGrp="1"/>
          </p:cNvSpPr>
          <p:nvPr>
            <p:ph type="body" sz="quarter" idx="3"/>
          </p:nvPr>
        </p:nvSpPr>
        <p:spPr>
          <a:xfrm>
            <a:off x="6189664"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9664" y="2193927"/>
            <a:ext cx="5157787"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smtClean="0"/>
              <a:t>Click to edit Master text styles</a:t>
            </a:r>
          </a:p>
          <a:p>
            <a:pPr marL="0" lvl="1" indent="0">
              <a:lnSpc>
                <a:spcPct val="150000"/>
              </a:lnSpc>
              <a:spcAft>
                <a:spcPts val="1200"/>
              </a:spcAft>
              <a:buNone/>
            </a:pPr>
            <a:r>
              <a:rPr lang="en-US" smtClean="0"/>
              <a:t>Second level</a:t>
            </a:r>
          </a:p>
          <a:p>
            <a:pPr marL="0" lvl="2" indent="0">
              <a:lnSpc>
                <a:spcPct val="150000"/>
              </a:lnSpc>
              <a:spcAft>
                <a:spcPts val="1200"/>
              </a:spcAft>
              <a:buNone/>
            </a:pPr>
            <a:r>
              <a:rPr lang="en-US" smtClean="0"/>
              <a:t>Third level</a:t>
            </a:r>
          </a:p>
          <a:p>
            <a:pPr marL="0" lvl="3" indent="0">
              <a:lnSpc>
                <a:spcPct val="150000"/>
              </a:lnSpc>
              <a:spcAft>
                <a:spcPts val="1200"/>
              </a:spcAft>
              <a:buNone/>
            </a:pPr>
            <a:r>
              <a:rPr lang="en-US" smtClean="0"/>
              <a:t>Fourth level</a:t>
            </a:r>
          </a:p>
          <a:p>
            <a:pPr marL="0" lvl="4" indent="0">
              <a:lnSpc>
                <a:spcPct val="150000"/>
              </a:lnSpc>
              <a:spcAft>
                <a:spcPts val="1200"/>
              </a:spcAft>
              <a:buNone/>
            </a:pPr>
            <a:r>
              <a:rPr lang="en-US" smtClean="0"/>
              <a:t>Fifth level</a:t>
            </a:r>
            <a:endParaRPr lang="en-US"/>
          </a:p>
        </p:txBody>
      </p:sp>
      <p:sp>
        <p:nvSpPr>
          <p:cNvPr id="7" name="Date Placeholder 6"/>
          <p:cNvSpPr>
            <a:spLocks noGrp="1"/>
          </p:cNvSpPr>
          <p:nvPr>
            <p:ph type="dt" sz="half" idx="10"/>
          </p:nvPr>
        </p:nvSpPr>
        <p:spPr/>
        <p:txBody>
          <a:bodyPr/>
          <a:lstStyle/>
          <a:p>
            <a:fld id="{8BEEBAAA-29B5-4AF5-BC5F-7E580C29002D}" type="datetimeFigureOut">
              <a:rPr lang="en-US" smtClean="0"/>
              <a:pPr/>
              <a:t>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0EDB8-5305-433F-BE41-D7A86D811DB3}" type="slidenum">
              <a:rPr lang="en-US" smtClean="0"/>
              <a:pPr/>
              <a:t>‹#›</a:t>
            </a:fld>
            <a:endParaRPr lang="en-US"/>
          </a:p>
        </p:txBody>
      </p:sp>
      <p:sp>
        <p:nvSpPr>
          <p:cNvPr id="11" name="Rectangle 10"/>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3606029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EEBAAA-29B5-4AF5-BC5F-7E580C29002D}" type="datetimeFigureOut">
              <a:rPr lang="en-US" smtClean="0"/>
              <a:pPr/>
              <a:t>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0EDB8-5305-433F-BE41-D7A86D811DB3}" type="slidenum">
              <a:rPr lang="en-US" smtClean="0"/>
              <a:pPr/>
              <a:t>‹#›</a:t>
            </a:fld>
            <a:endParaRPr lang="en-US"/>
          </a:p>
        </p:txBody>
      </p:sp>
      <p:sp>
        <p:nvSpPr>
          <p:cNvPr id="7"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100814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EBAAA-29B5-4AF5-BC5F-7E580C29002D}" type="datetimeFigureOut">
              <a:rPr lang="en-US" smtClean="0"/>
              <a:pPr/>
              <a:t>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 xmlns:p14="http://schemas.microsoft.com/office/powerpoint/2010/main" val="4037432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7"/>
            <a:ext cx="6172200" cy="487362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smtClean="0"/>
              <a:t>Click to edit Master text styles</a:t>
            </a:r>
          </a:p>
          <a:p>
            <a:pPr marL="0" lvl="1" indent="0">
              <a:lnSpc>
                <a:spcPct val="150000"/>
              </a:lnSpc>
              <a:spcAft>
                <a:spcPts val="1200"/>
              </a:spcAft>
              <a:buNone/>
            </a:pPr>
            <a:r>
              <a:rPr lang="en-US" smtClean="0"/>
              <a:t>Second level</a:t>
            </a:r>
          </a:p>
          <a:p>
            <a:pPr marL="0" lvl="2" indent="0">
              <a:lnSpc>
                <a:spcPct val="150000"/>
              </a:lnSpc>
              <a:spcAft>
                <a:spcPts val="1200"/>
              </a:spcAft>
              <a:buNone/>
            </a:pPr>
            <a:r>
              <a:rPr lang="en-US" smtClean="0"/>
              <a:t>Third level</a:t>
            </a:r>
          </a:p>
          <a:p>
            <a:pPr marL="0" lvl="3" indent="0">
              <a:lnSpc>
                <a:spcPct val="150000"/>
              </a:lnSpc>
              <a:spcAft>
                <a:spcPts val="1200"/>
              </a:spcAft>
              <a:buNone/>
            </a:pPr>
            <a:r>
              <a:rPr lang="en-US" smtClean="0"/>
              <a:t>Fourth level</a:t>
            </a:r>
          </a:p>
          <a:p>
            <a:pPr marL="0" lvl="4" indent="0">
              <a:lnSpc>
                <a:spcPct val="150000"/>
              </a:lnSpc>
              <a:spcAft>
                <a:spcPts val="1200"/>
              </a:spcAft>
              <a:buNone/>
            </a:pPr>
            <a:r>
              <a:rPr lang="en-US" smtClean="0"/>
              <a:t>Fifth level</a:t>
            </a:r>
            <a:endParaRPr lang="en-US"/>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pPr/>
              <a:t>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 xmlns:p14="http://schemas.microsoft.com/office/powerpoint/2010/main" val="178419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pPr/>
              <a:t>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 xmlns:p14="http://schemas.microsoft.com/office/powerpoint/2010/main" val="316109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2"/>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EBAAA-29B5-4AF5-BC5F-7E580C29002D}" type="datetimeFigureOut">
              <a:rPr lang="en-US" smtClean="0"/>
              <a:pPr/>
              <a:t>2/9/2019</a:t>
            </a:fld>
            <a:endParaRPr lang="en-US"/>
          </a:p>
        </p:txBody>
      </p:sp>
      <p:sp>
        <p:nvSpPr>
          <p:cNvPr id="5" name="Footer Placeholder 4"/>
          <p:cNvSpPr>
            <a:spLocks noGrp="1"/>
          </p:cNvSpPr>
          <p:nvPr>
            <p:ph type="ftr" sz="quarter" idx="3"/>
          </p:nvPr>
        </p:nvSpPr>
        <p:spPr>
          <a:xfrm>
            <a:off x="4648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2"/>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0EDB8-5305-433F-BE41-D7A86D811DB3}" type="slidenum">
              <a:rPr lang="en-US" smtClean="0"/>
              <a:pPr/>
              <a:t>‹#›</a:t>
            </a:fld>
            <a:endParaRPr lang="en-US"/>
          </a:p>
        </p:txBody>
      </p:sp>
    </p:spTree>
    <p:extLst>
      <p:ext uri="{BB962C8B-B14F-4D97-AF65-F5344CB8AC3E}">
        <p14:creationId xmlns=""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Καλώς Ωρίσατε</a:t>
            </a:r>
            <a:endParaRPr lang="en-US" dirty="0"/>
          </a:p>
        </p:txBody>
      </p:sp>
      <p:sp>
        <p:nvSpPr>
          <p:cNvPr id="3" name="Subtitle 2"/>
          <p:cNvSpPr>
            <a:spLocks noGrp="1"/>
          </p:cNvSpPr>
          <p:nvPr>
            <p:ph type="subTitle" idx="1"/>
          </p:nvPr>
        </p:nvSpPr>
        <p:spPr/>
        <p:txBody>
          <a:bodyPr>
            <a:normAutofit/>
          </a:bodyPr>
          <a:lstStyle/>
          <a:p>
            <a:r>
              <a:rPr lang="el-GR" dirty="0"/>
              <a:t> </a:t>
            </a:r>
            <a:r>
              <a:rPr lang="el-GR" dirty="0" smtClean="0"/>
              <a:t>          Εξέλιξη Ηλεκτρικής Σκούπας</a:t>
            </a:r>
            <a:endParaRPr lang="en-US" dirty="0"/>
          </a:p>
        </p:txBody>
      </p:sp>
    </p:spTree>
    <p:extLst>
      <p:ext uri="{BB962C8B-B14F-4D97-AF65-F5344CB8AC3E}">
        <p14:creationId xmlns="" xmlns:p14="http://schemas.microsoft.com/office/powerpoint/2010/main" val="2471807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dirty="0" smtClean="0"/>
              <a:t>Η Πρώτη Σκούπα</a:t>
            </a:r>
            <a:endParaRPr lang="el-GR" dirty="0"/>
          </a:p>
        </p:txBody>
      </p:sp>
      <p:sp>
        <p:nvSpPr>
          <p:cNvPr id="7" name="Content Placeholder 6"/>
          <p:cNvSpPr>
            <a:spLocks noGrp="1"/>
          </p:cNvSpPr>
          <p:nvPr>
            <p:ph sz="half" idx="1"/>
          </p:nvPr>
        </p:nvSpPr>
        <p:spPr>
          <a:xfrm>
            <a:off x="182880" y="1341120"/>
            <a:ext cx="6111240" cy="5516880"/>
          </a:xfrm>
          <a:ln/>
          <a:effectLst>
            <a:innerShdw blurRad="114300">
              <a:prstClr val="black"/>
            </a:innerShdw>
          </a:effectLst>
        </p:spPr>
        <p:style>
          <a:lnRef idx="2">
            <a:schemeClr val="dk1"/>
          </a:lnRef>
          <a:fillRef idx="1">
            <a:schemeClr val="lt1"/>
          </a:fillRef>
          <a:effectRef idx="0">
            <a:schemeClr val="dk1"/>
          </a:effectRef>
          <a:fontRef idx="minor">
            <a:schemeClr val="dk1"/>
          </a:fontRef>
        </p:style>
        <p:txBody>
          <a:bodyPr>
            <a:normAutofit lnSpcReduction="10000"/>
          </a:bodyPr>
          <a:lstStyle/>
          <a:p>
            <a:pPr marL="0" indent="0" fontAlgn="base">
              <a:buNone/>
            </a:pPr>
            <a:r>
              <a:rPr lang="el-GR" dirty="0">
                <a:ln w="0"/>
                <a:solidFill>
                  <a:schemeClr val="tx1"/>
                </a:solidFill>
                <a:effectLst>
                  <a:outerShdw blurRad="38100" dist="19050" dir="2700000" algn="tl" rotWithShape="0">
                    <a:schemeClr val="dk1">
                      <a:alpha val="40000"/>
                    </a:schemeClr>
                  </a:outerShdw>
                </a:effectLst>
              </a:rPr>
              <a:t>Η πρώτη απορροφητική σκούπα ήταν… χειροκίνητη και χρειαζόταν δυο χειριστές για να λειτουργήσει: Ο ένας γυρνούσε μια μανιβέλα και ο άλλος έσερνε τον σωλήνα που απορροφούσε σκόνη και σκουπίδια. Την επινόησε (1869) κάποιος κύριος ΜακΓκάφεϊ, στο Σικάγο. Πουλιόταν 25 δολάρια, ποσό τρομακτικό για την εποχή. Όλες οι σκούπες του, εκτός από δυο που σώζονται στο μουσείο της Hoover, καταστράφηκαν στη μεγάλη πυρκαγιά του Σικάγου (1871</a:t>
            </a:r>
            <a:r>
              <a:rPr lang="el-GR" dirty="0" smtClean="0">
                <a:ln w="0"/>
                <a:solidFill>
                  <a:schemeClr val="tx1"/>
                </a:solidFill>
                <a:effectLst>
                  <a:outerShdw blurRad="38100" dist="19050" dir="2700000" algn="tl" rotWithShape="0">
                    <a:schemeClr val="dk1">
                      <a:alpha val="40000"/>
                    </a:schemeClr>
                  </a:outerShdw>
                </a:effectLst>
              </a:rPr>
              <a:t>).</a:t>
            </a:r>
          </a:p>
          <a:p>
            <a:pPr marL="0" indent="0" fontAlgn="base">
              <a:buNone/>
            </a:pPr>
            <a:endParaRPr lang="el-GR" dirty="0">
              <a:ln w="0"/>
              <a:solidFill>
                <a:schemeClr val="tx1"/>
              </a:solidFill>
              <a:effectLst>
                <a:outerShdw blurRad="38100" dist="19050" dir="2700000" algn="tl" rotWithShape="0">
                  <a:schemeClr val="dk1">
                    <a:alpha val="40000"/>
                  </a:schemeClr>
                </a:outerShdw>
              </a:effectLst>
            </a:endParaRPr>
          </a:p>
          <a:p>
            <a:pPr marL="0" indent="0" fontAlgn="base">
              <a:buNone/>
            </a:pPr>
            <a:r>
              <a:rPr lang="el-GR" dirty="0">
                <a:ln w="0"/>
                <a:solidFill>
                  <a:schemeClr val="tx1"/>
                </a:solidFill>
                <a:effectLst>
                  <a:outerShdw blurRad="38100" dist="19050" dir="2700000" algn="tl" rotWithShape="0">
                    <a:schemeClr val="dk1">
                      <a:alpha val="40000"/>
                    </a:schemeClr>
                  </a:outerShdw>
                </a:effectLst>
              </a:rPr>
              <a:t>Την ίδια χρονιά (1871), γεννήθηκε στη Βρετανία ο μηχανικός Χούμπερτ Σέσιλ Μπουθ. Κάποια μέρα, είδε σε ένα τρένο να καθαρίζουν τα καθίσματα με πεπιεσμένο αέρα που σήκωνε σύννεφα σκόνης. Σκέφτηκε ότι το σωστό θα ήταν τα καθίσματα να καθαρίζονται με κάποιο μηχάνημα που θα «ρουφούσε» σκόνες και σκουπίδια. Βάλθηκε να το κατασκευάσει. Στις 30 Αυγούστου 1901, με υπερηφάνεια, παρουσίασε την εφεύρεσή του στα ανάκτορα του Μπάκιγχαμ. Λειτουργούσε είτε με ηλεκτρικό είτε με </a:t>
            </a:r>
            <a:r>
              <a:rPr lang="el-GR" dirty="0" smtClean="0">
                <a:ln w="0"/>
                <a:solidFill>
                  <a:schemeClr val="tx1"/>
                </a:solidFill>
                <a:effectLst>
                  <a:outerShdw blurRad="38100" dist="19050" dir="2700000" algn="tl" rotWithShape="0">
                    <a:schemeClr val="dk1">
                      <a:alpha val="40000"/>
                    </a:schemeClr>
                  </a:outerShdw>
                </a:effectLst>
              </a:rPr>
              <a:t>βενζινοκινητήρα.</a:t>
            </a:r>
          </a:p>
          <a:p>
            <a:pPr marL="0" indent="0" fontAlgn="base">
              <a:buNone/>
            </a:pPr>
            <a:endParaRPr lang="el-GR" dirty="0" smtClean="0">
              <a:ln w="0"/>
              <a:solidFill>
                <a:schemeClr val="tx1"/>
              </a:solidFill>
              <a:effectLst>
                <a:outerShdw blurRad="38100" dist="19050" dir="2700000" algn="tl" rotWithShape="0">
                  <a:schemeClr val="dk1">
                    <a:alpha val="40000"/>
                  </a:schemeClr>
                </a:outerShdw>
              </a:effectLst>
            </a:endParaRPr>
          </a:p>
          <a:p>
            <a:pPr marL="0" indent="0" fontAlgn="base">
              <a:buNone/>
            </a:pPr>
            <a:r>
              <a:rPr lang="el-GR" dirty="0" smtClean="0">
                <a:ln w="0"/>
                <a:solidFill>
                  <a:schemeClr val="tx1"/>
                </a:solidFill>
                <a:effectLst>
                  <a:outerShdw blurRad="38100" dist="19050" dir="2700000" algn="tl" rotWithShape="0">
                    <a:schemeClr val="dk1">
                      <a:alpha val="40000"/>
                    </a:schemeClr>
                  </a:outerShdw>
                </a:effectLst>
              </a:rPr>
              <a:t>Μόνο </a:t>
            </a:r>
            <a:r>
              <a:rPr lang="el-GR" dirty="0">
                <a:ln w="0"/>
                <a:solidFill>
                  <a:schemeClr val="tx1"/>
                </a:solidFill>
                <a:effectLst>
                  <a:outerShdw blurRad="38100" dist="19050" dir="2700000" algn="tl" rotWithShape="0">
                    <a:schemeClr val="dk1">
                      <a:alpha val="40000"/>
                    </a:schemeClr>
                  </a:outerShdw>
                </a:effectLst>
              </a:rPr>
              <a:t>που το μηχάνημά του ήταν τεράστιο. Το φόρτωσε στην καρότσα μιας άμαξας κι αποφάσισε να γίνει καθαριστής. Έστηνε την άμαξα έξω από ξενοδοχεία και μεγάλα σπίτια, περνούσε </a:t>
            </a:r>
            <a:r>
              <a:rPr lang="el-GR" dirty="0" smtClean="0">
                <a:ln w="0"/>
                <a:solidFill>
                  <a:schemeClr val="tx1"/>
                </a:solidFill>
                <a:effectLst>
                  <a:outerShdw blurRad="38100" dist="19050" dir="2700000" algn="tl" rotWithShape="0">
                    <a:schemeClr val="dk1">
                      <a:alpha val="40000"/>
                    </a:schemeClr>
                  </a:outerShdw>
                </a:effectLst>
              </a:rPr>
              <a:t>τον σωλήνα </a:t>
            </a:r>
            <a:r>
              <a:rPr lang="el-GR" dirty="0">
                <a:ln w="0"/>
                <a:solidFill>
                  <a:schemeClr val="tx1"/>
                </a:solidFill>
                <a:effectLst>
                  <a:outerShdw blurRad="38100" dist="19050" dir="2700000" algn="tl" rotWithShape="0">
                    <a:schemeClr val="dk1">
                      <a:alpha val="40000"/>
                    </a:schemeClr>
                  </a:outerShdw>
                </a:effectLst>
              </a:rPr>
              <a:t>από τα παράθυρα και καθάριζε χαλιά και πατώματα έναντι λογικής αμοιβής. Στα 1902, καθάρισε τα γαλάζια χαλιά του </a:t>
            </a:r>
            <a:r>
              <a:rPr lang="el-GR" dirty="0" smtClean="0">
                <a:ln w="0"/>
                <a:solidFill>
                  <a:schemeClr val="tx1"/>
                </a:solidFill>
                <a:effectLst>
                  <a:outerShdw blurRad="38100" dist="19050" dir="2700000" algn="tl" rotWithShape="0">
                    <a:schemeClr val="dk1">
                      <a:alpha val="40000"/>
                    </a:schemeClr>
                  </a:outerShdw>
                </a:effectLst>
              </a:rPr>
              <a:t>Αβαείου </a:t>
            </a:r>
            <a:r>
              <a:rPr lang="el-GR" dirty="0">
                <a:ln w="0"/>
                <a:solidFill>
                  <a:schemeClr val="tx1"/>
                </a:solidFill>
                <a:effectLst>
                  <a:outerShdw blurRad="38100" dist="19050" dir="2700000" algn="tl" rotWithShape="0">
                    <a:schemeClr val="dk1">
                      <a:alpha val="40000"/>
                    </a:schemeClr>
                  </a:outerShdw>
                </a:effectLst>
              </a:rPr>
              <a:t>του Γουεστμίνστερ, όπου πραγματοποιήθηκε η στέψη του βασιλιά Εδουάρδου Ζ’.</a:t>
            </a:r>
          </a:p>
          <a:p>
            <a:endParaRPr lang="el-GR" dirty="0"/>
          </a:p>
        </p:txBody>
      </p:sp>
      <p:pic>
        <p:nvPicPr>
          <p:cNvPr id="9" name="Content Placeholder 8"/>
          <p:cNvPicPr>
            <a:picLocks noGrp="1" noChangeAspect="1"/>
          </p:cNvPicPr>
          <p:nvPr>
            <p:ph sz="half" idx="2"/>
          </p:nvPr>
        </p:nvPicPr>
        <p:blipFill>
          <a:blip r:embed="rId2" cstate="print">
            <a:extLst>
              <a:ext uri="{28A0092B-C50C-407E-A947-70E740481C1C}">
                <a14:useLocalDpi xmlns="" xmlns:a14="http://schemas.microsoft.com/office/drawing/2010/main" val="0"/>
              </a:ext>
            </a:extLst>
          </a:blip>
          <a:stretch>
            <a:fillRect/>
          </a:stretch>
        </p:blipFill>
        <p:spPr>
          <a:xfrm>
            <a:off x="6172200" y="2365248"/>
            <a:ext cx="5910072" cy="3267456"/>
          </a:xfrm>
        </p:spPr>
      </p:pic>
    </p:spTree>
    <p:extLst>
      <p:ext uri="{BB962C8B-B14F-4D97-AF65-F5344CB8AC3E}">
        <p14:creationId xmlns="" xmlns:p14="http://schemas.microsoft.com/office/powerpoint/2010/main" val="66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Ψάθινη Σκούπα</a:t>
            </a:r>
            <a:endParaRPr lang="en-US" dirty="0"/>
          </a:p>
        </p:txBody>
      </p:sp>
      <p:sp>
        <p:nvSpPr>
          <p:cNvPr id="3" name="Content Placeholder 2"/>
          <p:cNvSpPr>
            <a:spLocks noGrp="1"/>
          </p:cNvSpPr>
          <p:nvPr>
            <p:ph sz="half" idx="1"/>
          </p:nvPr>
        </p:nvSpPr>
        <p:spPr>
          <a:xfrm>
            <a:off x="381000" y="1356360"/>
            <a:ext cx="7772400" cy="5288280"/>
          </a:xfrm>
          <a:solidFill>
            <a:schemeClr val="bg1"/>
          </a:solidFill>
          <a:ln>
            <a:solidFill>
              <a:schemeClr val="tx1">
                <a:lumMod val="95000"/>
                <a:lumOff val="5000"/>
              </a:schemeClr>
            </a:solidFill>
          </a:ln>
          <a:effectLst>
            <a:innerShdw blurRad="114300">
              <a:prstClr val="black"/>
            </a:innerShdw>
          </a:effectLst>
        </p:spPr>
        <p:txBody>
          <a:bodyPr>
            <a:normAutofit/>
          </a:bodyPr>
          <a:lstStyle/>
          <a:p>
            <a:pPr marL="0" indent="0">
              <a:buNone/>
            </a:pPr>
            <a:r>
              <a:rPr lang="el-GR" sz="1800" dirty="0" smtClean="0">
                <a:ln w="0"/>
                <a:solidFill>
                  <a:schemeClr val="tx1"/>
                </a:solidFill>
                <a:effectLst>
                  <a:outerShdw blurRad="38100" dist="19050" dir="2700000" algn="tl" rotWithShape="0">
                    <a:schemeClr val="dk1">
                      <a:alpha val="40000"/>
                    </a:schemeClr>
                  </a:outerShdw>
                </a:effectLst>
              </a:rPr>
              <a:t>Το </a:t>
            </a:r>
            <a:r>
              <a:rPr lang="el-GR" sz="1800" dirty="0">
                <a:ln w="0"/>
                <a:solidFill>
                  <a:schemeClr val="tx1"/>
                </a:solidFill>
                <a:effectLst>
                  <a:outerShdw blurRad="38100" dist="19050" dir="2700000" algn="tl" rotWithShape="0">
                    <a:schemeClr val="dk1">
                      <a:alpha val="40000"/>
                    </a:schemeClr>
                  </a:outerShdw>
                </a:effectLst>
              </a:rPr>
              <a:t>σάρωθρο, κοινώς σκούπα, είναι ένα ευρύτατης χρήσης εργαλείο καθαρισμού. Υπάρχουν διάφορα είδη σαρώθρων ανάλογα της χρήσης. Τα συνηθέστερα και απλούστερα αυτών κατασκευάζονται από σπερματοφόρους θυσάνους σόργου ή σάρου, ή βούρλων, ή θύμου, ή καλαμιών, ή ρυζιού </a:t>
            </a:r>
            <a:r>
              <a:rPr lang="el-GR" sz="1800" dirty="0" smtClean="0">
                <a:ln w="0"/>
                <a:solidFill>
                  <a:schemeClr val="tx1"/>
                </a:solidFill>
                <a:effectLst>
                  <a:outerShdw blurRad="38100" dist="19050" dir="2700000" algn="tl" rotWithShape="0">
                    <a:schemeClr val="dk1">
                      <a:alpha val="40000"/>
                    </a:schemeClr>
                  </a:outerShdw>
                </a:effectLst>
              </a:rPr>
              <a:t>κ.λ.π</a:t>
            </a:r>
            <a:r>
              <a:rPr lang="el-GR" sz="1800" dirty="0">
                <a:ln w="0"/>
                <a:solidFill>
                  <a:schemeClr val="tx1"/>
                </a:solidFill>
                <a:effectLst>
                  <a:outerShdw blurRad="38100" dist="19050" dir="2700000" algn="tl" rotWithShape="0">
                    <a:schemeClr val="dk1">
                      <a:alpha val="40000"/>
                    </a:schemeClr>
                  </a:outerShdw>
                </a:effectLst>
              </a:rPr>
              <a:t>. που έχουν εμβαπτιστεί προηγουμένως σε διάλυμα θειικού χαλκού (κοινώς γαλαζόπετρα). Αμέσως μετά η άκρη τους δένεται σφιχτά που αποτελεί τη μικρή λαβή του εργαλείου, ενώ η άλλη άκρη χωρίζεται επιμέρους σε τμήματα που συρράβονται κατά σειρά σε σχήμα </a:t>
            </a:r>
            <a:r>
              <a:rPr lang="el-GR" sz="1800" dirty="0" smtClean="0">
                <a:ln w="0"/>
                <a:solidFill>
                  <a:schemeClr val="tx1"/>
                </a:solidFill>
                <a:effectLst>
                  <a:outerShdw blurRad="38100" dist="19050" dir="2700000" algn="tl" rotWithShape="0">
                    <a:schemeClr val="dk1">
                      <a:alpha val="40000"/>
                    </a:schemeClr>
                  </a:outerShdw>
                </a:effectLst>
              </a:rPr>
              <a:t>βεντάλιας.</a:t>
            </a:r>
          </a:p>
          <a:p>
            <a:pPr marL="0" indent="0">
              <a:buNone/>
            </a:pPr>
            <a:endParaRPr lang="el-GR" sz="1800" dirty="0">
              <a:ln w="0"/>
              <a:solidFill>
                <a:schemeClr val="tx1"/>
              </a:solidFill>
              <a:effectLst>
                <a:outerShdw blurRad="38100" dist="19050" dir="2700000" algn="tl" rotWithShape="0">
                  <a:schemeClr val="dk1">
                    <a:alpha val="40000"/>
                  </a:schemeClr>
                </a:outerShdw>
              </a:effectLst>
            </a:endParaRPr>
          </a:p>
          <a:p>
            <a:pPr marL="0" indent="0">
              <a:buNone/>
            </a:pPr>
            <a:r>
              <a:rPr lang="el-GR" sz="1800" dirty="0" smtClean="0">
                <a:ln w="0"/>
                <a:solidFill>
                  <a:schemeClr val="tx1"/>
                </a:solidFill>
                <a:effectLst>
                  <a:outerShdw blurRad="38100" dist="19050" dir="2700000" algn="tl" rotWithShape="0">
                    <a:schemeClr val="dk1">
                      <a:alpha val="40000"/>
                    </a:schemeClr>
                  </a:outerShdw>
                </a:effectLst>
              </a:rPr>
              <a:t>Για </a:t>
            </a:r>
            <a:r>
              <a:rPr lang="el-GR" sz="1800" dirty="0">
                <a:ln w="0"/>
                <a:solidFill>
                  <a:schemeClr val="tx1"/>
                </a:solidFill>
                <a:effectLst>
                  <a:outerShdw blurRad="38100" dist="19050" dir="2700000" algn="tl" rotWithShape="0">
                    <a:schemeClr val="dk1">
                      <a:alpha val="40000"/>
                    </a:schemeClr>
                  </a:outerShdw>
                </a:effectLst>
              </a:rPr>
              <a:t>ευκολότερη χρήση ή άκρη της λαβής δένεται σε στειλεό (κοινώς κοντάρι, ή σκουπόξυλο) σταθερού ή μεταβλητού μήκους (πτυσσόμενο). Υφίστανται σκούπες που είναι κατασκευασμένες από πλαστικό ή από αχυρένιο βλαστό. Χρησιμεύει στην απομάκρυνση σκόνης και σκουπιδιών από κάποιο χώρο (δάπεδα, τοίχους, αυλές, </a:t>
            </a:r>
            <a:r>
              <a:rPr lang="el-GR" sz="1800" dirty="0" smtClean="0">
                <a:ln w="0"/>
                <a:solidFill>
                  <a:schemeClr val="tx1"/>
                </a:solidFill>
                <a:effectLst>
                  <a:outerShdw blurRad="38100" dist="19050" dir="2700000" algn="tl" rotWithShape="0">
                    <a:schemeClr val="dk1">
                      <a:alpha val="40000"/>
                    </a:schemeClr>
                  </a:outerShdw>
                </a:effectLst>
              </a:rPr>
              <a:t>κ.λ.π</a:t>
            </a:r>
            <a:r>
              <a:rPr lang="el-GR" sz="1800" dirty="0">
                <a:ln w="0"/>
                <a:solidFill>
                  <a:schemeClr val="tx1"/>
                </a:solidFill>
                <a:effectLst>
                  <a:outerShdw blurRad="38100" dist="19050" dir="2700000" algn="tl" rotWithShape="0">
                    <a:schemeClr val="dk1">
                      <a:alpha val="40000"/>
                    </a:schemeClr>
                  </a:outerShdw>
                </a:effectLst>
              </a:rPr>
              <a:t>.). Συνδυάζεται στη χρήση συχνά και με το φαράσι.</a:t>
            </a:r>
            <a:endParaRPr lang="en-US" sz="1800" dirty="0">
              <a:ln w="0"/>
              <a:solidFill>
                <a:schemeClr val="tx1"/>
              </a:solidFill>
              <a:effectLst>
                <a:outerShdw blurRad="38100" dist="19050" dir="2700000" algn="tl" rotWithShape="0">
                  <a:schemeClr val="dk1">
                    <a:alpha val="40000"/>
                  </a:schemeClr>
                </a:outerShdw>
              </a:effectLst>
            </a:endParaRPr>
          </a:p>
        </p:txBody>
      </p:sp>
      <p:pic>
        <p:nvPicPr>
          <p:cNvPr id="1026" name="Picture 2" descr="ÎÏÎ¿ÏÎ­Î»ÎµÏÎ¼Î± ÎµÎ¹ÎºÏÎ½Î±Ï Î³Î¹Î± ÏÎºÎ¿ÏÏÎ±"/>
          <p:cNvPicPr>
            <a:picLocks noGrp="1" noChangeAspect="1" noChangeArrowheads="1"/>
          </p:cNvPicPr>
          <p:nvPr>
            <p:ph sz="half" idx="2"/>
          </p:nvPr>
        </p:nvPicPr>
        <p:blipFill>
          <a:blip r:embed="rId2" cstate="print">
            <a:extLst>
              <a:ext uri="{28A0092B-C50C-407E-A947-70E740481C1C}">
                <a14:useLocalDpi xmlns="" xmlns:a14="http://schemas.microsoft.com/office/drawing/2010/main" val="0"/>
              </a:ext>
            </a:extLst>
          </a:blip>
          <a:srcRect/>
          <a:stretch>
            <a:fillRect/>
          </a:stretch>
        </p:blipFill>
        <p:spPr bwMode="auto">
          <a:xfrm>
            <a:off x="8437310" y="1584959"/>
            <a:ext cx="3485355" cy="487680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09073389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Ηλεκτρική Σκούπα</a:t>
            </a:r>
            <a:endParaRPr lang="el-GR" dirty="0"/>
          </a:p>
        </p:txBody>
      </p:sp>
      <p:sp>
        <p:nvSpPr>
          <p:cNvPr id="3" name="Content Placeholder 2"/>
          <p:cNvSpPr>
            <a:spLocks noGrp="1"/>
          </p:cNvSpPr>
          <p:nvPr>
            <p:ph sz="half" idx="1"/>
          </p:nvPr>
        </p:nvSpPr>
        <p:spPr>
          <a:xfrm>
            <a:off x="289560" y="1447800"/>
            <a:ext cx="8214360" cy="5209032"/>
          </a:xfrm>
          <a:ln>
            <a:solidFill>
              <a:schemeClr val="tx1">
                <a:lumMod val="95000"/>
                <a:lumOff val="5000"/>
              </a:schemeClr>
            </a:solidFill>
          </a:ln>
          <a:effectLst>
            <a:innerShdw blurRad="114300">
              <a:prstClr val="black"/>
            </a:innerShdw>
          </a:effectLst>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l-GR" sz="1800" dirty="0">
                <a:ln w="0"/>
                <a:solidFill>
                  <a:schemeClr val="tx1"/>
                </a:solidFill>
                <a:effectLst>
                  <a:outerShdw blurRad="38100" dist="19050" dir="2700000" algn="tl" rotWithShape="0">
                    <a:schemeClr val="dk1">
                      <a:alpha val="40000"/>
                    </a:schemeClr>
                  </a:outerShdw>
                </a:effectLst>
              </a:rPr>
              <a:t>Μια ηλεκτρική σκούπα είναι μια συσκευή που χρησιμοποιεί μια αντλία αέρα (έναν φυγοκεντρικό ανεμιστήρα σε όλα, αλλά μερικά από τα πολύ παλαιότερα μοντέλα), για να δημιουργήσει μερικό </a:t>
            </a:r>
            <a:r>
              <a:rPr lang="el-GR" sz="1800" dirty="0" smtClean="0">
                <a:ln w="0"/>
                <a:solidFill>
                  <a:schemeClr val="tx1"/>
                </a:solidFill>
                <a:effectLst>
                  <a:outerShdw blurRad="38100" dist="19050" dir="2700000" algn="tl" rotWithShape="0">
                    <a:schemeClr val="dk1">
                      <a:alpha val="40000"/>
                    </a:schemeClr>
                  </a:outerShdw>
                </a:effectLst>
              </a:rPr>
              <a:t>κενό για </a:t>
            </a:r>
            <a:r>
              <a:rPr lang="el-GR" sz="1800" dirty="0">
                <a:ln w="0"/>
                <a:solidFill>
                  <a:schemeClr val="tx1"/>
                </a:solidFill>
                <a:effectLst>
                  <a:outerShdw blurRad="38100" dist="19050" dir="2700000" algn="tl" rotWithShape="0">
                    <a:schemeClr val="dk1">
                      <a:alpha val="40000"/>
                    </a:schemeClr>
                  </a:outerShdw>
                </a:effectLst>
              </a:rPr>
              <a:t>να απορροφήσει τη σκόνη και τη βρωμιά, συνήθως από τα δάπεδα, και από άλλες επιφάνειες όπως ταπετσαρίες και </a:t>
            </a:r>
            <a:r>
              <a:rPr lang="el-GR" sz="1800" dirty="0" smtClean="0">
                <a:ln w="0"/>
                <a:solidFill>
                  <a:schemeClr val="tx1"/>
                </a:solidFill>
                <a:effectLst>
                  <a:outerShdw blurRad="38100" dist="19050" dir="2700000" algn="tl" rotWithShape="0">
                    <a:schemeClr val="dk1">
                      <a:alpha val="40000"/>
                    </a:schemeClr>
                  </a:outerShdw>
                </a:effectLst>
              </a:rPr>
              <a:t>κουρτίνες.</a:t>
            </a:r>
          </a:p>
          <a:p>
            <a:pPr marL="0" indent="0">
              <a:buNone/>
            </a:pPr>
            <a:endParaRPr lang="el-GR" sz="1800" dirty="0" smtClean="0">
              <a:ln w="0"/>
              <a:solidFill>
                <a:schemeClr val="tx1"/>
              </a:solidFill>
              <a:effectLst>
                <a:outerShdw blurRad="38100" dist="19050" dir="2700000" algn="tl" rotWithShape="0">
                  <a:schemeClr val="dk1">
                    <a:alpha val="40000"/>
                  </a:schemeClr>
                </a:outerShdw>
              </a:effectLst>
            </a:endParaRPr>
          </a:p>
          <a:p>
            <a:pPr marL="0" indent="0">
              <a:buNone/>
            </a:pPr>
            <a:r>
              <a:rPr lang="el-GR" sz="1800" dirty="0" smtClean="0">
                <a:ln w="0"/>
                <a:solidFill>
                  <a:schemeClr val="tx1"/>
                </a:solidFill>
                <a:effectLst>
                  <a:outerShdw blurRad="38100" dist="19050" dir="2700000" algn="tl" rotWithShape="0">
                    <a:schemeClr val="dk1">
                      <a:alpha val="40000"/>
                    </a:schemeClr>
                  </a:outerShdw>
                </a:effectLst>
              </a:rPr>
              <a:t>Η </a:t>
            </a:r>
            <a:r>
              <a:rPr lang="el-GR" sz="1800" dirty="0">
                <a:ln w="0"/>
                <a:solidFill>
                  <a:schemeClr val="tx1"/>
                </a:solidFill>
                <a:effectLst>
                  <a:outerShdw blurRad="38100" dist="19050" dir="2700000" algn="tl" rotWithShape="0">
                    <a:schemeClr val="dk1">
                      <a:alpha val="40000"/>
                    </a:schemeClr>
                  </a:outerShdw>
                </a:effectLst>
              </a:rPr>
              <a:t>βρωμιά συλλέγεται είτε από σάκο σκόνης είτε από σύστημα συλλογής σκόνης κυκλώνων για μεταγενέστερη απόρριψη. Οι ηλεκτρικές σκούπες, που χρησιμοποιούνται τόσο σε σπίτια όσο και στη βιομηχανία, υπάρχουν σε διάφορα μεγέθη και μοντέλα </a:t>
            </a:r>
            <a:r>
              <a:rPr lang="el-GR" sz="1800" dirty="0" smtClean="0">
                <a:ln w="0"/>
                <a:solidFill>
                  <a:schemeClr val="tx1"/>
                </a:solidFill>
                <a:effectLst>
                  <a:outerShdw blurRad="38100" dist="19050" dir="2700000" algn="tl" rotWithShape="0">
                    <a:schemeClr val="dk1">
                      <a:alpha val="40000"/>
                    </a:schemeClr>
                  </a:outerShdw>
                </a:effectLst>
              </a:rPr>
              <a:t> </a:t>
            </a:r>
            <a:r>
              <a:rPr lang="el-GR" sz="1800" dirty="0">
                <a:ln w="0"/>
                <a:solidFill>
                  <a:schemeClr val="tx1"/>
                </a:solidFill>
                <a:effectLst>
                  <a:outerShdw blurRad="38100" dist="19050" dir="2700000" algn="tl" rotWithShape="0">
                    <a:schemeClr val="dk1">
                      <a:alpha val="40000"/>
                    </a:schemeClr>
                  </a:outerShdw>
                </a:effectLst>
              </a:rPr>
              <a:t>χειρός με μπαταρίες μικρού μεγέθους, μοντέλα με τροχούς για οικιακή χρήση, οικιακές κεντρικές ηλεκτρικές σκούπες, τεράστιες σταθερές βιομηχανικές συσκευές που μπορούν να χειριστούν αρκετές εκατοντάδες λίτρα σκόνης πριν εκκενωθούν, και αυτοπροωθούμενα φορτηγά για την ανάκτηση μεγάλων διαρροών ή την απομάκρυνση μολυσμένου εδάφους. Εξειδικευμένες σκούπες καταστημάτων μπορούν να χρησιμοποιηθούν για να απορροφούν τόσο τη σκόνη όσο και τα υγρά.</a:t>
            </a:r>
          </a:p>
          <a:p>
            <a:endParaRPr lang="el-GR" dirty="0"/>
          </a:p>
        </p:txBody>
      </p:sp>
      <p:pic>
        <p:nvPicPr>
          <p:cNvPr id="5" name="Content Placeholder 4"/>
          <p:cNvPicPr>
            <a:picLocks noGrp="1" noChangeAspect="1"/>
          </p:cNvPicPr>
          <p:nvPr>
            <p:ph sz="half" idx="2"/>
          </p:nvPr>
        </p:nvPicPr>
        <p:blipFill>
          <a:blip r:embed="rId2" cstate="print">
            <a:extLst>
              <a:ext uri="{28A0092B-C50C-407E-A947-70E740481C1C}">
                <a14:useLocalDpi xmlns="" xmlns:a14="http://schemas.microsoft.com/office/drawing/2010/main" val="0"/>
              </a:ext>
            </a:extLst>
          </a:blip>
          <a:stretch>
            <a:fillRect/>
          </a:stretch>
        </p:blipFill>
        <p:spPr>
          <a:xfrm>
            <a:off x="8891015" y="1749425"/>
            <a:ext cx="2966335" cy="4684713"/>
          </a:xfrm>
        </p:spPr>
      </p:pic>
    </p:spTree>
    <p:extLst>
      <p:ext uri="{BB962C8B-B14F-4D97-AF65-F5344CB8AC3E}">
        <p14:creationId xmlns="" xmlns:p14="http://schemas.microsoft.com/office/powerpoint/2010/main" val="2188543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Σκούπα Ρομπότ</a:t>
            </a:r>
            <a:endParaRPr lang="el-GR" dirty="0"/>
          </a:p>
        </p:txBody>
      </p:sp>
      <p:sp>
        <p:nvSpPr>
          <p:cNvPr id="3" name="Content Placeholder 2"/>
          <p:cNvSpPr>
            <a:spLocks noGrp="1"/>
          </p:cNvSpPr>
          <p:nvPr>
            <p:ph sz="half" idx="1"/>
          </p:nvPr>
        </p:nvSpPr>
        <p:spPr>
          <a:xfrm>
            <a:off x="213360" y="1402080"/>
            <a:ext cx="8092440" cy="5352288"/>
          </a:xfrm>
          <a:ln/>
          <a:effectLst>
            <a:innerShdw blurRad="114300">
              <a:prstClr val="black"/>
            </a:innerShdw>
          </a:effectLst>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l-GR" sz="1800" dirty="0">
                <a:ln w="0"/>
                <a:solidFill>
                  <a:schemeClr val="tx1"/>
                </a:solidFill>
                <a:effectLst>
                  <a:outerShdw blurRad="38100" dist="19050" dir="2700000" algn="tl" rotWithShape="0">
                    <a:schemeClr val="dk1">
                      <a:alpha val="40000"/>
                    </a:schemeClr>
                  </a:outerShdw>
                </a:effectLst>
              </a:rPr>
              <a:t>Είναι η τελευταία λέξη στον χώρο της οικιακής καθαριότητας. Ο λόγος για τη Navibot, τη ρομποτική ηλεκτρική σκούπα που κυκλοφόρησε πρόσφατα η Samsung και στη χώρα μας, για όσους θέλουν να ξενοιάσουν από το καθάρισμα του πατώματος ή των χαλιών τα οποία καλύπτουν όλο το </a:t>
            </a:r>
            <a:r>
              <a:rPr lang="el-GR" sz="1800" dirty="0" smtClean="0">
                <a:ln w="0"/>
                <a:solidFill>
                  <a:schemeClr val="tx1"/>
                </a:solidFill>
                <a:effectLst>
                  <a:outerShdw blurRad="38100" dist="19050" dir="2700000" algn="tl" rotWithShape="0">
                    <a:schemeClr val="dk1">
                      <a:alpha val="40000"/>
                    </a:schemeClr>
                  </a:outerShdw>
                </a:effectLst>
              </a:rPr>
              <a:t>σπίτι. </a:t>
            </a:r>
            <a:r>
              <a:rPr lang="el-GR" sz="1800" dirty="0">
                <a:ln w="0"/>
                <a:solidFill>
                  <a:schemeClr val="tx1"/>
                </a:solidFill>
                <a:effectLst>
                  <a:outerShdw blurRad="38100" dist="19050" dir="2700000" algn="tl" rotWithShape="0">
                    <a:schemeClr val="dk1">
                      <a:alpha val="40000"/>
                    </a:schemeClr>
                  </a:outerShdw>
                </a:effectLst>
              </a:rPr>
              <a:t>Έ</a:t>
            </a:r>
            <a:r>
              <a:rPr lang="el-GR" sz="1800" dirty="0" smtClean="0">
                <a:ln w="0"/>
                <a:solidFill>
                  <a:schemeClr val="tx1"/>
                </a:solidFill>
                <a:effectLst>
                  <a:outerShdw blurRad="38100" dist="19050" dir="2700000" algn="tl" rotWithShape="0">
                    <a:schemeClr val="dk1">
                      <a:alpha val="40000"/>
                    </a:schemeClr>
                  </a:outerShdw>
                </a:effectLst>
              </a:rPr>
              <a:t>τσι</a:t>
            </a:r>
            <a:r>
              <a:rPr lang="el-GR" sz="1800" dirty="0">
                <a:ln w="0"/>
                <a:solidFill>
                  <a:schemeClr val="tx1"/>
                </a:solidFill>
                <a:effectLst>
                  <a:outerShdw blurRad="38100" dist="19050" dir="2700000" algn="tl" rotWithShape="0">
                    <a:schemeClr val="dk1">
                      <a:alpha val="40000"/>
                    </a:schemeClr>
                  </a:outerShdw>
                </a:effectLst>
              </a:rPr>
              <a:t>, η Navibot μπορεί να αναλάβει αυτή τη δουλειά ακόμη και χωρίς την παρέμβαση του ιδιοκτήτη της. Αρκεί αυτός να επιλέξει το αυτόματο πρόγραμμα καθαρισμού και η συσκευή θα «περιπλανηθεί» σε όλο το σπίτι -όπως και κάτω από τα τραπέζια ή τις καρέκλες- για να απομακρύνει κάθε είδος βρωμιάς</a:t>
            </a:r>
            <a:r>
              <a:rPr lang="el-GR" sz="1800" dirty="0" smtClean="0">
                <a:ln w="0"/>
                <a:solidFill>
                  <a:schemeClr val="tx1"/>
                </a:solidFill>
                <a:effectLst>
                  <a:outerShdw blurRad="38100" dist="19050" dir="2700000" algn="tl" rotWithShape="0">
                    <a:schemeClr val="dk1">
                      <a:alpha val="40000"/>
                    </a:schemeClr>
                  </a:outerShdw>
                </a:effectLst>
              </a:rPr>
              <a:t>.</a:t>
            </a:r>
          </a:p>
          <a:p>
            <a:pPr marL="0" indent="0">
              <a:buNone/>
            </a:pPr>
            <a:endParaRPr lang="el-GR" sz="1800" dirty="0">
              <a:ln w="0"/>
              <a:solidFill>
                <a:schemeClr val="tx1"/>
              </a:solidFill>
              <a:effectLst>
                <a:outerShdw blurRad="38100" dist="19050" dir="2700000" algn="tl" rotWithShape="0">
                  <a:schemeClr val="dk1">
                    <a:alpha val="40000"/>
                  </a:schemeClr>
                </a:outerShdw>
              </a:effectLst>
            </a:endParaRPr>
          </a:p>
          <a:p>
            <a:pPr marL="0" indent="0">
              <a:buNone/>
            </a:pPr>
            <a:r>
              <a:rPr lang="el-GR" sz="1800" dirty="0">
                <a:ln w="0"/>
                <a:solidFill>
                  <a:schemeClr val="tx1"/>
                </a:solidFill>
                <a:effectLst>
                  <a:outerShdw blurRad="38100" dist="19050" dir="2700000" algn="tl" rotWithShape="0">
                    <a:schemeClr val="dk1">
                      <a:alpha val="40000"/>
                    </a:schemeClr>
                  </a:outerShdw>
                </a:effectLst>
              </a:rPr>
              <a:t>Πώς τα καταφέρνει; Χάρις στο Visionary Mapping System, το εξελιγμένο πρόγραμμα χαρτογράφησης με το οποίο την «προίκισε» η εταιρεία, ώστε η σκούπα να αποθηκεύει στη μνήμη της τη διαρρύθμιση των δωματίων αλλά και τη θέση της </a:t>
            </a:r>
            <a:r>
              <a:rPr lang="el-GR" sz="1800" dirty="0" smtClean="0">
                <a:ln w="0"/>
                <a:solidFill>
                  <a:schemeClr val="tx1"/>
                </a:solidFill>
                <a:effectLst>
                  <a:outerShdw blurRad="38100" dist="19050" dir="2700000" algn="tl" rotWithShape="0">
                    <a:schemeClr val="dk1">
                      <a:alpha val="40000"/>
                    </a:schemeClr>
                  </a:outerShdw>
                </a:effectLst>
              </a:rPr>
              <a:t>βάσης </a:t>
            </a:r>
            <a:r>
              <a:rPr lang="el-GR" sz="1800" dirty="0">
                <a:ln w="0"/>
                <a:solidFill>
                  <a:schemeClr val="tx1"/>
                </a:solidFill>
                <a:effectLst>
                  <a:outerShdw blurRad="38100" dist="19050" dir="2700000" algn="tl" rotWithShape="0">
                    <a:schemeClr val="dk1">
                      <a:alpha val="40000"/>
                    </a:schemeClr>
                  </a:outerShdw>
                </a:effectLst>
              </a:rPr>
              <a:t>επαναφόρτισής της. Πιο συγκεκριμένα, με τη βοήθεια μιας ενσωματωμένης κάμερας, η συσκευή φωτογραφίζει τον περιβάλλοντα χώρο με συχνότητα 30 καρέ ανά δευτερόλεπτο· από αυτές τις εικόνες, δημιουργεί έναν εικονικό χάρτη των δωματίων, προσδιορίζοντας την ακριβή θέση των εμποδίων. Με συνέπεια, να μπορεί να εκτιμήσει την πιο αποτελεσματική διαδρομή, ώστε να το καθαρίσει στο μικρότερο δυνατό </a:t>
            </a:r>
            <a:r>
              <a:rPr lang="el-GR" sz="1800" dirty="0" smtClean="0">
                <a:ln w="0"/>
                <a:solidFill>
                  <a:schemeClr val="tx1"/>
                </a:solidFill>
                <a:effectLst>
                  <a:outerShdw blurRad="38100" dist="19050" dir="2700000" algn="tl" rotWithShape="0">
                    <a:schemeClr val="dk1">
                      <a:alpha val="40000"/>
                    </a:schemeClr>
                  </a:outerShdw>
                </a:effectLst>
              </a:rPr>
              <a:t>χρόνο.</a:t>
            </a:r>
            <a:endParaRPr lang="el-GR" sz="1800" dirty="0">
              <a:ln w="0"/>
              <a:solidFill>
                <a:schemeClr val="tx1"/>
              </a:solidFill>
              <a:effectLst>
                <a:outerShdw blurRad="38100" dist="19050" dir="2700000" algn="tl" rotWithShape="0">
                  <a:schemeClr val="dk1">
                    <a:alpha val="40000"/>
                  </a:schemeClr>
                </a:outerShdw>
              </a:effectLst>
            </a:endParaRPr>
          </a:p>
          <a:p>
            <a:pPr marL="0" indent="0">
              <a:buNone/>
            </a:pPr>
            <a:endParaRPr lang="el-GR" dirty="0">
              <a:ln w="0"/>
              <a:solidFill>
                <a:schemeClr val="tx1"/>
              </a:solidFill>
              <a:effectLst>
                <a:outerShdw blurRad="38100" dist="19050" dir="2700000" algn="tl" rotWithShape="0">
                  <a:schemeClr val="dk1">
                    <a:alpha val="40000"/>
                  </a:schemeClr>
                </a:outerShdw>
              </a:effectLst>
            </a:endParaRPr>
          </a:p>
        </p:txBody>
      </p:sp>
      <p:pic>
        <p:nvPicPr>
          <p:cNvPr id="7" name="Content Placeholder 6"/>
          <p:cNvPicPr>
            <a:picLocks noGrp="1" noChangeAspect="1"/>
          </p:cNvPicPr>
          <p:nvPr>
            <p:ph sz="half" idx="2"/>
          </p:nvPr>
        </p:nvPicPr>
        <p:blipFill>
          <a:blip r:embed="rId2" cstate="print">
            <a:extLst>
              <a:ext uri="{28A0092B-C50C-407E-A947-70E740481C1C}">
                <a14:useLocalDpi xmlns="" xmlns:a14="http://schemas.microsoft.com/office/drawing/2010/main" val="0"/>
              </a:ext>
            </a:extLst>
          </a:blip>
          <a:stretch>
            <a:fillRect/>
          </a:stretch>
        </p:blipFill>
        <p:spPr>
          <a:xfrm>
            <a:off x="8392476" y="2270759"/>
            <a:ext cx="3555683" cy="3555683"/>
          </a:xfrm>
        </p:spPr>
      </p:pic>
    </p:spTree>
    <p:extLst>
      <p:ext uri="{BB962C8B-B14F-4D97-AF65-F5344CB8AC3E}">
        <p14:creationId xmlns="" xmlns:p14="http://schemas.microsoft.com/office/powerpoint/2010/main" val="2265268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l-GR" dirty="0" smtClean="0"/>
              <a:t>Σας ευχαριστώ για την προσοχή σας</a:t>
            </a:r>
            <a:endParaRPr lang="el-GR" dirty="0"/>
          </a:p>
        </p:txBody>
      </p:sp>
      <p:sp>
        <p:nvSpPr>
          <p:cNvPr id="6" name="Subtitle 5"/>
          <p:cNvSpPr>
            <a:spLocks noGrp="1"/>
          </p:cNvSpPr>
          <p:nvPr>
            <p:ph type="subTitle" idx="1"/>
          </p:nvPr>
        </p:nvSpPr>
        <p:spPr>
          <a:xfrm>
            <a:off x="838202" y="5110609"/>
            <a:ext cx="6705599" cy="1410507"/>
          </a:xfrm>
        </p:spPr>
        <p:txBody>
          <a:bodyPr>
            <a:normAutofit fontScale="62500" lnSpcReduction="20000"/>
          </a:bodyPr>
          <a:lstStyle/>
          <a:p>
            <a:r>
              <a:rPr lang="el-GR" b="1" dirty="0" smtClean="0"/>
              <a:t>Ιωάννης </a:t>
            </a:r>
            <a:r>
              <a:rPr lang="el-GR" b="1" dirty="0" err="1" smtClean="0"/>
              <a:t>Μπ</a:t>
            </a:r>
            <a:r>
              <a:rPr lang="el-GR" b="1" dirty="0" smtClean="0"/>
              <a:t>.</a:t>
            </a:r>
          </a:p>
          <a:p>
            <a:r>
              <a:rPr lang="el-GR" b="1" dirty="0" smtClean="0"/>
              <a:t>Τάξη Στ`</a:t>
            </a:r>
          </a:p>
          <a:p>
            <a:r>
              <a:rPr lang="el-GR" b="1" dirty="0" smtClean="0"/>
              <a:t>2018-19</a:t>
            </a:r>
            <a:endParaRPr lang="el-GR" b="1" dirty="0"/>
          </a:p>
        </p:txBody>
      </p:sp>
    </p:spTree>
    <p:extLst>
      <p:ext uri="{BB962C8B-B14F-4D97-AF65-F5344CB8AC3E}">
        <p14:creationId xmlns="" xmlns:p14="http://schemas.microsoft.com/office/powerpoint/2010/main" val="3923473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Welcome to PowerPoint.potx" id="{43699C43-EC89-4A55-9A99-3FD944590577}" vid="{3C36ED3A-1C33-4ECB-8650-37D568EF4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3DEC53A-9DF1-4780-BE92-17E971B7A9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357</TotalTime>
  <Words>626</Words>
  <Application>Microsoft Office PowerPoint</Application>
  <PresentationFormat>Προσαρμογή</PresentationFormat>
  <Paragraphs>25</Paragraphs>
  <Slides>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WelcomeDoc</vt:lpstr>
      <vt:lpstr>Καλώς Ωρίσατε</vt:lpstr>
      <vt:lpstr>Η Πρώτη Σκούπα</vt:lpstr>
      <vt:lpstr>Ψάθινη Σκούπα</vt:lpstr>
      <vt:lpstr>Ηλεκτρική Σκούπα</vt:lpstr>
      <vt:lpstr>Σκούπα Ρομπότ</vt:lpstr>
      <vt:lpstr>Σας ευχαριστώ για την προσοχή σας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PowerPoint</dc:title>
  <dc:creator>Bardhi Bujar</dc:creator>
  <cp:keywords/>
  <cp:lastModifiedBy>Windows User</cp:lastModifiedBy>
  <cp:revision>26</cp:revision>
  <dcterms:created xsi:type="dcterms:W3CDTF">2019-01-31T13:22:42Z</dcterms:created>
  <dcterms:modified xsi:type="dcterms:W3CDTF">2019-02-09T19:56:09Z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TC029239449991</vt:lpwstr>
  </property>
</Properties>
</file>