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62" r:id="rId4"/>
    <p:sldId id="259" r:id="rId5"/>
    <p:sldId id="258" r:id="rId6"/>
    <p:sldId id="260" r:id="rId7"/>
    <p:sldId id="261" r:id="rId8"/>
    <p:sldId id="263"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291"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8C83596D-E7A6-47D7-8E30-2E4B5AE8F921}" type="datetimeFigureOut">
              <a:rPr lang="el-GR" smtClean="0"/>
              <a:pPr/>
              <a:t>11/12/2018</a:t>
            </a:fld>
            <a:endParaRPr lang="el-GR"/>
          </a:p>
        </p:txBody>
      </p:sp>
      <p:sp>
        <p:nvSpPr>
          <p:cNvPr id="16" name="15 - Θέση αριθμού διαφάνειας"/>
          <p:cNvSpPr>
            <a:spLocks noGrp="1"/>
          </p:cNvSpPr>
          <p:nvPr>
            <p:ph type="sldNum" sz="quarter" idx="11"/>
          </p:nvPr>
        </p:nvSpPr>
        <p:spPr/>
        <p:txBody>
          <a:bodyPr/>
          <a:lstStyle/>
          <a:p>
            <a:fld id="{25B03AFF-72F2-4EDC-9810-FEE5EA20F17E}"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C83596D-E7A6-47D7-8E30-2E4B5AE8F921}" type="datetimeFigureOut">
              <a:rPr lang="el-GR" smtClean="0"/>
              <a:pPr/>
              <a:t>11/12/2018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B03AFF-72F2-4EDC-9810-FEE5EA20F17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C83596D-E7A6-47D7-8E30-2E4B5AE8F921}" type="datetimeFigureOut">
              <a:rPr lang="el-GR" smtClean="0"/>
              <a:pPr/>
              <a:t>11/12/2018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B03AFF-72F2-4EDC-9810-FEE5EA20F17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8C83596D-E7A6-47D7-8E30-2E4B5AE8F921}" type="datetimeFigureOut">
              <a:rPr lang="el-GR" smtClean="0"/>
              <a:pPr/>
              <a:t>11/12/2018</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25B03AFF-72F2-4EDC-9810-FEE5EA20F17E}"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8C83596D-E7A6-47D7-8E30-2E4B5AE8F921}" type="datetimeFigureOut">
              <a:rPr lang="el-GR" smtClean="0"/>
              <a:pPr/>
              <a:t>11/12/2018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5B03AFF-72F2-4EDC-9810-FEE5EA20F17E}"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8C83596D-E7A6-47D7-8E30-2E4B5AE8F921}" type="datetimeFigureOut">
              <a:rPr lang="el-GR" smtClean="0"/>
              <a:pPr/>
              <a:t>11/12/2018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5B03AFF-72F2-4EDC-9810-FEE5EA20F17E}"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25B03AFF-72F2-4EDC-9810-FEE5EA20F17E}"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8C83596D-E7A6-47D7-8E30-2E4B5AE8F921}" type="datetimeFigureOut">
              <a:rPr lang="el-GR" smtClean="0"/>
              <a:pPr/>
              <a:t>11/12/2018</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8C83596D-E7A6-47D7-8E30-2E4B5AE8F921}" type="datetimeFigureOut">
              <a:rPr lang="el-GR" smtClean="0"/>
              <a:pPr/>
              <a:t>11/12/2018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5B03AFF-72F2-4EDC-9810-FEE5EA20F17E}"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C83596D-E7A6-47D7-8E30-2E4B5AE8F921}" type="datetimeFigureOut">
              <a:rPr lang="el-GR" smtClean="0"/>
              <a:pPr/>
              <a:t>11/12/2018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5B03AFF-72F2-4EDC-9810-FEE5EA20F17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8C83596D-E7A6-47D7-8E30-2E4B5AE8F921}" type="datetimeFigureOut">
              <a:rPr lang="el-GR" smtClean="0"/>
              <a:pPr/>
              <a:t>11/12/2018</a:t>
            </a:fld>
            <a:endParaRPr lang="el-GR"/>
          </a:p>
        </p:txBody>
      </p:sp>
      <p:sp>
        <p:nvSpPr>
          <p:cNvPr id="9" name="8 - Θέση αριθμού διαφάνειας"/>
          <p:cNvSpPr>
            <a:spLocks noGrp="1"/>
          </p:cNvSpPr>
          <p:nvPr>
            <p:ph type="sldNum" sz="quarter" idx="15"/>
          </p:nvPr>
        </p:nvSpPr>
        <p:spPr/>
        <p:txBody>
          <a:bodyPr/>
          <a:lstStyle/>
          <a:p>
            <a:fld id="{25B03AFF-72F2-4EDC-9810-FEE5EA20F17E}"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8C83596D-E7A6-47D7-8E30-2E4B5AE8F921}" type="datetimeFigureOut">
              <a:rPr lang="el-GR" smtClean="0"/>
              <a:pPr/>
              <a:t>11/12/2018</a:t>
            </a:fld>
            <a:endParaRPr lang="el-GR"/>
          </a:p>
        </p:txBody>
      </p:sp>
      <p:sp>
        <p:nvSpPr>
          <p:cNvPr id="9" name="8 - Θέση αριθμού διαφάνειας"/>
          <p:cNvSpPr>
            <a:spLocks noGrp="1"/>
          </p:cNvSpPr>
          <p:nvPr>
            <p:ph type="sldNum" sz="quarter" idx="11"/>
          </p:nvPr>
        </p:nvSpPr>
        <p:spPr/>
        <p:txBody>
          <a:bodyPr/>
          <a:lstStyle/>
          <a:p>
            <a:fld id="{25B03AFF-72F2-4EDC-9810-FEE5EA20F17E}"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C83596D-E7A6-47D7-8E30-2E4B5AE8F921}" type="datetimeFigureOut">
              <a:rPr lang="el-GR" smtClean="0"/>
              <a:pPr/>
              <a:t>11/12/2018</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5B03AFF-72F2-4EDC-9810-FEE5EA20F17E}"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audio" Target="file:///C:\Users\user\Downloads\Ludovico%20Einaudi%20-%20Una%20Mattina.mp3"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3786182" y="3500438"/>
            <a:ext cx="4857752" cy="1928826"/>
          </a:xfrm>
        </p:spPr>
        <p:txBody>
          <a:bodyPr>
            <a:normAutofit/>
          </a:bodyPr>
          <a:lstStyle/>
          <a:p>
            <a:r>
              <a:rPr lang="el-GR" sz="2400" b="1" dirty="0" smtClean="0"/>
              <a:t>Ζωρζ </a:t>
            </a:r>
            <a:r>
              <a:rPr lang="el-GR" sz="2400" b="1" dirty="0" err="1" smtClean="0"/>
              <a:t>Σαρή</a:t>
            </a:r>
            <a:endParaRPr lang="el-GR" sz="2400" b="1" dirty="0" smtClean="0"/>
          </a:p>
          <a:p>
            <a:endParaRPr lang="el-GR" dirty="0" smtClean="0"/>
          </a:p>
          <a:p>
            <a:endParaRPr lang="en-US" dirty="0" smtClean="0"/>
          </a:p>
          <a:p>
            <a:r>
              <a:rPr lang="el-GR" dirty="0" smtClean="0"/>
              <a:t>Εκδόσεις Πατάκη</a:t>
            </a:r>
            <a:endParaRPr lang="el-GR" dirty="0"/>
          </a:p>
        </p:txBody>
      </p:sp>
      <p:sp>
        <p:nvSpPr>
          <p:cNvPr id="2" name="1 - Τίτλος"/>
          <p:cNvSpPr>
            <a:spLocks noGrp="1"/>
          </p:cNvSpPr>
          <p:nvPr>
            <p:ph type="ctrTitle"/>
          </p:nvPr>
        </p:nvSpPr>
        <p:spPr>
          <a:xfrm>
            <a:off x="642910" y="428604"/>
            <a:ext cx="7772400" cy="1470025"/>
          </a:xfrm>
        </p:spPr>
        <p:txBody>
          <a:bodyPr/>
          <a:lstStyle/>
          <a:p>
            <a:pPr algn="ctr"/>
            <a:r>
              <a:rPr lang="el-GR" sz="5400" b="1" dirty="0" smtClean="0"/>
              <a:t>ΤΑ ΧΕΓΙΑ</a:t>
            </a:r>
            <a:endParaRPr lang="el-GR" sz="5400" b="1" dirty="0"/>
          </a:p>
        </p:txBody>
      </p:sp>
      <p:pic>
        <p:nvPicPr>
          <p:cNvPr id="18436" name="Picture 4"/>
          <p:cNvPicPr>
            <a:picLocks noChangeAspect="1" noChangeArrowheads="1"/>
          </p:cNvPicPr>
          <p:nvPr/>
        </p:nvPicPr>
        <p:blipFill>
          <a:blip r:embed="rId3" cstate="print"/>
          <a:srcRect/>
          <a:stretch>
            <a:fillRect/>
          </a:stretch>
        </p:blipFill>
        <p:spPr bwMode="auto">
          <a:xfrm>
            <a:off x="785786" y="2000240"/>
            <a:ext cx="2967820" cy="4071966"/>
          </a:xfrm>
          <a:prstGeom prst="rect">
            <a:avLst/>
          </a:prstGeom>
          <a:noFill/>
          <a:ln w="9525">
            <a:noFill/>
            <a:miter lim="800000"/>
            <a:headEnd/>
            <a:tailEnd/>
          </a:ln>
          <a:effectLst/>
        </p:spPr>
      </p:pic>
      <p:pic>
        <p:nvPicPr>
          <p:cNvPr id="5" name="Ludovico Einaudi - Una Mattina.mp3">
            <a:hlinkClick r:id="" action="ppaction://media"/>
          </p:cNvPr>
          <p:cNvPicPr>
            <a:picLocks noRot="1" noChangeAspect="1"/>
          </p:cNvPicPr>
          <p:nvPr>
            <a:audioFile r:link="rId1"/>
          </p:nvPr>
        </p:nvPicPr>
        <p:blipFill>
          <a:blip r:embed="rId4" cstate="print"/>
          <a:stretch>
            <a:fillRect/>
          </a:stretch>
        </p:blipFill>
        <p:spPr>
          <a:xfrm>
            <a:off x="642910" y="500042"/>
            <a:ext cx="500066" cy="5000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p:cTn id="7" dur="500" fill="hold"/>
                                        <p:tgtEl>
                                          <p:spTgt spid="18436"/>
                                        </p:tgtEl>
                                        <p:attrNameLst>
                                          <p:attrName>ppt_w</p:attrName>
                                        </p:attrNameLst>
                                      </p:cBhvr>
                                      <p:tavLst>
                                        <p:tav tm="0">
                                          <p:val>
                                            <p:fltVal val="0"/>
                                          </p:val>
                                        </p:tav>
                                        <p:tav tm="100000">
                                          <p:val>
                                            <p:strVal val="#ppt_w"/>
                                          </p:val>
                                        </p:tav>
                                      </p:tavLst>
                                    </p:anim>
                                    <p:anim calcmode="lin" valueType="num">
                                      <p:cBhvr>
                                        <p:cTn id="8" dur="500" fill="hold"/>
                                        <p:tgtEl>
                                          <p:spTgt spid="18436"/>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58" presetClass="entr" presetSubtype="0" accel="10000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strVal val="#ppt_w*2.5"/>
                                          </p:val>
                                        </p:tav>
                                        <p:tav tm="100000">
                                          <p:val>
                                            <p:strVal val="#ppt_w"/>
                                          </p:val>
                                        </p:tav>
                                      </p:tavLst>
                                    </p:anim>
                                    <p:anim calcmode="lin" valueType="num">
                                      <p:cBhvr>
                                        <p:cTn id="13" dur="500" fill="hold"/>
                                        <p:tgtEl>
                                          <p:spTgt spid="2"/>
                                        </p:tgtEl>
                                        <p:attrNameLst>
                                          <p:attrName>ppt_h</p:attrName>
                                        </p:attrNameLst>
                                      </p:cBhvr>
                                      <p:tavLst>
                                        <p:tav tm="0">
                                          <p:val>
                                            <p:strVal val="#ppt_h*0.01"/>
                                          </p:val>
                                        </p:tav>
                                        <p:tav tm="100000">
                                          <p:val>
                                            <p:strVal val="#ppt_h"/>
                                          </p:val>
                                        </p:tav>
                                      </p:tavLst>
                                    </p:anim>
                                    <p:anim calcmode="lin" valueType="num">
                                      <p:cBhvr>
                                        <p:cTn id="14" dur="500" fill="hold"/>
                                        <p:tgtEl>
                                          <p:spTgt spid="2"/>
                                        </p:tgtEl>
                                        <p:attrNameLst>
                                          <p:attrName>ppt_x</p:attrName>
                                        </p:attrNameLst>
                                      </p:cBhvr>
                                      <p:tavLst>
                                        <p:tav tm="0">
                                          <p:val>
                                            <p:strVal val="#ppt_x"/>
                                          </p:val>
                                        </p:tav>
                                        <p:tav tm="100000">
                                          <p:val>
                                            <p:strVal val="#ppt_x"/>
                                          </p:val>
                                        </p:tav>
                                      </p:tavLst>
                                    </p:anim>
                                    <p:anim calcmode="lin" valueType="num">
                                      <p:cBhvr>
                                        <p:cTn id="15" dur="500" fill="hold"/>
                                        <p:tgtEl>
                                          <p:spTgt spid="2"/>
                                        </p:tgtEl>
                                        <p:attrNameLst>
                                          <p:attrName>ppt_y</p:attrName>
                                        </p:attrNameLst>
                                      </p:cBhvr>
                                      <p:tavLst>
                                        <p:tav tm="0">
                                          <p:val>
                                            <p:strVal val="#ppt_h+1"/>
                                          </p:val>
                                        </p:tav>
                                        <p:tav tm="100000">
                                          <p:val>
                                            <p:strVal val="#ppt_y"/>
                                          </p:val>
                                        </p:tav>
                                      </p:tavLst>
                                    </p:anim>
                                    <p:animEffect transition="in" filter="fade">
                                      <p:cBhvr>
                                        <p:cTn id="16" dur="500"/>
                                        <p:tgtEl>
                                          <p:spTgt spid="2"/>
                                        </p:tgtEl>
                                      </p:cBhvr>
                                    </p:animEffect>
                                  </p:childTnLst>
                                </p:cTn>
                              </p:par>
                            </p:childTnLst>
                          </p:cTn>
                        </p:par>
                        <p:par>
                          <p:cTn id="17" fill="hold">
                            <p:stCondLst>
                              <p:cond delay="1000"/>
                            </p:stCondLst>
                            <p:childTnLst>
                              <p:par>
                                <p:cTn id="18" presetID="13" presetClass="entr" presetSubtype="16" fill="hold" grpId="0" nodeType="after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animEffect transition="in" filter="plus(in)">
                                      <p:cBhvr>
                                        <p:cTn id="20" dur="1000"/>
                                        <p:tgtEl>
                                          <p:spTgt spid="3">
                                            <p:txEl>
                                              <p:pRg st="0" end="0"/>
                                            </p:txEl>
                                          </p:spTgt>
                                        </p:tgtEl>
                                      </p:cBhvr>
                                    </p:animEffect>
                                  </p:childTnLst>
                                </p:cTn>
                              </p:par>
                            </p:childTnLst>
                          </p:cTn>
                        </p:par>
                        <p:par>
                          <p:cTn id="21" fill="hold">
                            <p:stCondLst>
                              <p:cond delay="2000"/>
                            </p:stCondLst>
                            <p:childTnLst>
                              <p:par>
                                <p:cTn id="22" presetID="13" presetClass="entr" presetSubtype="16"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plus(in)">
                                      <p:cBhvr>
                                        <p:cTn id="24" dur="1000"/>
                                        <p:tgtEl>
                                          <p:spTgt spid="3">
                                            <p:txEl>
                                              <p:pRg st="3" end="3"/>
                                            </p:txEl>
                                          </p:spTgt>
                                        </p:tgtEl>
                                      </p:cBhvr>
                                    </p:animEffect>
                                  </p:childTnLst>
                                </p:cTn>
                              </p:par>
                            </p:childTnLst>
                          </p:cTn>
                        </p:par>
                        <p:par>
                          <p:cTn id="25" fill="hold">
                            <p:stCondLst>
                              <p:cond delay="3000"/>
                            </p:stCondLst>
                            <p:childTnLst>
                              <p:par>
                                <p:cTn id="26" presetID="1" presetClass="mediacall" presetSubtype="0" fill="hold" nodeType="afterEffect">
                                  <p:stCondLst>
                                    <p:cond delay="0"/>
                                  </p:stCondLst>
                                  <p:childTnLst>
                                    <p:cmd type="call" cmd="playFrom(0.0)">
                                      <p:cBhvr>
                                        <p:cTn id="27"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8" showWhenStopped="0">
                <p:cTn id="28" fill="hold" display="0">
                  <p:stCondLst>
                    <p:cond delay="indefinite"/>
                  </p:stCondLst>
                  <p:endCondLst>
                    <p:cond evt="onPrev" delay="0">
                      <p:tgtEl>
                        <p:sldTgt/>
                      </p:tgtEl>
                    </p:cond>
                    <p:cond evt="onStopAudio" delay="0">
                      <p:tgtEl>
                        <p:sldTgt/>
                      </p:tgtEl>
                    </p:cond>
                  </p:endCondLst>
                </p:cTn>
                <p:tgtEl>
                  <p:spTgt spid="5"/>
                </p:tgtEl>
              </p:cMediaNode>
            </p:audio>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lstStyle/>
          <a:p>
            <a:r>
              <a:rPr lang="el-GR" dirty="0" smtClean="0">
                <a:solidFill>
                  <a:schemeClr val="bg1">
                    <a:lumMod val="85000"/>
                    <a:lumOff val="15000"/>
                  </a:schemeClr>
                </a:solidFill>
              </a:rPr>
              <a:t> Το βιβλίο αυτό διαδραματίζεται στη Λαμία, όπου η δεκαεφτάχρονη </a:t>
            </a:r>
            <a:r>
              <a:rPr lang="el-GR" dirty="0" err="1" smtClean="0">
                <a:solidFill>
                  <a:schemeClr val="bg1">
                    <a:lumMod val="85000"/>
                    <a:lumOff val="15000"/>
                  </a:schemeClr>
                </a:solidFill>
              </a:rPr>
              <a:t>Μάτα</a:t>
            </a:r>
            <a:r>
              <a:rPr lang="el-GR" dirty="0" smtClean="0">
                <a:solidFill>
                  <a:schemeClr val="bg1">
                    <a:lumMod val="85000"/>
                    <a:lumOff val="15000"/>
                  </a:schemeClr>
                </a:solidFill>
              </a:rPr>
              <a:t> προσπαθεί να μάθει ποια ήταν η μητέρα της, αν στην πραγματικότητα έχει πεθάνει στην γέννα ή αν ακόμη ζει. Τυχαία όμως, μαθαίνει για το αληθινό παρελθόν του πατέρα της και θα έρθει σε ρήξη μαζί του. Η </a:t>
            </a:r>
            <a:r>
              <a:rPr lang="el-GR" dirty="0" err="1" smtClean="0">
                <a:solidFill>
                  <a:schemeClr val="bg1">
                    <a:lumMod val="85000"/>
                    <a:lumOff val="15000"/>
                  </a:schemeClr>
                </a:solidFill>
              </a:rPr>
              <a:t>Μάτα</a:t>
            </a:r>
            <a:r>
              <a:rPr lang="el-GR" dirty="0" smtClean="0">
                <a:solidFill>
                  <a:schemeClr val="bg1">
                    <a:lumMod val="85000"/>
                    <a:lumOff val="15000"/>
                  </a:schemeClr>
                </a:solidFill>
              </a:rPr>
              <a:t> τι θα κάνει για αυτό;  </a:t>
            </a:r>
            <a:endParaRPr lang="el-GR" dirty="0">
              <a:solidFill>
                <a:schemeClr val="bg1">
                  <a:lumMod val="85000"/>
                  <a:lumOff val="15000"/>
                </a:schemeClr>
              </a:solidFill>
            </a:endParaRPr>
          </a:p>
        </p:txBody>
      </p:sp>
      <p:sp>
        <p:nvSpPr>
          <p:cNvPr id="2" name="1 - Τίτλος"/>
          <p:cNvSpPr>
            <a:spLocks noGrp="1"/>
          </p:cNvSpPr>
          <p:nvPr>
            <p:ph type="title"/>
          </p:nvPr>
        </p:nvSpPr>
        <p:spPr/>
        <p:txBody>
          <a:bodyPr/>
          <a:lstStyle/>
          <a:p>
            <a:r>
              <a:rPr smtClean="0"/>
              <a:t>  </a:t>
            </a:r>
            <a:r>
              <a:rPr lang="el-GR" b="1" dirty="0" smtClean="0"/>
              <a:t>ΠΕΡΙΛΗΨΗ ΒΙΒΛΙΟΥ</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1"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3" presetClass="entr" presetSubtype="0"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fade">
                                      <p:cBhvr>
                                        <p:cTn id="24" dur="100"/>
                                        <p:tgtEl>
                                          <p:spTgt spid="5">
                                            <p:txEl>
                                              <p:pRg st="0" end="0"/>
                                            </p:txEl>
                                          </p:spTgt>
                                        </p:tgtEl>
                                      </p:cBhvr>
                                    </p:animEffect>
                                    <p:anim calcmode="lin" valueType="num">
                                      <p:cBhvr>
                                        <p:cTn id="25" dur="4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6" dur="400" fill="hold"/>
                                        <p:tgtEl>
                                          <p:spTgt spid="5">
                                            <p:txEl>
                                              <p:pRg st="0" end="0"/>
                                            </p:txEl>
                                          </p:spTgt>
                                        </p:tgtEl>
                                        <p:attrNameLst>
                                          <p:attrName>ppt_y</p:attrName>
                                        </p:attrNameLst>
                                      </p:cBhvr>
                                      <p:tavLst>
                                        <p:tav tm="0">
                                          <p:val>
                                            <p:strVal val="#ppt_y+0.31"/>
                                          </p:val>
                                        </p:tav>
                                        <p:tav tm="100000">
                                          <p:val>
                                            <p:strVal val="#ppt_y+0.31"/>
                                          </p:val>
                                        </p:tav>
                                      </p:tavLst>
                                    </p:anim>
                                    <p:anim calcmode="lin" valueType="num">
                                      <p:cBhvr>
                                        <p:cTn id="27" dur="600" decel="50000" fill="hold">
                                          <p:stCondLst>
                                            <p:cond delay="400"/>
                                          </p:stCondLst>
                                        </p:cTn>
                                        <p:tgtEl>
                                          <p:spTgt spid="5">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8" dur="600" decel="50000" fill="hold">
                                          <p:stCondLst>
                                            <p:cond delay="400"/>
                                          </p:stCondLst>
                                        </p:cTn>
                                        <p:tgtEl>
                                          <p:spTgt spid="5">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u="sng" dirty="0" err="1" smtClean="0">
                <a:solidFill>
                  <a:srgbClr val="002060"/>
                </a:solidFill>
              </a:rPr>
              <a:t>Μάτα</a:t>
            </a:r>
            <a:r>
              <a:rPr lang="el-GR" u="sng" dirty="0" smtClean="0">
                <a:solidFill>
                  <a:srgbClr val="002060"/>
                </a:solidFill>
              </a:rPr>
              <a:t>:</a:t>
            </a:r>
            <a:r>
              <a:rPr lang="el-GR" dirty="0" smtClean="0">
                <a:solidFill>
                  <a:srgbClr val="002060"/>
                </a:solidFill>
              </a:rPr>
              <a:t> </a:t>
            </a:r>
            <a:r>
              <a:rPr lang="el-GR" dirty="0" smtClean="0"/>
              <a:t>Είναι ένα κορίτσι 17 ετών και ο βασικός χαρακτήρας του βιβλίου,</a:t>
            </a:r>
            <a:r>
              <a:rPr lang="el-GR" dirty="0" smtClean="0">
                <a:solidFill>
                  <a:srgbClr val="002060"/>
                </a:solidFill>
              </a:rPr>
              <a:t> </a:t>
            </a:r>
            <a:r>
              <a:rPr lang="el-GR" dirty="0" smtClean="0"/>
              <a:t>πολυδιαβασμένη και με πολλές γνώσεις. Είναι ένα ενθουσιώδες, φιλοσοφημένο και σκεπτικό παιδί.</a:t>
            </a:r>
          </a:p>
          <a:p>
            <a:r>
              <a:rPr lang="el-GR" u="sng" dirty="0" smtClean="0">
                <a:solidFill>
                  <a:srgbClr val="FF0000"/>
                </a:solidFill>
              </a:rPr>
              <a:t>Βλάσης Κλάρας:</a:t>
            </a:r>
            <a:r>
              <a:rPr lang="el-GR" dirty="0" smtClean="0"/>
              <a:t> Είναι ο πατέρας της </a:t>
            </a:r>
            <a:r>
              <a:rPr lang="el-GR" dirty="0" err="1" smtClean="0"/>
              <a:t>Μάτας</a:t>
            </a:r>
            <a:r>
              <a:rPr lang="el-GR" dirty="0" smtClean="0"/>
              <a:t>, χαρούμενος και άνετος, αλλά κατά την πορεία της ιστορίας  αλλάζουν τα συναισθήματά του.</a:t>
            </a:r>
          </a:p>
          <a:p>
            <a:r>
              <a:rPr lang="el-GR" u="sng" dirty="0" smtClean="0">
                <a:solidFill>
                  <a:schemeClr val="tx2">
                    <a:lumMod val="50000"/>
                  </a:schemeClr>
                </a:solidFill>
              </a:rPr>
              <a:t>Θεία Καλλιόπη: </a:t>
            </a:r>
            <a:r>
              <a:rPr lang="el-GR" dirty="0" smtClean="0"/>
              <a:t>Είναι η θεία της </a:t>
            </a:r>
            <a:r>
              <a:rPr lang="el-GR" dirty="0" err="1" smtClean="0"/>
              <a:t>Μάτας</a:t>
            </a:r>
            <a:r>
              <a:rPr lang="el-GR" dirty="0" smtClean="0"/>
              <a:t> η οποία την φροντίζει αντικαθιστώντας τον ρόλο της μητέρας της. </a:t>
            </a:r>
            <a:endParaRPr lang="el-GR" u="sng" dirty="0">
              <a:solidFill>
                <a:srgbClr val="002060"/>
              </a:solidFill>
            </a:endParaRPr>
          </a:p>
        </p:txBody>
      </p:sp>
      <p:sp>
        <p:nvSpPr>
          <p:cNvPr id="2" name="1 - Τίτλος"/>
          <p:cNvSpPr>
            <a:spLocks noGrp="1"/>
          </p:cNvSpPr>
          <p:nvPr>
            <p:ph type="title"/>
          </p:nvPr>
        </p:nvSpPr>
        <p:spPr/>
        <p:txBody>
          <a:bodyPr/>
          <a:lstStyle/>
          <a:p>
            <a:r>
              <a:rPr b="1" smtClean="0"/>
              <a:t> </a:t>
            </a:r>
            <a:r>
              <a:rPr lang="el-GR" b="1" dirty="0" smtClean="0"/>
              <a:t>ΠΡΩΤΑΓΩΝΙΣΤΕΣ-ΠΡΟΣΩΠΑ</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1000"/>
                                        <p:tgtEl>
                                          <p:spTgt spid="2"/>
                                        </p:tgtEl>
                                      </p:cBhvr>
                                    </p:animEffect>
                                  </p:childTnLst>
                                </p:cTn>
                              </p:par>
                            </p:childTnLst>
                          </p:cTn>
                        </p:par>
                        <p:par>
                          <p:cTn id="8" fill="hold">
                            <p:stCondLst>
                              <p:cond delay="1000"/>
                            </p:stCondLst>
                            <p:childTnLst>
                              <p:par>
                                <p:cTn id="9" presetID="2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edge">
                                      <p:cBhvr>
                                        <p:cTn id="11" dur="2000"/>
                                        <p:tgtEl>
                                          <p:spTgt spid="3">
                                            <p:txEl>
                                              <p:pRg st="0" end="0"/>
                                            </p:txEl>
                                          </p:spTgt>
                                        </p:tgtEl>
                                      </p:cBhvr>
                                    </p:animEffect>
                                  </p:childTnLst>
                                </p:cTn>
                              </p:par>
                            </p:childTnLst>
                          </p:cTn>
                        </p:par>
                        <p:par>
                          <p:cTn id="12" fill="hold">
                            <p:stCondLst>
                              <p:cond delay="3000"/>
                            </p:stCondLst>
                            <p:childTnLst>
                              <p:par>
                                <p:cTn id="13" presetID="2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edge">
                                      <p:cBhvr>
                                        <p:cTn id="15" dur="2000"/>
                                        <p:tgtEl>
                                          <p:spTgt spid="3">
                                            <p:txEl>
                                              <p:pRg st="1" end="1"/>
                                            </p:txEl>
                                          </p:spTgt>
                                        </p:tgtEl>
                                      </p:cBhvr>
                                    </p:animEffect>
                                  </p:childTnLst>
                                </p:cTn>
                              </p:par>
                            </p:childTnLst>
                          </p:cTn>
                        </p:par>
                        <p:par>
                          <p:cTn id="16" fill="hold">
                            <p:stCondLst>
                              <p:cond delay="5000"/>
                            </p:stCondLst>
                            <p:childTnLst>
                              <p:par>
                                <p:cTn id="17" presetID="2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edge">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a:bodyPr>
          <a:lstStyle/>
          <a:p>
            <a:r>
              <a:rPr lang="el-GR" dirty="0" smtClean="0">
                <a:solidFill>
                  <a:srgbClr val="C00000"/>
                </a:solidFill>
              </a:rPr>
              <a:t>Η Ζωρζ </a:t>
            </a:r>
            <a:r>
              <a:rPr lang="el-GR" dirty="0" err="1" smtClean="0">
                <a:solidFill>
                  <a:srgbClr val="C00000"/>
                </a:solidFill>
              </a:rPr>
              <a:t>Σαρή</a:t>
            </a:r>
            <a:r>
              <a:rPr lang="el-GR" dirty="0" smtClean="0">
                <a:solidFill>
                  <a:srgbClr val="C00000"/>
                </a:solidFill>
              </a:rPr>
              <a:t> γεννήθηκε το 1925 στην Αθήνα. Ο πατέρας της ήταν από το </a:t>
            </a:r>
            <a:r>
              <a:rPr lang="el-GR" dirty="0" err="1" smtClean="0">
                <a:solidFill>
                  <a:srgbClr val="C00000"/>
                </a:solidFill>
              </a:rPr>
              <a:t>Αϊβαλί</a:t>
            </a:r>
            <a:r>
              <a:rPr lang="el-GR" dirty="0" smtClean="0">
                <a:solidFill>
                  <a:srgbClr val="C00000"/>
                </a:solidFill>
              </a:rPr>
              <a:t> και η μητέρα της από την Γαλλία και συγκεκριμένα από </a:t>
            </a:r>
            <a:r>
              <a:rPr lang="el-GR" dirty="0" smtClean="0">
                <a:solidFill>
                  <a:srgbClr val="C00000"/>
                </a:solidFill>
              </a:rPr>
              <a:t>τη γαλλική αποικία </a:t>
            </a:r>
            <a:r>
              <a:rPr lang="el-GR" dirty="0" smtClean="0">
                <a:solidFill>
                  <a:srgbClr val="C00000"/>
                </a:solidFill>
              </a:rPr>
              <a:t>Σενεγάλη. Τα παιδικά της χρόνια τα πέρασε στην Ελλάδα. Πριν τελειώσει τις σπουδές της ξεκίνησε ο </a:t>
            </a:r>
            <a:r>
              <a:rPr lang="el-GR" dirty="0" smtClean="0">
                <a:solidFill>
                  <a:srgbClr val="C00000"/>
                </a:solidFill>
              </a:rPr>
              <a:t>Β` </a:t>
            </a:r>
            <a:r>
              <a:rPr lang="el-GR" dirty="0" smtClean="0">
                <a:solidFill>
                  <a:srgbClr val="C00000"/>
                </a:solidFill>
              </a:rPr>
              <a:t>Παγκόσμιος Πόλεμος. Κατά τη διάρκεια του Παγκόσμιου </a:t>
            </a:r>
            <a:r>
              <a:rPr lang="el-GR" dirty="0" smtClean="0">
                <a:solidFill>
                  <a:srgbClr val="C00000"/>
                </a:solidFill>
              </a:rPr>
              <a:t>Πολέμου </a:t>
            </a:r>
            <a:r>
              <a:rPr lang="el-GR" dirty="0" smtClean="0">
                <a:solidFill>
                  <a:srgbClr val="C00000"/>
                </a:solidFill>
              </a:rPr>
              <a:t>η Ζωρζ </a:t>
            </a:r>
            <a:r>
              <a:rPr lang="el-GR" dirty="0" err="1" smtClean="0">
                <a:solidFill>
                  <a:srgbClr val="C00000"/>
                </a:solidFill>
              </a:rPr>
              <a:t>Σαρή</a:t>
            </a:r>
            <a:r>
              <a:rPr lang="el-GR" dirty="0" smtClean="0">
                <a:solidFill>
                  <a:srgbClr val="C00000"/>
                </a:solidFill>
              </a:rPr>
              <a:t> ήταν στην Αντίσταση και στην ΕΠΟΝ. Στην Κατοχή, αφού τέλειωσε το σχολείο, η Ζωρζ </a:t>
            </a:r>
            <a:r>
              <a:rPr lang="el-GR" dirty="0" err="1" smtClean="0">
                <a:solidFill>
                  <a:srgbClr val="C00000"/>
                </a:solidFill>
              </a:rPr>
              <a:t>Σαρή</a:t>
            </a:r>
            <a:r>
              <a:rPr lang="el-GR" dirty="0" smtClean="0">
                <a:solidFill>
                  <a:srgbClr val="C00000"/>
                </a:solidFill>
              </a:rPr>
              <a:t> άρχισε μαθήματα υποκριτικής. Το 1947 εξορίστηκε στο Παρίσι. Το 1962 επέστρεψε στην Ελλάδα. Πέθανε τον Ιούνιο του 2012. Άλλα έργα της είναι </a:t>
            </a:r>
            <a:r>
              <a:rPr lang="el-GR" dirty="0" smtClean="0">
                <a:solidFill>
                  <a:srgbClr val="C00000"/>
                </a:solidFill>
              </a:rPr>
              <a:t>«</a:t>
            </a:r>
            <a:r>
              <a:rPr lang="el-GR" dirty="0" smtClean="0">
                <a:solidFill>
                  <a:srgbClr val="C00000"/>
                </a:solidFill>
              </a:rPr>
              <a:t>Τότε…», «Ζουμ», «Όταν </a:t>
            </a:r>
            <a:r>
              <a:rPr lang="el-GR" dirty="0" smtClean="0">
                <a:solidFill>
                  <a:srgbClr val="C00000"/>
                </a:solidFill>
              </a:rPr>
              <a:t>ο </a:t>
            </a:r>
            <a:r>
              <a:rPr lang="el-GR" dirty="0" smtClean="0">
                <a:solidFill>
                  <a:srgbClr val="C00000"/>
                </a:solidFill>
              </a:rPr>
              <a:t>ήλιος</a:t>
            </a:r>
            <a:r>
              <a:rPr lang="el-GR" dirty="0" smtClean="0">
                <a:solidFill>
                  <a:srgbClr val="C00000"/>
                </a:solidFill>
              </a:rPr>
              <a:t>»</a:t>
            </a:r>
            <a:r>
              <a:rPr lang="el-GR" dirty="0" smtClean="0">
                <a:solidFill>
                  <a:srgbClr val="C00000"/>
                </a:solidFill>
              </a:rPr>
              <a:t>, «Κρίμα </a:t>
            </a:r>
            <a:r>
              <a:rPr lang="el-GR" dirty="0" smtClean="0">
                <a:solidFill>
                  <a:srgbClr val="C00000"/>
                </a:solidFill>
              </a:rPr>
              <a:t>και άδικο</a:t>
            </a:r>
            <a:r>
              <a:rPr lang="el-GR" dirty="0" smtClean="0">
                <a:solidFill>
                  <a:srgbClr val="C00000"/>
                </a:solidFill>
              </a:rPr>
              <a:t>…».  </a:t>
            </a:r>
            <a:endParaRPr lang="el-GR" dirty="0" smtClean="0">
              <a:solidFill>
                <a:srgbClr val="C00000"/>
              </a:solidFill>
            </a:endParaRPr>
          </a:p>
        </p:txBody>
      </p:sp>
      <p:sp>
        <p:nvSpPr>
          <p:cNvPr id="2" name="1 - Τίτλος"/>
          <p:cNvSpPr>
            <a:spLocks noGrp="1"/>
          </p:cNvSpPr>
          <p:nvPr>
            <p:ph type="title"/>
          </p:nvPr>
        </p:nvSpPr>
        <p:spPr/>
        <p:txBody>
          <a:bodyPr>
            <a:normAutofit/>
          </a:bodyPr>
          <a:lstStyle/>
          <a:p>
            <a:r>
              <a:rPr lang="el-GR" b="1" dirty="0" smtClean="0"/>
              <a:t>ΛΙΓΑ ΛΟΓΙΑ ΓΙΑ ΤΗΝ ΣΥΓΓΡΑΦΕΑ</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ppt_w</p:attrName>
                                        </p:attrNameLst>
                                      </p:cBhvr>
                                      <p:tavLst>
                                        <p:tav tm="0" fmla="#ppt_w*sin(2.5*pi*$)">
                                          <p:val>
                                            <p:fltVal val="0"/>
                                          </p:val>
                                        </p:tav>
                                        <p:tav tm="100000">
                                          <p:val>
                                            <p:fltVal val="1"/>
                                          </p:val>
                                        </p:tav>
                                      </p:tavLst>
                                    </p:anim>
                                    <p:anim calcmode="lin" valueType="num">
                                      <p:cBhvr>
                                        <p:cTn id="9" dur="1000" fill="hold"/>
                                        <p:tgtEl>
                                          <p:spTgt spid="2"/>
                                        </p:tgtEl>
                                        <p:attrNameLst>
                                          <p:attrName>ppt_h</p:attrName>
                                        </p:attrNameLst>
                                      </p:cBhvr>
                                      <p:tavLst>
                                        <p:tav tm="0">
                                          <p:val>
                                            <p:strVal val="#ppt_h"/>
                                          </p:val>
                                        </p:tav>
                                        <p:tav tm="100000">
                                          <p:val>
                                            <p:strVal val="#ppt_h"/>
                                          </p:val>
                                        </p:tav>
                                      </p:tavLst>
                                    </p:anim>
                                  </p:childTnLst>
                                </p:cTn>
                              </p:par>
                            </p:childTnLst>
                          </p:cTn>
                        </p:par>
                        <p:par>
                          <p:cTn id="10" fill="hold">
                            <p:stCondLst>
                              <p:cond delay="3300"/>
                            </p:stCondLst>
                            <p:childTnLst>
                              <p:par>
                                <p:cTn id="11" presetID="21" presetClass="entr" presetSubtype="4"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4)">
                                      <p:cBhvr>
                                        <p:cTn id="13"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sz="4000" dirty="0" smtClean="0">
                <a:solidFill>
                  <a:srgbClr val="FFC000"/>
                </a:solidFill>
              </a:rPr>
              <a:t>Απευθύνεται σε παιδιά των 11 ετών και </a:t>
            </a:r>
            <a:r>
              <a:rPr lang="el-GR" sz="4000" dirty="0" smtClean="0">
                <a:solidFill>
                  <a:srgbClr val="FFC000"/>
                </a:solidFill>
              </a:rPr>
              <a:t> άνω </a:t>
            </a:r>
            <a:r>
              <a:rPr lang="el-GR" sz="4000" dirty="0" smtClean="0">
                <a:solidFill>
                  <a:srgbClr val="FFC000"/>
                </a:solidFill>
              </a:rPr>
              <a:t>και σε νέους.</a:t>
            </a:r>
            <a:endParaRPr lang="el-GR" sz="4000" dirty="0">
              <a:solidFill>
                <a:srgbClr val="FFC000"/>
              </a:solidFill>
            </a:endParaRPr>
          </a:p>
        </p:txBody>
      </p:sp>
      <p:sp>
        <p:nvSpPr>
          <p:cNvPr id="2" name="1 - Τίτλος"/>
          <p:cNvSpPr>
            <a:spLocks noGrp="1"/>
          </p:cNvSpPr>
          <p:nvPr>
            <p:ph type="title"/>
          </p:nvPr>
        </p:nvSpPr>
        <p:spPr/>
        <p:txBody>
          <a:bodyPr>
            <a:normAutofit fontScale="90000"/>
          </a:bodyPr>
          <a:lstStyle/>
          <a:p>
            <a:r>
              <a:rPr b="1" smtClean="0"/>
              <a:t> </a:t>
            </a:r>
            <a:r>
              <a:rPr lang="el-GR" b="1" dirty="0" smtClean="0"/>
              <a:t>ΣΕ ΠΟΙΕΣ ΗΛΙΚΙΕΣ ΑΠΕΥΘΥΝΕΤΑΙ</a:t>
            </a:r>
            <a:endParaRPr lang="el-GR"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3" presetClass="entr" presetSubtype="1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horizont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571472" y="1817866"/>
            <a:ext cx="3764711" cy="4325778"/>
          </a:xfrm>
          <a:prstGeom prst="rect">
            <a:avLst/>
          </a:prstGeom>
          <a:noFill/>
          <a:ln w="9525">
            <a:noFill/>
            <a:miter lim="800000"/>
            <a:headEnd/>
            <a:tailEnd/>
          </a:ln>
          <a:effectLst/>
        </p:spPr>
      </p:pic>
      <p:sp>
        <p:nvSpPr>
          <p:cNvPr id="2" name="1 - Τίτλος"/>
          <p:cNvSpPr>
            <a:spLocks noGrp="1"/>
          </p:cNvSpPr>
          <p:nvPr>
            <p:ph type="title"/>
          </p:nvPr>
        </p:nvSpPr>
        <p:spPr/>
        <p:txBody>
          <a:bodyPr/>
          <a:lstStyle/>
          <a:p>
            <a:r>
              <a:rPr b="1" smtClean="0"/>
              <a:t> </a:t>
            </a:r>
            <a:r>
              <a:rPr lang="el-GR" b="1" dirty="0" smtClean="0"/>
              <a:t>ΖΩΡΖ ΣΑΡΗ</a:t>
            </a:r>
            <a:endParaRPr lang="el-GR" b="1" dirty="0"/>
          </a:p>
        </p:txBody>
      </p:sp>
      <p:pic>
        <p:nvPicPr>
          <p:cNvPr id="1027" name="Picture 3"/>
          <p:cNvPicPr>
            <a:picLocks noChangeAspect="1" noChangeArrowheads="1"/>
          </p:cNvPicPr>
          <p:nvPr/>
        </p:nvPicPr>
        <p:blipFill>
          <a:blip r:embed="rId3" cstate="print"/>
          <a:srcRect/>
          <a:stretch>
            <a:fillRect/>
          </a:stretch>
        </p:blipFill>
        <p:spPr bwMode="auto">
          <a:xfrm>
            <a:off x="4716087" y="1859826"/>
            <a:ext cx="4070755" cy="414094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ppt_w</p:attrName>
                                        </p:attrNameLst>
                                      </p:cBhvr>
                                      <p:tavLst>
                                        <p:tav tm="0">
                                          <p:val>
                                            <p:fltVal val="0"/>
                                          </p:val>
                                        </p:tav>
                                        <p:tav tm="100000">
                                          <p:val>
                                            <p:strVal val="#ppt_w"/>
                                          </p:val>
                                        </p:tav>
                                      </p:tavLst>
                                    </p:anim>
                                    <p:anim calcmode="lin" valueType="num">
                                      <p:cBhvr>
                                        <p:cTn id="8" dur="1000" fill="hold"/>
                                        <p:tgtEl>
                                          <p:spTgt spid="1026"/>
                                        </p:tgtEl>
                                        <p:attrNameLst>
                                          <p:attrName>ppt_h</p:attrName>
                                        </p:attrNameLst>
                                      </p:cBhvr>
                                      <p:tavLst>
                                        <p:tav tm="0">
                                          <p:val>
                                            <p:fltVal val="0"/>
                                          </p:val>
                                        </p:tav>
                                        <p:tav tm="100000">
                                          <p:val>
                                            <p:strVal val="#ppt_h"/>
                                          </p:val>
                                        </p:tav>
                                      </p:tavLst>
                                    </p:anim>
                                    <p:anim calcmode="lin" valueType="num">
                                      <p:cBhvr>
                                        <p:cTn id="9" dur="1000" fill="hold"/>
                                        <p:tgtEl>
                                          <p:spTgt spid="102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026"/>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30" presetClass="entr" presetSubtype="0" fill="hold" nodeType="afterEffect">
                                  <p:stCondLst>
                                    <p:cond delay="0"/>
                                  </p:stCondLst>
                                  <p:childTnLst>
                                    <p:set>
                                      <p:cBhvr>
                                        <p:cTn id="13" dur="1" fill="hold">
                                          <p:stCondLst>
                                            <p:cond delay="0"/>
                                          </p:stCondLst>
                                        </p:cTn>
                                        <p:tgtEl>
                                          <p:spTgt spid="1027"/>
                                        </p:tgtEl>
                                        <p:attrNameLst>
                                          <p:attrName>style.visibility</p:attrName>
                                        </p:attrNameLst>
                                      </p:cBhvr>
                                      <p:to>
                                        <p:strVal val="visible"/>
                                      </p:to>
                                    </p:set>
                                    <p:animEffect transition="in" filter="fade">
                                      <p:cBhvr>
                                        <p:cTn id="14" dur="800" decel="100000"/>
                                        <p:tgtEl>
                                          <p:spTgt spid="1027"/>
                                        </p:tgtEl>
                                      </p:cBhvr>
                                    </p:animEffect>
                                    <p:anim calcmode="lin" valueType="num">
                                      <p:cBhvr>
                                        <p:cTn id="15" dur="800" decel="100000" fill="hold"/>
                                        <p:tgtEl>
                                          <p:spTgt spid="1027"/>
                                        </p:tgtEl>
                                        <p:attrNameLst>
                                          <p:attrName>style.rotation</p:attrName>
                                        </p:attrNameLst>
                                      </p:cBhvr>
                                      <p:tavLst>
                                        <p:tav tm="0">
                                          <p:val>
                                            <p:fltVal val="-90"/>
                                          </p:val>
                                        </p:tav>
                                        <p:tav tm="100000">
                                          <p:val>
                                            <p:fltVal val="0"/>
                                          </p:val>
                                        </p:tav>
                                      </p:tavLst>
                                    </p:anim>
                                    <p:anim calcmode="lin" valueType="num">
                                      <p:cBhvr>
                                        <p:cTn id="16" dur="800" decel="100000" fill="hold"/>
                                        <p:tgtEl>
                                          <p:spTgt spid="1027"/>
                                        </p:tgtEl>
                                        <p:attrNameLst>
                                          <p:attrName>ppt_x</p:attrName>
                                        </p:attrNameLst>
                                      </p:cBhvr>
                                      <p:tavLst>
                                        <p:tav tm="0">
                                          <p:val>
                                            <p:strVal val="#ppt_x+0.4"/>
                                          </p:val>
                                        </p:tav>
                                        <p:tav tm="100000">
                                          <p:val>
                                            <p:strVal val="#ppt_x-0.05"/>
                                          </p:val>
                                        </p:tav>
                                      </p:tavLst>
                                    </p:anim>
                                    <p:anim calcmode="lin" valueType="num">
                                      <p:cBhvr>
                                        <p:cTn id="17" dur="800" decel="100000" fill="hold"/>
                                        <p:tgtEl>
                                          <p:spTgt spid="1027"/>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1027"/>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1027"/>
                                        </p:tgtEl>
                                        <p:attrNameLst>
                                          <p:attrName>ppt_y</p:attrName>
                                        </p:attrNameLst>
                                      </p:cBhvr>
                                      <p:tavLst>
                                        <p:tav tm="0">
                                          <p:val>
                                            <p:strVal val="#ppt_y+0.1"/>
                                          </p:val>
                                        </p:tav>
                                        <p:tav tm="100000">
                                          <p:val>
                                            <p:strVal val="#ppt_y"/>
                                          </p:val>
                                        </p:tav>
                                      </p:tavLst>
                                    </p:anim>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sz="3600" b="1" dirty="0" smtClean="0">
                <a:solidFill>
                  <a:srgbClr val="002060"/>
                </a:solidFill>
              </a:rPr>
              <a:t>Το βιβλίο από την αρχή, μου προκάλεσε ενδιαφέρον και αγωνία για το τέλος του. Είναι ένα βιβλίο που διαπραγματεύεται ένα συνηθισμένο θέμα με ιδιαίτερο τρόπο και έντονες συναισθηματικές διακυμάνσεις, που μιλάει στην καρδιά του αναγνώστη.  </a:t>
            </a:r>
            <a:endParaRPr lang="el-GR" sz="3600" b="1" dirty="0">
              <a:solidFill>
                <a:srgbClr val="002060"/>
              </a:solidFill>
            </a:endParaRPr>
          </a:p>
        </p:txBody>
      </p:sp>
      <p:sp>
        <p:nvSpPr>
          <p:cNvPr id="2" name="1 - Τίτλος"/>
          <p:cNvSpPr>
            <a:spLocks noGrp="1"/>
          </p:cNvSpPr>
          <p:nvPr>
            <p:ph type="title"/>
          </p:nvPr>
        </p:nvSpPr>
        <p:spPr/>
        <p:txBody>
          <a:bodyPr/>
          <a:lstStyle/>
          <a:p>
            <a:r>
              <a:rPr lang="el-GR" b="1" dirty="0" smtClean="0"/>
              <a:t>Η ΓΝΩΜΗ ΜΟΥ ΓΙΑ ΤΟ ΒΙΒΛΙΟ</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par>
                          <p:cTn id="8" fill="hold">
                            <p:stCondLst>
                              <p:cond delay="2000"/>
                            </p:stCondLst>
                            <p:childTnLst>
                              <p:par>
                                <p:cTn id="9" presetID="39" presetClass="entr" presetSubtype="0" accel="10000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lgn="ctr"/>
            <a:endParaRPr lang="el-GR" b="1" dirty="0" smtClean="0">
              <a:solidFill>
                <a:srgbClr val="FFFF00"/>
              </a:solidFill>
            </a:endParaRPr>
          </a:p>
          <a:p>
            <a:pPr algn="ctr"/>
            <a:endParaRPr lang="el-GR" b="1" dirty="0" smtClean="0">
              <a:solidFill>
                <a:srgbClr val="FFFF00"/>
              </a:solidFill>
            </a:endParaRPr>
          </a:p>
          <a:p>
            <a:pPr algn="ctr"/>
            <a:r>
              <a:rPr lang="el-GR" sz="3200" b="1" dirty="0" smtClean="0">
                <a:solidFill>
                  <a:srgbClr val="FFFF00"/>
                </a:solidFill>
              </a:rPr>
              <a:t>Από τον μαθητή Μιχάλη </a:t>
            </a:r>
            <a:r>
              <a:rPr lang="el-GR" sz="3200" b="1" dirty="0" err="1" smtClean="0">
                <a:solidFill>
                  <a:srgbClr val="FFFF00"/>
                </a:solidFill>
              </a:rPr>
              <a:t>Κακ</a:t>
            </a:r>
            <a:r>
              <a:rPr lang="el-GR" sz="3200" b="1" dirty="0" smtClean="0">
                <a:solidFill>
                  <a:srgbClr val="FFFF00"/>
                </a:solidFill>
              </a:rPr>
              <a:t>.</a:t>
            </a:r>
            <a:endParaRPr lang="el-GR" sz="3200" b="1" dirty="0" smtClean="0">
              <a:solidFill>
                <a:srgbClr val="FFFF00"/>
              </a:solidFill>
            </a:endParaRPr>
          </a:p>
          <a:p>
            <a:pPr algn="ctr"/>
            <a:endParaRPr lang="el-GR" sz="3200" b="1" dirty="0" smtClean="0">
              <a:solidFill>
                <a:srgbClr val="FFFF00"/>
              </a:solidFill>
            </a:endParaRPr>
          </a:p>
          <a:p>
            <a:pPr algn="ctr"/>
            <a:endParaRPr lang="el-GR" sz="3200" b="1" dirty="0" smtClean="0">
              <a:solidFill>
                <a:srgbClr val="FFFF00"/>
              </a:solidFill>
            </a:endParaRPr>
          </a:p>
          <a:p>
            <a:pPr algn="ctr"/>
            <a:r>
              <a:rPr lang="el-GR" sz="3200" b="1" dirty="0" smtClean="0">
                <a:solidFill>
                  <a:srgbClr val="FFFF00"/>
                </a:solidFill>
              </a:rPr>
              <a:t>Σχολικό έτος 2018-2019</a:t>
            </a:r>
          </a:p>
          <a:p>
            <a:pPr algn="ctr"/>
            <a:endParaRPr lang="el-GR" sz="3200" b="1" dirty="0">
              <a:solidFill>
                <a:srgbClr val="FFFF00"/>
              </a:solidFill>
            </a:endParaRPr>
          </a:p>
        </p:txBody>
      </p:sp>
      <p:sp>
        <p:nvSpPr>
          <p:cNvPr id="2" name="1 - Τίτλος"/>
          <p:cNvSpPr>
            <a:spLocks noGrp="1"/>
          </p:cNvSpPr>
          <p:nvPr>
            <p:ph type="title"/>
          </p:nvPr>
        </p:nvSpPr>
        <p:spPr>
          <a:xfrm>
            <a:off x="642910" y="152400"/>
            <a:ext cx="8043890" cy="2062154"/>
          </a:xfrm>
        </p:spPr>
        <p:txBody>
          <a:bodyPr>
            <a:normAutofit fontScale="90000"/>
          </a:bodyPr>
          <a:lstStyle/>
          <a:p>
            <a:pPr algn="ct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dirty="0" smtClean="0"/>
              <a:t/>
            </a:r>
            <a:br>
              <a:rPr lang="el-GR" dirty="0" smtClean="0"/>
            </a:br>
            <a:r>
              <a:rPr lang="el-GR" b="1" dirty="0" smtClean="0"/>
              <a:t>ΣΑΣ ΕΥΧΑΡΙΣΤΩ ΠΟΥ ΜΕ ΠΑΡΑΚΟΛΟΥΘΗΣΑΤΕ!!!</a:t>
            </a:r>
            <a:r>
              <a:rPr b="1" dirty="0" smtClean="0"/>
              <a:t/>
            </a:r>
            <a:br>
              <a:rPr b="1" dirty="0" smtClean="0"/>
            </a:b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4400"/>
                            </p:stCondLst>
                            <p:childTnLst>
                              <p:par>
                                <p:cTn id="12" presetID="51" presetClass="entr" presetSubtype="0" fill="hold" grpId="0" nodeType="after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770" decel="100000"/>
                                        <p:tgtEl>
                                          <p:spTgt spid="3">
                                            <p:txEl>
                                              <p:pRg st="2" end="2"/>
                                            </p:txEl>
                                          </p:spTgt>
                                        </p:tgtEl>
                                      </p:cBhvr>
                                    </p:animEffect>
                                    <p:animScale>
                                      <p:cBhvr>
                                        <p:cTn id="15" dur="770" decel="100000"/>
                                        <p:tgtEl>
                                          <p:spTgt spid="3">
                                            <p:txEl>
                                              <p:pRg st="2" end="2"/>
                                            </p:txEl>
                                          </p:spTgt>
                                        </p:tgtEl>
                                      </p:cBhvr>
                                      <p:from x="10000" y="10000"/>
                                      <p:to x="200000" y="450000"/>
                                    </p:animScale>
                                    <p:animScale>
                                      <p:cBhvr>
                                        <p:cTn id="16" dur="1230" accel="100000" fill="hold">
                                          <p:stCondLst>
                                            <p:cond delay="770"/>
                                          </p:stCondLst>
                                        </p:cTn>
                                        <p:tgtEl>
                                          <p:spTgt spid="3">
                                            <p:txEl>
                                              <p:pRg st="2" end="2"/>
                                            </p:txEl>
                                          </p:spTgt>
                                        </p:tgtEl>
                                      </p:cBhvr>
                                      <p:from x="200000" y="450000"/>
                                      <p:to x="100000" y="100000"/>
                                    </p:animScale>
                                    <p:set>
                                      <p:cBhvr>
                                        <p:cTn id="17" dur="770" fill="hold"/>
                                        <p:tgtEl>
                                          <p:spTgt spid="3">
                                            <p:txEl>
                                              <p:pRg st="2" end="2"/>
                                            </p:txEl>
                                          </p:spTgt>
                                        </p:tgtEl>
                                        <p:attrNameLst>
                                          <p:attrName>ppt_x</p:attrName>
                                        </p:attrNameLst>
                                      </p:cBhvr>
                                      <p:to>
                                        <p:strVal val="(0.5)"/>
                                      </p:to>
                                    </p:set>
                                    <p:anim from="(0.5)" to="(#ppt_x)" calcmode="lin" valueType="num">
                                      <p:cBhvr>
                                        <p:cTn id="18" dur="1230" accel="100000" fill="hold">
                                          <p:stCondLst>
                                            <p:cond delay="770"/>
                                          </p:stCondLst>
                                        </p:cTn>
                                        <p:tgtEl>
                                          <p:spTgt spid="3">
                                            <p:txEl>
                                              <p:pRg st="2" end="2"/>
                                            </p:txEl>
                                          </p:spTgt>
                                        </p:tgtEl>
                                        <p:attrNameLst>
                                          <p:attrName>ppt_x</p:attrName>
                                        </p:attrNameLst>
                                      </p:cBhvr>
                                    </p:anim>
                                    <p:set>
                                      <p:cBhvr>
                                        <p:cTn id="19" dur="770" fill="hold"/>
                                        <p:tgtEl>
                                          <p:spTgt spid="3">
                                            <p:txEl>
                                              <p:pRg st="2" end="2"/>
                                            </p:txEl>
                                          </p:spTgt>
                                        </p:tgtEl>
                                        <p:attrNameLst>
                                          <p:attrName>ppt_y</p:attrName>
                                        </p:attrNameLst>
                                      </p:cBhvr>
                                      <p:to>
                                        <p:strVal val="(#ppt_y+0.4)"/>
                                      </p:to>
                                    </p:set>
                                    <p:anim from="(#ppt_y+0.4)" to="(#ppt_y)" calcmode="lin" valueType="num">
                                      <p:cBhvr>
                                        <p:cTn id="20" dur="1230" accel="100000" fill="hold">
                                          <p:stCondLst>
                                            <p:cond delay="770"/>
                                          </p:stCondLst>
                                        </p:cTn>
                                        <p:tgtEl>
                                          <p:spTgt spid="3">
                                            <p:txEl>
                                              <p:pRg st="2" end="2"/>
                                            </p:txEl>
                                          </p:spTgt>
                                        </p:tgtEl>
                                        <p:attrNameLst>
                                          <p:attrName>ppt_y</p:attrName>
                                        </p:attrNameLst>
                                      </p:cBhvr>
                                    </p:anim>
                                  </p:childTnLst>
                                </p:cTn>
                              </p:par>
                            </p:childTnLst>
                          </p:cTn>
                        </p:par>
                        <p:par>
                          <p:cTn id="21" fill="hold">
                            <p:stCondLst>
                              <p:cond delay="6400"/>
                            </p:stCondLst>
                            <p:childTnLst>
                              <p:par>
                                <p:cTn id="22" presetID="51" presetClass="entr" presetSubtype="0" fill="hold" grpId="0"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770" decel="100000"/>
                                        <p:tgtEl>
                                          <p:spTgt spid="3">
                                            <p:txEl>
                                              <p:pRg st="5" end="5"/>
                                            </p:txEl>
                                          </p:spTgt>
                                        </p:tgtEl>
                                      </p:cBhvr>
                                    </p:animEffect>
                                    <p:animScale>
                                      <p:cBhvr>
                                        <p:cTn id="25" dur="770" decel="100000"/>
                                        <p:tgtEl>
                                          <p:spTgt spid="3">
                                            <p:txEl>
                                              <p:pRg st="5" end="5"/>
                                            </p:txEl>
                                          </p:spTgt>
                                        </p:tgtEl>
                                      </p:cBhvr>
                                      <p:from x="10000" y="10000"/>
                                      <p:to x="200000" y="450000"/>
                                    </p:animScale>
                                    <p:animScale>
                                      <p:cBhvr>
                                        <p:cTn id="26" dur="1230" accel="100000" fill="hold">
                                          <p:stCondLst>
                                            <p:cond delay="770"/>
                                          </p:stCondLst>
                                        </p:cTn>
                                        <p:tgtEl>
                                          <p:spTgt spid="3">
                                            <p:txEl>
                                              <p:pRg st="5" end="5"/>
                                            </p:txEl>
                                          </p:spTgt>
                                        </p:tgtEl>
                                      </p:cBhvr>
                                      <p:from x="200000" y="450000"/>
                                      <p:to x="100000" y="100000"/>
                                    </p:animScale>
                                    <p:set>
                                      <p:cBhvr>
                                        <p:cTn id="27" dur="770" fill="hold"/>
                                        <p:tgtEl>
                                          <p:spTgt spid="3">
                                            <p:txEl>
                                              <p:pRg st="5" end="5"/>
                                            </p:txEl>
                                          </p:spTgt>
                                        </p:tgtEl>
                                        <p:attrNameLst>
                                          <p:attrName>ppt_x</p:attrName>
                                        </p:attrNameLst>
                                      </p:cBhvr>
                                      <p:to>
                                        <p:strVal val="(0.5)"/>
                                      </p:to>
                                    </p:set>
                                    <p:anim from="(0.5)" to="(#ppt_x)" calcmode="lin" valueType="num">
                                      <p:cBhvr>
                                        <p:cTn id="28" dur="1230" accel="100000" fill="hold">
                                          <p:stCondLst>
                                            <p:cond delay="770"/>
                                          </p:stCondLst>
                                        </p:cTn>
                                        <p:tgtEl>
                                          <p:spTgt spid="3">
                                            <p:txEl>
                                              <p:pRg st="5" end="5"/>
                                            </p:txEl>
                                          </p:spTgt>
                                        </p:tgtEl>
                                        <p:attrNameLst>
                                          <p:attrName>ppt_x</p:attrName>
                                        </p:attrNameLst>
                                      </p:cBhvr>
                                    </p:anim>
                                    <p:set>
                                      <p:cBhvr>
                                        <p:cTn id="29" dur="770" fill="hold"/>
                                        <p:tgtEl>
                                          <p:spTgt spid="3">
                                            <p:txEl>
                                              <p:pRg st="5" end="5"/>
                                            </p:txEl>
                                          </p:spTgt>
                                        </p:tgtEl>
                                        <p:attrNameLst>
                                          <p:attrName>ppt_y</p:attrName>
                                        </p:attrNameLst>
                                      </p:cBhvr>
                                      <p:to>
                                        <p:strVal val="(#ppt_y+0.4)"/>
                                      </p:to>
                                    </p:set>
                                    <p:anim from="(#ppt_y+0.4)" to="(#ppt_y)" calcmode="lin" valueType="num">
                                      <p:cBhvr>
                                        <p:cTn id="30" dur="1230" accel="100000" fill="hold">
                                          <p:stCondLst>
                                            <p:cond delay="770"/>
                                          </p:stCondLst>
                                        </p:cTn>
                                        <p:tgtEl>
                                          <p:spTgt spid="3">
                                            <p:txEl>
                                              <p:pRg st="5" end="5"/>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369</TotalTime>
  <Words>343</Words>
  <Application>Microsoft Office PowerPoint</Application>
  <PresentationFormat>Προβολή στην οθόνη (4:3)</PresentationFormat>
  <Paragraphs>25</Paragraphs>
  <Slides>8</Slides>
  <Notes>0</Notes>
  <HiddenSlides>0</HiddenSlides>
  <MMClips>1</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Χαρτί</vt:lpstr>
      <vt:lpstr>ΤΑ ΧΕΓΙΑ</vt:lpstr>
      <vt:lpstr>  ΠΕΡΙΛΗΨΗ ΒΙΒΛΙΟΥ</vt:lpstr>
      <vt:lpstr> ΠΡΩΤΑΓΩΝΙΣΤΕΣ-ΠΡΟΣΩΠΑ</vt:lpstr>
      <vt:lpstr>ΛΙΓΑ ΛΟΓΙΑ ΓΙΑ ΤΗΝ ΣΥΓΓΡΑΦΕΑ</vt:lpstr>
      <vt:lpstr> ΣΕ ΠΟΙΕΣ ΗΛΙΚΙΕΣ ΑΠΕΥΘΥΝΕΤΑΙ</vt:lpstr>
      <vt:lpstr> ΖΩΡΖ ΣΑΡΗ</vt:lpstr>
      <vt:lpstr>Η ΓΝΩΜΗ ΜΟΥ ΓΙΑ ΤΟ ΒΙΒΛΙΟ</vt:lpstr>
      <vt:lpstr>       ΣΑΣ ΕΥΧΑΡΙΣΤΩ ΠΟΥ ΜΕ ΠΑΡΑΚΟΛΟΥΘΗΣΑΤΕ!!!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Windows User</cp:lastModifiedBy>
  <cp:revision>57</cp:revision>
  <dcterms:created xsi:type="dcterms:W3CDTF">2018-11-27T15:56:51Z</dcterms:created>
  <dcterms:modified xsi:type="dcterms:W3CDTF">2018-12-11T19:17:59Z</dcterms:modified>
</cp:coreProperties>
</file>