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3" r:id="rId3"/>
    <p:sldId id="264" r:id="rId4"/>
    <p:sldId id="267" r:id="rId5"/>
    <p:sldId id="266" r:id="rId6"/>
    <p:sldId id="257" r:id="rId7"/>
    <p:sldId id="258" r:id="rId8"/>
    <p:sldId id="259" r:id="rId9"/>
    <p:sldId id="260" r:id="rId10"/>
    <p:sldId id="261"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90" y="-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Τίτλος"/>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39EDE4E8-52F4-470C-A33B-0E240DD0D2A6}" type="datetimeFigureOut">
              <a:rPr lang="el-GR" smtClean="0"/>
              <a:pPr/>
              <a:t>22/11/2018</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BA098091-2704-47DE-B5A7-F0D0DA2CBD63}"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EDE4E8-52F4-470C-A33B-0E240DD0D2A6}" type="datetimeFigureOut">
              <a:rPr lang="el-GR" smtClean="0"/>
              <a:pPr/>
              <a:t>22/11/2018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A098091-2704-47DE-B5A7-F0D0DA2CBD6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EDE4E8-52F4-470C-A33B-0E240DD0D2A6}" type="datetimeFigureOut">
              <a:rPr lang="el-GR" smtClean="0"/>
              <a:pPr/>
              <a:t>22/11/2018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A098091-2704-47DE-B5A7-F0D0DA2CBD6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EDE4E8-52F4-470C-A33B-0E240DD0D2A6}" type="datetimeFigureOut">
              <a:rPr lang="el-GR" smtClean="0"/>
              <a:pPr/>
              <a:t>22/11/2018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A098091-2704-47DE-B5A7-F0D0DA2CBD6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 Τίτλος"/>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9EDE4E8-52F4-470C-A33B-0E240DD0D2A6}" type="datetimeFigureOut">
              <a:rPr lang="el-GR" smtClean="0"/>
              <a:pPr/>
              <a:t>22/11/2018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A098091-2704-47DE-B5A7-F0D0DA2CBD63}"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39EDE4E8-52F4-470C-A33B-0E240DD0D2A6}" type="datetimeFigureOut">
              <a:rPr lang="el-GR" smtClean="0"/>
              <a:pPr/>
              <a:t>22/11/2018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A098091-2704-47DE-B5A7-F0D0DA2CBD6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39EDE4E8-52F4-470C-A33B-0E240DD0D2A6}" type="datetimeFigureOut">
              <a:rPr lang="el-GR" smtClean="0"/>
              <a:pPr/>
              <a:t>22/11/2018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A098091-2704-47DE-B5A7-F0D0DA2CBD6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320"/>
            <a:ext cx="7470648" cy="1143000"/>
          </a:xfrm>
        </p:spPr>
        <p:txBody>
          <a:bodyPr anchor="ctr"/>
          <a:lstStyle>
            <a:lvl1pPr algn="l">
              <a:defRPr sz="4600"/>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9EDE4E8-52F4-470C-A33B-0E240DD0D2A6}" type="datetimeFigureOut">
              <a:rPr lang="el-GR" smtClean="0"/>
              <a:pPr/>
              <a:t>22/11/2018</a:t>
            </a:fld>
            <a:endParaRPr lang="el-GR"/>
          </a:p>
        </p:txBody>
      </p:sp>
      <p:sp>
        <p:nvSpPr>
          <p:cNvPr id="8" name="7 - Θέση αριθμού διαφάνειας"/>
          <p:cNvSpPr>
            <a:spLocks noGrp="1"/>
          </p:cNvSpPr>
          <p:nvPr>
            <p:ph type="sldNum" sz="quarter" idx="11"/>
          </p:nvPr>
        </p:nvSpPr>
        <p:spPr/>
        <p:txBody>
          <a:bodyPr/>
          <a:lstStyle/>
          <a:p>
            <a:fld id="{BA098091-2704-47DE-B5A7-F0D0DA2CBD63}" type="slidenum">
              <a:rPr lang="el-GR" smtClean="0"/>
              <a:pPr/>
              <a:t>‹#›</a:t>
            </a:fld>
            <a:endParaRPr lang="el-GR"/>
          </a:p>
        </p:txBody>
      </p:sp>
      <p:sp>
        <p:nvSpPr>
          <p:cNvPr id="9" name="8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EDE4E8-52F4-470C-A33B-0E240DD0D2A6}" type="datetimeFigureOut">
              <a:rPr lang="el-GR" smtClean="0"/>
              <a:pPr/>
              <a:t>22/11/2018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A098091-2704-47DE-B5A7-F0D0DA2CBD6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39EDE4E8-52F4-470C-A33B-0E240DD0D2A6}" type="datetimeFigureOut">
              <a:rPr lang="el-GR" smtClean="0"/>
              <a:pPr/>
              <a:t>22/11/2018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156448" y="6422064"/>
            <a:ext cx="762000" cy="365125"/>
          </a:xfrm>
        </p:spPr>
        <p:txBody>
          <a:bodyPr/>
          <a:lstStyle/>
          <a:p>
            <a:fld id="{BA098091-2704-47DE-B5A7-F0D0DA2CBD6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457200" y="6422064"/>
            <a:ext cx="2133600" cy="365125"/>
          </a:xfrm>
        </p:spPr>
        <p:txBody>
          <a:bodyPr/>
          <a:lstStyle/>
          <a:p>
            <a:fld id="{39EDE4E8-52F4-470C-A33B-0E240DD0D2A6}" type="datetimeFigureOut">
              <a:rPr lang="el-GR" smtClean="0"/>
              <a:pPr/>
              <a:t>22/11/2018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A098091-2704-47DE-B5A7-F0D0DA2CBD6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 Ελεύθερη σχεδίαση"/>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Θέση τίτλου"/>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9EDE4E8-52F4-470C-A33B-0E240DD0D2A6}" type="datetimeFigureOut">
              <a:rPr lang="el-GR" smtClean="0"/>
              <a:pPr/>
              <a:t>22/11/2018</a:t>
            </a:fld>
            <a:endParaRPr lang="el-GR"/>
          </a:p>
        </p:txBody>
      </p:sp>
      <p:sp>
        <p:nvSpPr>
          <p:cNvPr id="22" name="21 - Θέση υποσέλιδου"/>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l-GR"/>
          </a:p>
        </p:txBody>
      </p:sp>
      <p:sp>
        <p:nvSpPr>
          <p:cNvPr id="18" name="17 - Θέση αριθμού διαφάνειας"/>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A098091-2704-47DE-B5A7-F0D0DA2CBD63}"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29064" y="1857364"/>
            <a:ext cx="6480048" cy="3781436"/>
          </a:xfrm>
        </p:spPr>
        <p:txBody>
          <a:bodyPr>
            <a:normAutofit/>
          </a:bodyPr>
          <a:lstStyle/>
          <a:p>
            <a:r>
              <a:rPr lang="el-GR" sz="2000" dirty="0" smtClean="0">
                <a:solidFill>
                  <a:schemeClr val="tx1">
                    <a:lumMod val="95000"/>
                  </a:schemeClr>
                </a:solidFill>
                <a:latin typeface="+mn-lt"/>
              </a:rPr>
              <a:t/>
            </a:r>
            <a:br>
              <a:rPr lang="el-GR" sz="2000" dirty="0" smtClean="0">
                <a:solidFill>
                  <a:schemeClr val="tx1">
                    <a:lumMod val="95000"/>
                  </a:schemeClr>
                </a:solidFill>
                <a:latin typeface="+mn-lt"/>
              </a:rPr>
            </a:br>
            <a:r>
              <a:rPr lang="el-GR" sz="2000" dirty="0" smtClean="0">
                <a:solidFill>
                  <a:schemeClr val="tx1">
                    <a:lumMod val="95000"/>
                  </a:schemeClr>
                </a:solidFill>
                <a:latin typeface="+mn-lt"/>
              </a:rPr>
              <a:t/>
            </a:r>
            <a:br>
              <a:rPr lang="el-GR" sz="2000" dirty="0" smtClean="0">
                <a:solidFill>
                  <a:schemeClr val="tx1">
                    <a:lumMod val="95000"/>
                  </a:schemeClr>
                </a:solidFill>
                <a:latin typeface="+mn-lt"/>
              </a:rPr>
            </a:br>
            <a:r>
              <a:rPr lang="el-GR" sz="2000" dirty="0" smtClean="0">
                <a:solidFill>
                  <a:schemeClr val="tx1">
                    <a:lumMod val="95000"/>
                  </a:schemeClr>
                </a:solidFill>
                <a:latin typeface="+mn-lt"/>
              </a:rPr>
              <a:t>Το </a:t>
            </a:r>
            <a:r>
              <a:rPr lang="el-GR" sz="2000" dirty="0" err="1" smtClean="0">
                <a:solidFill>
                  <a:schemeClr val="tx1">
                    <a:lumMod val="95000"/>
                  </a:schemeClr>
                </a:solidFill>
                <a:latin typeface="+mn-lt"/>
              </a:rPr>
              <a:t>βιβλιο</a:t>
            </a:r>
            <a:r>
              <a:rPr lang="el-GR" sz="2000" dirty="0" smtClean="0">
                <a:solidFill>
                  <a:schemeClr val="tx1">
                    <a:lumMod val="95000"/>
                  </a:schemeClr>
                </a:solidFill>
                <a:latin typeface="+mn-lt"/>
              </a:rPr>
              <a:t> που θα </a:t>
            </a:r>
            <a:r>
              <a:rPr lang="el-GR" sz="2000" dirty="0" err="1" smtClean="0">
                <a:solidFill>
                  <a:schemeClr val="tx1">
                    <a:lumMod val="95000"/>
                  </a:schemeClr>
                </a:solidFill>
                <a:latin typeface="+mn-lt"/>
              </a:rPr>
              <a:t>σαΣ</a:t>
            </a:r>
            <a:r>
              <a:rPr lang="el-GR" sz="2000" dirty="0" smtClean="0">
                <a:solidFill>
                  <a:schemeClr val="tx1">
                    <a:lumMod val="95000"/>
                  </a:schemeClr>
                </a:solidFill>
                <a:latin typeface="+mn-lt"/>
              </a:rPr>
              <a:t/>
            </a:r>
            <a:br>
              <a:rPr lang="el-GR" sz="2000" dirty="0" smtClean="0">
                <a:solidFill>
                  <a:schemeClr val="tx1">
                    <a:lumMod val="95000"/>
                  </a:schemeClr>
                </a:solidFill>
                <a:latin typeface="+mn-lt"/>
              </a:rPr>
            </a:br>
            <a:r>
              <a:rPr lang="el-GR" sz="2000" dirty="0" smtClean="0">
                <a:solidFill>
                  <a:schemeClr val="tx1">
                    <a:lumMod val="95000"/>
                  </a:schemeClr>
                </a:solidFill>
                <a:latin typeface="+mn-lt"/>
              </a:rPr>
              <a:t> </a:t>
            </a:r>
            <a:r>
              <a:rPr lang="el-GR" sz="2000" dirty="0" err="1" smtClean="0">
                <a:solidFill>
                  <a:schemeClr val="tx1">
                    <a:lumMod val="95000"/>
                  </a:schemeClr>
                </a:solidFill>
                <a:latin typeface="+mn-lt"/>
              </a:rPr>
              <a:t>παρουσιασω</a:t>
            </a:r>
            <a:r>
              <a:rPr lang="el-GR" sz="2000" dirty="0" smtClean="0">
                <a:solidFill>
                  <a:schemeClr val="tx1">
                    <a:lumMod val="95000"/>
                  </a:schemeClr>
                </a:solidFill>
                <a:latin typeface="+mn-lt"/>
              </a:rPr>
              <a:t> </a:t>
            </a:r>
            <a:r>
              <a:rPr lang="el-GR" sz="2000" dirty="0" err="1" smtClean="0">
                <a:solidFill>
                  <a:schemeClr val="tx1">
                    <a:lumMod val="95000"/>
                  </a:schemeClr>
                </a:solidFill>
                <a:latin typeface="+mn-lt"/>
              </a:rPr>
              <a:t>ονομαζεται</a:t>
            </a:r>
            <a:r>
              <a:rPr lang="el-GR" sz="2000" dirty="0" smtClean="0">
                <a:solidFill>
                  <a:schemeClr val="tx1">
                    <a:lumMod val="95000"/>
                  </a:schemeClr>
                </a:solidFill>
                <a:latin typeface="+mn-lt"/>
              </a:rPr>
              <a:t> </a:t>
            </a:r>
            <a:br>
              <a:rPr lang="el-GR" sz="2000" dirty="0" smtClean="0">
                <a:solidFill>
                  <a:schemeClr val="tx1">
                    <a:lumMod val="95000"/>
                  </a:schemeClr>
                </a:solidFill>
                <a:latin typeface="+mn-lt"/>
              </a:rPr>
            </a:br>
            <a:r>
              <a:rPr lang="el-GR" sz="2000" dirty="0" smtClean="0">
                <a:solidFill>
                  <a:schemeClr val="tx1">
                    <a:lumMod val="95000"/>
                  </a:schemeClr>
                </a:solidFill>
                <a:latin typeface="+mn-lt"/>
              </a:rPr>
              <a:t> «το </a:t>
            </a:r>
            <a:r>
              <a:rPr lang="el-GR" sz="2000" dirty="0" err="1" smtClean="0">
                <a:solidFill>
                  <a:schemeClr val="tx1">
                    <a:lumMod val="95000"/>
                  </a:schemeClr>
                </a:solidFill>
                <a:latin typeface="+mn-lt"/>
              </a:rPr>
              <a:t>διπλο</a:t>
            </a:r>
            <a:r>
              <a:rPr lang="el-GR" sz="2000" dirty="0" smtClean="0">
                <a:solidFill>
                  <a:schemeClr val="tx1">
                    <a:lumMod val="95000"/>
                  </a:schemeClr>
                </a:solidFill>
                <a:latin typeface="+mn-lt"/>
              </a:rPr>
              <a:t> </a:t>
            </a:r>
            <a:r>
              <a:rPr lang="el-GR" sz="2000" dirty="0" err="1" smtClean="0">
                <a:solidFill>
                  <a:schemeClr val="tx1">
                    <a:lumMod val="95000"/>
                  </a:schemeClr>
                </a:solidFill>
                <a:latin typeface="+mn-lt"/>
              </a:rPr>
              <a:t>ταξιδι</a:t>
            </a:r>
            <a:r>
              <a:rPr lang="el-GR" sz="2000" dirty="0" smtClean="0">
                <a:solidFill>
                  <a:schemeClr val="tx1">
                    <a:lumMod val="95000"/>
                  </a:schemeClr>
                </a:solidFill>
                <a:latin typeface="+mn-lt"/>
              </a:rPr>
              <a:t>» </a:t>
            </a:r>
            <a:br>
              <a:rPr lang="el-GR" sz="2000" dirty="0" smtClean="0">
                <a:solidFill>
                  <a:schemeClr val="tx1">
                    <a:lumMod val="95000"/>
                  </a:schemeClr>
                </a:solidFill>
                <a:latin typeface="+mn-lt"/>
              </a:rPr>
            </a:br>
            <a:r>
              <a:rPr lang="el-GR" sz="2000" dirty="0" err="1" smtClean="0">
                <a:solidFill>
                  <a:schemeClr val="tx1">
                    <a:lumMod val="95000"/>
                  </a:schemeClr>
                </a:solidFill>
                <a:latin typeface="+mn-lt"/>
              </a:rPr>
              <a:t>τηΣ</a:t>
            </a:r>
            <a:r>
              <a:rPr lang="el-GR" sz="2000" dirty="0" smtClean="0">
                <a:solidFill>
                  <a:schemeClr val="tx1">
                    <a:lumMod val="95000"/>
                  </a:schemeClr>
                </a:solidFill>
                <a:latin typeface="+mn-lt"/>
              </a:rPr>
              <a:t> ΛΙΤΣΑΣ ΨΑΡΑΥΤΗ</a:t>
            </a:r>
            <a:br>
              <a:rPr lang="el-GR" sz="2000" dirty="0" smtClean="0">
                <a:solidFill>
                  <a:schemeClr val="tx1">
                    <a:lumMod val="95000"/>
                  </a:schemeClr>
                </a:solidFill>
                <a:latin typeface="+mn-lt"/>
              </a:rPr>
            </a:br>
            <a:r>
              <a:rPr lang="el-GR" sz="2000" dirty="0" smtClean="0">
                <a:solidFill>
                  <a:schemeClr val="tx1">
                    <a:lumMod val="95000"/>
                  </a:schemeClr>
                </a:solidFill>
                <a:latin typeface="+mn-lt"/>
              </a:rPr>
              <a:t/>
            </a:r>
            <a:br>
              <a:rPr lang="el-GR" sz="2000" dirty="0" smtClean="0">
                <a:solidFill>
                  <a:schemeClr val="tx1">
                    <a:lumMod val="95000"/>
                  </a:schemeClr>
                </a:solidFill>
                <a:latin typeface="+mn-lt"/>
              </a:rPr>
            </a:br>
            <a:r>
              <a:rPr lang="el-GR" sz="2000" dirty="0" err="1" smtClean="0">
                <a:solidFill>
                  <a:schemeClr val="tx1">
                    <a:lumMod val="95000"/>
                  </a:schemeClr>
                </a:solidFill>
                <a:latin typeface="+mn-lt"/>
              </a:rPr>
              <a:t>ΑΠο</a:t>
            </a:r>
            <a:r>
              <a:rPr lang="el-GR" sz="2000" dirty="0" smtClean="0">
                <a:solidFill>
                  <a:schemeClr val="tx1">
                    <a:lumMod val="95000"/>
                  </a:schemeClr>
                </a:solidFill>
                <a:latin typeface="+mn-lt"/>
              </a:rPr>
              <a:t> ΤΙΣ ΕΚΔΟΣΕΙΣ ΠΑΤΑΚΗΣ</a:t>
            </a:r>
            <a:br>
              <a:rPr lang="el-GR" sz="2000" dirty="0" smtClean="0">
                <a:solidFill>
                  <a:schemeClr val="tx1">
                    <a:lumMod val="95000"/>
                  </a:schemeClr>
                </a:solidFill>
                <a:latin typeface="+mn-lt"/>
              </a:rPr>
            </a:br>
            <a:r>
              <a:rPr lang="el-GR" sz="2000" dirty="0" smtClean="0">
                <a:solidFill>
                  <a:schemeClr val="tx1">
                    <a:lumMod val="95000"/>
                  </a:schemeClr>
                </a:solidFill>
                <a:latin typeface="+mn-lt"/>
              </a:rPr>
              <a:t>ΣΥΛΛΟΓΗ ΠΕΡΙΣΤΕΡΙΑ</a:t>
            </a:r>
            <a:endParaRPr lang="el-GR" sz="2000" dirty="0">
              <a:solidFill>
                <a:schemeClr val="tx1">
                  <a:lumMod val="95000"/>
                </a:schemeClr>
              </a:solidFill>
              <a:latin typeface="+mn-lt"/>
            </a:endParaRPr>
          </a:p>
        </p:txBody>
      </p:sp>
      <p:sp>
        <p:nvSpPr>
          <p:cNvPr id="3" name="2 - Υπότιτλος"/>
          <p:cNvSpPr>
            <a:spLocks noGrp="1"/>
          </p:cNvSpPr>
          <p:nvPr>
            <p:ph type="subTitle" idx="1"/>
          </p:nvPr>
        </p:nvSpPr>
        <p:spPr>
          <a:xfrm>
            <a:off x="433050" y="857232"/>
            <a:ext cx="6480048" cy="928694"/>
          </a:xfrm>
          <a:ln>
            <a:solidFill>
              <a:schemeClr val="tx1"/>
            </a:solidFill>
          </a:ln>
        </p:spPr>
        <p:txBody>
          <a:bodyPr>
            <a:normAutofit/>
          </a:bodyPr>
          <a:lstStyle/>
          <a:p>
            <a:pPr algn="ctr"/>
            <a:r>
              <a:rPr lang="el-GR" sz="4400" b="1" dirty="0" smtClean="0">
                <a:solidFill>
                  <a:schemeClr val="accent6">
                    <a:lumMod val="40000"/>
                    <a:lumOff val="60000"/>
                  </a:schemeClr>
                </a:solidFill>
              </a:rPr>
              <a:t>ΠΑΡΟΥΣΙΑΣΗ ΒΙΒΛΙΟΥ</a:t>
            </a:r>
            <a:endParaRPr lang="el-GR" sz="4400" b="1" dirty="0">
              <a:solidFill>
                <a:schemeClr val="accent6">
                  <a:lumMod val="40000"/>
                  <a:lumOff val="60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428596" y="2143116"/>
            <a:ext cx="2192634" cy="3440275"/>
          </a:xfrm>
          <a:prstGeom prst="rect">
            <a:avLst/>
          </a:prstGeom>
          <a:noFill/>
          <a:ln w="9525">
            <a:noFill/>
            <a:miter lim="800000"/>
            <a:headEnd/>
            <a:tailEnd/>
          </a:ln>
          <a:effectLst/>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071546"/>
            <a:ext cx="7467600" cy="5054617"/>
          </a:xfrm>
        </p:spPr>
        <p:txBody>
          <a:bodyPr/>
          <a:lstStyle/>
          <a:p>
            <a:pPr>
              <a:buNone/>
            </a:pPr>
            <a:endParaRPr lang="el-GR" dirty="0" smtClean="0"/>
          </a:p>
          <a:p>
            <a:pPr>
              <a:buNone/>
            </a:pPr>
            <a:endParaRPr lang="el-GR" dirty="0" smtClean="0"/>
          </a:p>
          <a:p>
            <a:pPr algn="ctr">
              <a:buNone/>
            </a:pPr>
            <a:r>
              <a:rPr lang="el-GR" b="1" dirty="0" smtClean="0"/>
              <a:t>Σας ευχαριστώ πολύ για την προσοχή σας!</a:t>
            </a:r>
          </a:p>
          <a:p>
            <a:pPr>
              <a:buNone/>
            </a:pPr>
            <a:endParaRPr lang="el-GR" dirty="0" smtClean="0"/>
          </a:p>
          <a:p>
            <a:pPr>
              <a:buNone/>
            </a:pPr>
            <a:r>
              <a:rPr lang="el-GR" b="1" dirty="0" smtClean="0">
                <a:solidFill>
                  <a:srgbClr val="002060"/>
                </a:solidFill>
              </a:rPr>
              <a:t>                                     </a:t>
            </a:r>
            <a:r>
              <a:rPr lang="el-GR" b="1" dirty="0" smtClean="0">
                <a:solidFill>
                  <a:srgbClr val="002060"/>
                </a:solidFill>
              </a:rPr>
              <a:t> </a:t>
            </a:r>
            <a:r>
              <a:rPr lang="el-GR" sz="2400" b="1" dirty="0" smtClean="0">
                <a:solidFill>
                  <a:srgbClr val="002060"/>
                </a:solidFill>
              </a:rPr>
              <a:t>Ζωή </a:t>
            </a:r>
            <a:r>
              <a:rPr lang="el-GR" sz="2400" b="1" dirty="0" err="1" smtClean="0">
                <a:solidFill>
                  <a:srgbClr val="002060"/>
                </a:solidFill>
              </a:rPr>
              <a:t>Σκούρ</a:t>
            </a:r>
            <a:r>
              <a:rPr lang="el-GR" sz="2400" b="1" dirty="0" smtClean="0">
                <a:solidFill>
                  <a:srgbClr val="002060"/>
                </a:solidFill>
              </a:rPr>
              <a:t>. </a:t>
            </a:r>
            <a:endParaRPr lang="el-GR" sz="2400" b="1" dirty="0" smtClean="0">
              <a:solidFill>
                <a:srgbClr val="002060"/>
              </a:solidFill>
            </a:endParaRPr>
          </a:p>
          <a:p>
            <a:pPr>
              <a:buNone/>
            </a:pPr>
            <a:r>
              <a:rPr lang="el-GR" sz="2400" b="1" dirty="0" smtClean="0">
                <a:solidFill>
                  <a:srgbClr val="002060"/>
                </a:solidFill>
              </a:rPr>
              <a:t>                                      </a:t>
            </a:r>
            <a:r>
              <a:rPr lang="el-GR" sz="2400" b="1" dirty="0" smtClean="0">
                <a:solidFill>
                  <a:srgbClr val="002060"/>
                </a:solidFill>
              </a:rPr>
              <a:t>     </a:t>
            </a:r>
            <a:r>
              <a:rPr lang="el-GR" sz="2400" b="1" dirty="0" err="1" smtClean="0">
                <a:solidFill>
                  <a:srgbClr val="002060"/>
                </a:solidFill>
              </a:rPr>
              <a:t>Σ</a:t>
            </a:r>
            <a:r>
              <a:rPr lang="el-GR" sz="2400" b="1" dirty="0" err="1" smtClean="0">
                <a:solidFill>
                  <a:srgbClr val="002060"/>
                </a:solidFill>
              </a:rPr>
              <a:t>χολ</a:t>
            </a:r>
            <a:r>
              <a:rPr lang="el-GR" sz="2400" b="1" dirty="0" smtClean="0">
                <a:solidFill>
                  <a:srgbClr val="002060"/>
                </a:solidFill>
              </a:rPr>
              <a:t>. έτος 2018-19</a:t>
            </a:r>
            <a:endParaRPr lang="el-GR" sz="2400" b="1" dirty="0">
              <a:solidFill>
                <a:srgbClr val="00206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400" dirty="0" smtClean="0"/>
              <a:t>Πρωταγωνιστές</a:t>
            </a:r>
            <a:endParaRPr lang="el-GR" sz="4400" dirty="0"/>
          </a:p>
        </p:txBody>
      </p:sp>
      <p:sp>
        <p:nvSpPr>
          <p:cNvPr id="3" name="2 - Θέση περιεχομένου"/>
          <p:cNvSpPr>
            <a:spLocks noGrp="1"/>
          </p:cNvSpPr>
          <p:nvPr>
            <p:ph idx="1"/>
          </p:nvPr>
        </p:nvSpPr>
        <p:spPr/>
        <p:txBody>
          <a:bodyPr/>
          <a:lstStyle/>
          <a:p>
            <a:pPr>
              <a:buFont typeface="Arial" pitchFamily="34" charset="0"/>
              <a:buChar char="•"/>
            </a:pPr>
            <a:r>
              <a:rPr lang="el-GR" b="1" dirty="0" smtClean="0"/>
              <a:t>Το παιδί (η αφηγήτρια)</a:t>
            </a:r>
          </a:p>
          <a:p>
            <a:pPr>
              <a:buFont typeface="Arial" pitchFamily="34" charset="0"/>
              <a:buChar char="•"/>
            </a:pPr>
            <a:r>
              <a:rPr lang="el-GR" b="1" dirty="0" smtClean="0"/>
              <a:t>Η Ισμήνη : η αδελφή της αφηγήτριας</a:t>
            </a:r>
          </a:p>
          <a:p>
            <a:pPr>
              <a:buFont typeface="Arial" pitchFamily="34" charset="0"/>
              <a:buChar char="•"/>
            </a:pPr>
            <a:r>
              <a:rPr lang="el-GR" b="1" dirty="0" smtClean="0"/>
              <a:t>Η μαμά</a:t>
            </a:r>
          </a:p>
          <a:p>
            <a:pPr>
              <a:buFont typeface="Arial" pitchFamily="34" charset="0"/>
              <a:buChar char="•"/>
            </a:pPr>
            <a:r>
              <a:rPr lang="el-GR" b="1" dirty="0" smtClean="0"/>
              <a:t>Ο μπαμπάς</a:t>
            </a:r>
          </a:p>
          <a:p>
            <a:pPr>
              <a:buFont typeface="Arial" pitchFamily="34" charset="0"/>
              <a:buChar char="•"/>
            </a:pPr>
            <a:r>
              <a:rPr lang="el-GR" b="1" dirty="0" smtClean="0"/>
              <a:t>Ο Λεωνίδας: ο αδελφός της μαμάς</a:t>
            </a:r>
          </a:p>
          <a:p>
            <a:pPr>
              <a:buFont typeface="Arial" pitchFamily="34" charset="0"/>
              <a:buChar char="•"/>
            </a:pPr>
            <a:r>
              <a:rPr lang="el-GR" b="1" dirty="0" smtClean="0"/>
              <a:t>Ο Λουδοβίκος: ο γάτος των κοριτσιών</a:t>
            </a:r>
          </a:p>
          <a:p>
            <a:pPr>
              <a:buFont typeface="Arial" pitchFamily="34" charset="0"/>
              <a:buChar char="•"/>
            </a:pPr>
            <a:r>
              <a:rPr lang="el-GR" b="1" dirty="0" smtClean="0"/>
              <a:t>Ο Βιτόριο : Ιταλός στρατηγός </a:t>
            </a:r>
          </a:p>
          <a:p>
            <a:pPr>
              <a:buFont typeface="Arial" pitchFamily="34" charset="0"/>
              <a:buChar char="•"/>
            </a:pPr>
            <a:endParaRPr lang="el-GR" dirty="0" smtClean="0"/>
          </a:p>
          <a:p>
            <a:pPr>
              <a:buFont typeface="Arial" pitchFamily="34" charset="0"/>
              <a:buChar char="•"/>
            </a:pPr>
            <a:endParaRPr lang="el-GR" dirty="0" smtClean="0"/>
          </a:p>
          <a:p>
            <a:pPr>
              <a:buNone/>
            </a:pPr>
            <a:endParaRPr lang="el-GR"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Περίληψη</a:t>
            </a:r>
            <a:endParaRPr lang="el-GR" dirty="0"/>
          </a:p>
        </p:txBody>
      </p:sp>
      <p:sp>
        <p:nvSpPr>
          <p:cNvPr id="3" name="2 - Θέση περιεχομένου"/>
          <p:cNvSpPr>
            <a:spLocks noGrp="1"/>
          </p:cNvSpPr>
          <p:nvPr>
            <p:ph idx="1"/>
          </p:nvPr>
        </p:nvSpPr>
        <p:spPr>
          <a:xfrm>
            <a:off x="214282" y="1428736"/>
            <a:ext cx="7710518" cy="5572164"/>
          </a:xfrm>
        </p:spPr>
        <p:txBody>
          <a:bodyPr>
            <a:normAutofit/>
          </a:bodyPr>
          <a:lstStyle/>
          <a:p>
            <a:pPr>
              <a:buNone/>
            </a:pPr>
            <a:r>
              <a:rPr lang="el-GR" dirty="0" smtClean="0"/>
              <a:t> </a:t>
            </a:r>
            <a:r>
              <a:rPr lang="el-GR" b="1" dirty="0" smtClean="0"/>
              <a:t>Το βιβλίο χωρίζεται σε δυο θεματικές ενότητες, του τότε, όταν η συγγραφέας ήταν παιδί με τη δική της παιδική ματιά και του τώρα, της ενήλικης </a:t>
            </a:r>
            <a:r>
              <a:rPr lang="el-GR" b="1" dirty="0" smtClean="0"/>
              <a:t>πλέον, </a:t>
            </a:r>
            <a:r>
              <a:rPr lang="el-GR" b="1" dirty="0" smtClean="0"/>
              <a:t>η οποία επιστρέφει στον τόπο όπου είχε περάσει τα δύσκολα εκείνα χρόνια…</a:t>
            </a:r>
          </a:p>
          <a:p>
            <a:pPr>
              <a:buNone/>
            </a:pPr>
            <a:endParaRPr lang="el-GR" dirty="0" smtClean="0"/>
          </a:p>
          <a:p>
            <a:pPr>
              <a:buNone/>
            </a:pPr>
            <a:r>
              <a:rPr lang="el-GR" dirty="0" smtClean="0"/>
              <a:t/>
            </a:r>
            <a:br>
              <a:rPr lang="el-GR" dirty="0" smtClean="0"/>
            </a:br>
            <a:endParaRPr lang="el-GR"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algn="ctr"/>
            <a:r>
              <a:rPr lang="el-GR" dirty="0" smtClean="0"/>
              <a:t>Περίληψη</a:t>
            </a:r>
            <a:endParaRPr lang="el-GR" dirty="0"/>
          </a:p>
        </p:txBody>
      </p:sp>
      <p:sp>
        <p:nvSpPr>
          <p:cNvPr id="4" name="3 - Θέση περιεχομένου"/>
          <p:cNvSpPr>
            <a:spLocks noGrp="1"/>
          </p:cNvSpPr>
          <p:nvPr>
            <p:ph idx="1"/>
          </p:nvPr>
        </p:nvSpPr>
        <p:spPr/>
        <p:txBody>
          <a:bodyPr>
            <a:normAutofit fontScale="85000" lnSpcReduction="10000"/>
          </a:bodyPr>
          <a:lstStyle/>
          <a:p>
            <a:r>
              <a:rPr lang="el-GR" b="1" dirty="0" smtClean="0"/>
              <a:t>Η συγγραφέας θυμάται με πίκρα το δράμα της κατοχής που έζησε στο νησί της, κατά το Β΄ Παγκόσμιο Πόλεμο. Θυμάται το θείο της Λεωνίδα που συμμετείχε στον αγώνα απελευθέρωσης της Ελλάδας. Μετά το βομβαρδισμό των Γερμανών εγκαταλείπει με την οικογένειά της το νησί και πηγαίνουν πρόσφυγες στην Παλαιστίνη. Εκεί γνωρίζει ένα κορίτσι αραβικής καταγωγής, τη </a:t>
            </a:r>
            <a:r>
              <a:rPr lang="el-GR" b="1" dirty="0" err="1" smtClean="0"/>
              <a:t>Ρασμίγια</a:t>
            </a:r>
            <a:r>
              <a:rPr lang="el-GR" b="1" dirty="0" smtClean="0"/>
              <a:t> η οποία </a:t>
            </a:r>
            <a:r>
              <a:rPr lang="el-GR" b="1" dirty="0" smtClean="0"/>
              <a:t>ζωγραφίζει. Αλλά τι εκφράζει με </a:t>
            </a:r>
            <a:r>
              <a:rPr lang="el-GR" b="1" smtClean="0"/>
              <a:t>τις ζωγραφιές της;</a:t>
            </a:r>
            <a:endParaRPr lang="el-GR" b="1" dirty="0" smtClean="0"/>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Περίληψη</a:t>
            </a:r>
            <a:endParaRPr lang="el-GR" dirty="0"/>
          </a:p>
        </p:txBody>
      </p:sp>
      <p:sp>
        <p:nvSpPr>
          <p:cNvPr id="3" name="2 - Θέση περιεχομένου"/>
          <p:cNvSpPr>
            <a:spLocks noGrp="1"/>
          </p:cNvSpPr>
          <p:nvPr>
            <p:ph idx="1"/>
          </p:nvPr>
        </p:nvSpPr>
        <p:spPr>
          <a:xfrm>
            <a:off x="457200" y="928670"/>
            <a:ext cx="7467600" cy="5197493"/>
          </a:xfrm>
        </p:spPr>
        <p:txBody>
          <a:bodyPr>
            <a:normAutofit/>
          </a:bodyPr>
          <a:lstStyle/>
          <a:p>
            <a:pPr>
              <a:buNone/>
            </a:pPr>
            <a:r>
              <a:rPr lang="el-GR" dirty="0" smtClean="0"/>
              <a:t>    </a:t>
            </a:r>
          </a:p>
          <a:p>
            <a:pPr>
              <a:buNone/>
            </a:pPr>
            <a:r>
              <a:rPr lang="el-GR" dirty="0" smtClean="0"/>
              <a:t>    </a:t>
            </a:r>
            <a:r>
              <a:rPr lang="el-GR" b="1" dirty="0" smtClean="0"/>
              <a:t>Σαράντα χρόνια αργότερα, η συγγραφέας θα ξαναβρεθεί στα μέρη εκείνα που έζησε την προσφυγιά και θα βιώσει το δράμα των Παλαιστινίων που εκδιώκονται από τον ίδιο τον τόπο τους. Μαθαίνει πως η </a:t>
            </a:r>
            <a:r>
              <a:rPr lang="el-GR" b="1" dirty="0" err="1" smtClean="0"/>
              <a:t>Ρασμίγια</a:t>
            </a:r>
            <a:r>
              <a:rPr lang="el-GR" b="1" dirty="0" smtClean="0"/>
              <a:t> φυλακίστηκε. Για ποιο λόγο; </a:t>
            </a:r>
          </a:p>
          <a:p>
            <a:endParaRPr lang="el-GR" dirty="0"/>
          </a:p>
        </p:txBody>
      </p:sp>
    </p:spTree>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γνώμη μου για το βιβλίο</a:t>
            </a:r>
            <a:endParaRPr lang="el-GR" dirty="0"/>
          </a:p>
        </p:txBody>
      </p:sp>
      <p:sp>
        <p:nvSpPr>
          <p:cNvPr id="3" name="2 - Θέση περιεχομένου"/>
          <p:cNvSpPr>
            <a:spLocks noGrp="1"/>
          </p:cNvSpPr>
          <p:nvPr>
            <p:ph idx="1"/>
          </p:nvPr>
        </p:nvSpPr>
        <p:spPr>
          <a:xfrm>
            <a:off x="457200" y="1600200"/>
            <a:ext cx="7972452" cy="5043510"/>
          </a:xfrm>
        </p:spPr>
        <p:txBody>
          <a:bodyPr>
            <a:normAutofit/>
          </a:bodyPr>
          <a:lstStyle/>
          <a:p>
            <a:pPr>
              <a:buNone/>
            </a:pPr>
            <a:r>
              <a:rPr lang="el-GR" b="1" dirty="0" smtClean="0"/>
              <a:t>    Μου άρεσε πάρα πολύ η ανάγνωση του βιβλίου. Η συγγραφέας έγραφε απλά, κατανοητά και είχε ένα τρόπο να μου κρατά το ενδιαφέρον σε κάθε σελίδα. Μέσα από την ανάγνωση του βιβλίου φαίνεται η έννοια της αγάπης,</a:t>
            </a:r>
            <a:r>
              <a:rPr lang="en-US" b="1" dirty="0" smtClean="0"/>
              <a:t> </a:t>
            </a:r>
            <a:r>
              <a:rPr lang="el-GR" b="1" dirty="0" smtClean="0"/>
              <a:t>της ανθρωπιάς, της οικογένειας και της ελευθερίας. Αφορά παιδιά ηλικίας 9 ετών και πάνω. Όμως είναι ευχάριστη η ανάγνωση και στους ενήλικες.</a:t>
            </a:r>
          </a:p>
          <a:p>
            <a:endParaRPr lang="el-GR" dirty="0"/>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868346"/>
          </a:xfrm>
        </p:spPr>
        <p:txBody>
          <a:bodyPr>
            <a:normAutofit fontScale="90000"/>
          </a:bodyPr>
          <a:lstStyle/>
          <a:p>
            <a:r>
              <a:rPr lang="el-GR" dirty="0" smtClean="0"/>
              <a:t>Λίγα λόγια για την συγγραφέα</a:t>
            </a:r>
            <a:endParaRPr lang="el-GR" dirty="0"/>
          </a:p>
        </p:txBody>
      </p:sp>
      <p:pic>
        <p:nvPicPr>
          <p:cNvPr id="4099" name="Picture 3"/>
          <p:cNvPicPr>
            <a:picLocks noGrp="1" noChangeAspect="1" noChangeArrowheads="1"/>
          </p:cNvPicPr>
          <p:nvPr>
            <p:ph sz="half" idx="1"/>
          </p:nvPr>
        </p:nvPicPr>
        <p:blipFill>
          <a:blip r:embed="rId2" cstate="print"/>
          <a:stretch>
            <a:fillRect/>
          </a:stretch>
        </p:blipFill>
        <p:spPr bwMode="auto">
          <a:xfrm>
            <a:off x="142844" y="1357298"/>
            <a:ext cx="2714644" cy="2714644"/>
          </a:xfrm>
          <a:prstGeom prst="rect">
            <a:avLst/>
          </a:prstGeom>
          <a:noFill/>
          <a:ln w="9525">
            <a:noFill/>
            <a:miter lim="800000"/>
            <a:headEnd/>
            <a:tailEnd/>
          </a:ln>
          <a:effectLst/>
        </p:spPr>
      </p:pic>
      <p:sp>
        <p:nvSpPr>
          <p:cNvPr id="6" name="5 - Θέση περιεχομένου"/>
          <p:cNvSpPr>
            <a:spLocks noGrp="1"/>
          </p:cNvSpPr>
          <p:nvPr>
            <p:ph sz="half" idx="2"/>
          </p:nvPr>
        </p:nvSpPr>
        <p:spPr>
          <a:xfrm>
            <a:off x="2928926" y="857232"/>
            <a:ext cx="6215074" cy="6000768"/>
          </a:xfrm>
        </p:spPr>
        <p:txBody>
          <a:bodyPr>
            <a:normAutofit fontScale="92500" lnSpcReduction="20000"/>
          </a:bodyPr>
          <a:lstStyle/>
          <a:p>
            <a:pPr>
              <a:buNone/>
            </a:pPr>
            <a:r>
              <a:rPr lang="el-GR" dirty="0" smtClean="0"/>
              <a:t>      </a:t>
            </a:r>
          </a:p>
          <a:p>
            <a:pPr>
              <a:buNone/>
            </a:pPr>
            <a:r>
              <a:rPr lang="el-GR" sz="2900" dirty="0" smtClean="0"/>
              <a:t>      Γεννήθηκε στη Σάμο. </a:t>
            </a:r>
            <a:r>
              <a:rPr lang="el-GR" sz="2900" dirty="0" err="1" smtClean="0"/>
              <a:t>Mετά</a:t>
            </a:r>
            <a:r>
              <a:rPr lang="el-GR" sz="2900" dirty="0" smtClean="0"/>
              <a:t> τις              σπουδές της στο Πυθαγόρειο Γυμνάσιο σπούδασε αγγλικά και εργάσθηκε στο Παγκόσμιο Συμβούλιο των </a:t>
            </a:r>
            <a:r>
              <a:rPr lang="el-GR" sz="2900" dirty="0" err="1" smtClean="0"/>
              <a:t>Eκκλησιών</a:t>
            </a:r>
            <a:r>
              <a:rPr lang="el-GR" sz="2900" dirty="0" smtClean="0"/>
              <a:t> και στην Αμερικανική Πρεσβεία στην </a:t>
            </a:r>
            <a:r>
              <a:rPr lang="el-GR" sz="2900" dirty="0" err="1" smtClean="0"/>
              <a:t>Aθήνα</a:t>
            </a:r>
            <a:r>
              <a:rPr lang="el-GR" sz="2900" dirty="0" smtClean="0"/>
              <a:t>. </a:t>
            </a:r>
            <a:r>
              <a:rPr lang="el-GR" sz="2900" dirty="0" err="1" smtClean="0"/>
              <a:t>Tο</a:t>
            </a:r>
            <a:r>
              <a:rPr lang="el-GR" sz="2900" dirty="0" smtClean="0"/>
              <a:t> πρώτο της    βιβλίο εκδόθηκε το 1980. </a:t>
            </a:r>
            <a:r>
              <a:rPr lang="el-GR" sz="2900" dirty="0" err="1" smtClean="0"/>
              <a:t>Tο</a:t>
            </a:r>
            <a:r>
              <a:rPr lang="el-GR" sz="2900" dirty="0" smtClean="0"/>
              <a:t> έργο της γρήγορα αναγνωρίσθηκε στην </a:t>
            </a:r>
            <a:r>
              <a:rPr lang="el-GR" sz="2900" dirty="0" err="1" smtClean="0"/>
              <a:t>Eλλάδα</a:t>
            </a:r>
            <a:r>
              <a:rPr lang="el-GR" sz="2900" dirty="0" smtClean="0"/>
              <a:t> και τιμήθηκε με πολλά ελληνικά βραβεία. </a:t>
            </a:r>
            <a:r>
              <a:rPr lang="el-GR" sz="2900" dirty="0" err="1" smtClean="0"/>
              <a:t>Tο</a:t>
            </a:r>
            <a:r>
              <a:rPr lang="el-GR" sz="2900" dirty="0" smtClean="0"/>
              <a:t> μυθιστόρημά της "</a:t>
            </a:r>
            <a:r>
              <a:rPr lang="el-GR" sz="2900" dirty="0" err="1" smtClean="0"/>
              <a:t>Tο</a:t>
            </a:r>
            <a:r>
              <a:rPr lang="el-GR" sz="2900" dirty="0" smtClean="0"/>
              <a:t> διπλό ταξίδι" γράφτηκε το 1988 στον </a:t>
            </a:r>
            <a:r>
              <a:rPr lang="el-GR" sz="2900" dirty="0" err="1" smtClean="0"/>
              <a:t>Tιμητικό</a:t>
            </a:r>
            <a:r>
              <a:rPr lang="el-GR" sz="2900" dirty="0" smtClean="0"/>
              <a:t> Πίνακα "Πιέρ Πάολο </a:t>
            </a:r>
            <a:r>
              <a:rPr lang="el-GR" sz="2900" dirty="0" err="1" smtClean="0"/>
              <a:t>Bερτζέριο</a:t>
            </a:r>
            <a:r>
              <a:rPr lang="el-GR" sz="2900" dirty="0" smtClean="0"/>
              <a:t>" για την παιδική λογοτεχνία του Πανεπιστημίου της </a:t>
            </a:r>
            <a:r>
              <a:rPr lang="el-GR" sz="2900" dirty="0" err="1" smtClean="0"/>
              <a:t>Πάντοβα</a:t>
            </a:r>
            <a:r>
              <a:rPr lang="el-GR" sz="2900" dirty="0" smtClean="0"/>
              <a:t> της </a:t>
            </a:r>
            <a:r>
              <a:rPr lang="el-GR" sz="2900" dirty="0" err="1" smtClean="0"/>
              <a:t>Iταλίας</a:t>
            </a:r>
            <a:r>
              <a:rPr lang="el-GR" sz="2900" dirty="0" smtClean="0"/>
              <a:t>.</a:t>
            </a:r>
            <a:endParaRPr lang="el-GR" sz="2900"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Άλλα έργα της</a:t>
            </a:r>
            <a:endParaRPr lang="el-G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6286512" y="571480"/>
            <a:ext cx="2210369" cy="362585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3214678" y="2000240"/>
            <a:ext cx="2381251" cy="3401787"/>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500034" y="3500438"/>
            <a:ext cx="2000250" cy="3028950"/>
          </a:xfrm>
          <a:prstGeom prst="rect">
            <a:avLst/>
          </a:prstGeom>
          <a:noFill/>
          <a:ln w="9525">
            <a:noFill/>
            <a:miter lim="800000"/>
            <a:headEnd/>
            <a:tailEnd/>
          </a:ln>
          <a:effectLst/>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ipe(down)">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14282" y="428604"/>
            <a:ext cx="1876425" cy="28575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2357422" y="3143248"/>
            <a:ext cx="2071702" cy="285752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4643438" y="428605"/>
            <a:ext cx="2071702" cy="2643206"/>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6786578" y="3286124"/>
            <a:ext cx="2000250" cy="3028950"/>
          </a:xfrm>
          <a:prstGeom prst="rect">
            <a:avLst/>
          </a:prstGeom>
          <a:noFill/>
          <a:ln w="9525">
            <a:noFill/>
            <a:miter lim="800000"/>
            <a:headEnd/>
            <a:tailEnd/>
          </a:ln>
          <a:effectLst/>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20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fade">
                                      <p:cBhvr>
                                        <p:cTn id="17" dur="2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fade">
                                      <p:cBhvr>
                                        <p:cTn id="22"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Τεχνικό">
  <a:themeElements>
    <a:clrScheme name="Τεχνικό">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128</TotalTime>
  <Words>308</Words>
  <Application>Microsoft Office PowerPoint</Application>
  <PresentationFormat>Προβολή στην οθόνη (4:3)</PresentationFormat>
  <Paragraphs>32</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Τεχνικό</vt:lpstr>
      <vt:lpstr>  Το βιβλιο που θα σαΣ  παρουσιασω ονομαζεται   «το διπλο ταξιδι»  τηΣ ΛΙΤΣΑΣ ΨΑΡΑΥΤΗ  ΑΠο ΤΙΣ ΕΚΔΟΣΕΙΣ ΠΑΤΑΚΗΣ ΣΥΛΛΟΓΗ ΠΕΡΙΣΤΕΡΙΑ</vt:lpstr>
      <vt:lpstr>Πρωταγωνιστές</vt:lpstr>
      <vt:lpstr>              Περίληψη</vt:lpstr>
      <vt:lpstr>Περίληψη</vt:lpstr>
      <vt:lpstr>Περίληψη</vt:lpstr>
      <vt:lpstr>Η γνώμη μου για το βιβλίο</vt:lpstr>
      <vt:lpstr>Λίγα λόγια για την συγγραφέα</vt:lpstr>
      <vt:lpstr>Άλλα έργα της</vt:lpstr>
      <vt:lpstr>Διαφάνεια 9</vt:lpstr>
      <vt:lpstr>Διαφάνεια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Windows User</cp:lastModifiedBy>
  <cp:revision>39</cp:revision>
  <dcterms:created xsi:type="dcterms:W3CDTF">2018-07-11T12:38:06Z</dcterms:created>
  <dcterms:modified xsi:type="dcterms:W3CDTF">2018-11-22T06:47:04Z</dcterms:modified>
</cp:coreProperties>
</file>